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5"/>
  </p:handoutMasterIdLst>
  <p:sldIdLst>
    <p:sldId id="256" r:id="rId3"/>
    <p:sldId id="296" r:id="rId5"/>
    <p:sldId id="261" r:id="rId6"/>
    <p:sldId id="263" r:id="rId7"/>
    <p:sldId id="269" r:id="rId8"/>
    <p:sldId id="326" r:id="rId9"/>
    <p:sldId id="327" r:id="rId10"/>
    <p:sldId id="328" r:id="rId11"/>
    <p:sldId id="329" r:id="rId12"/>
    <p:sldId id="330" r:id="rId13"/>
    <p:sldId id="331" r:id="rId14"/>
    <p:sldId id="332" r:id="rId15"/>
    <p:sldId id="333" r:id="rId16"/>
    <p:sldId id="334" r:id="rId17"/>
    <p:sldId id="335" r:id="rId18"/>
    <p:sldId id="337" r:id="rId19"/>
    <p:sldId id="336" r:id="rId20"/>
    <p:sldId id="359"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 id="350" r:id="rId34"/>
    <p:sldId id="351" r:id="rId35"/>
    <p:sldId id="352" r:id="rId36"/>
    <p:sldId id="353" r:id="rId37"/>
    <p:sldId id="354" r:id="rId38"/>
    <p:sldId id="355" r:id="rId39"/>
    <p:sldId id="356" r:id="rId40"/>
    <p:sldId id="360" r:id="rId41"/>
    <p:sldId id="357" r:id="rId42"/>
    <p:sldId id="358" r:id="rId43"/>
    <p:sldId id="294" r:id="rId44"/>
  </p:sldIdLst>
  <p:sldSz cx="9144000" cy="6858000" type="screen4x3"/>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348"/>
    <a:srgbClr val="008748"/>
    <a:srgbClr val="0087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801" autoAdjust="0"/>
  </p:normalViewPr>
  <p:slideViewPr>
    <p:cSldViewPr snapToGrid="0">
      <p:cViewPr varScale="1">
        <p:scale>
          <a:sx n="64" d="100"/>
          <a:sy n="64" d="100"/>
        </p:scale>
        <p:origin x="1268" y="0"/>
      </p:cViewPr>
      <p:guideLst>
        <p:guide pos="312"/>
        <p:guide pos="5440"/>
        <p:guide orient="horz" pos="648"/>
        <p:guide orient="horz" pos="712"/>
        <p:guide orient="horz" pos="3928"/>
        <p:guide orient="horz" pos="3864"/>
      </p:guideLst>
    </p:cSldViewPr>
  </p:slideViewPr>
  <p:notesTextViewPr>
    <p:cViewPr>
      <p:scale>
        <a:sx n="1" d="1"/>
        <a:sy n="1" d="1"/>
      </p:scale>
      <p:origin x="0" y="0"/>
    </p:cViewPr>
  </p:notesTextViewPr>
  <p:notesViewPr>
    <p:cSldViewPr snapToGrid="0">
      <p:cViewPr varScale="1">
        <p:scale>
          <a:sx n="61" d="100"/>
          <a:sy n="61" d="100"/>
        </p:scale>
        <p:origin x="2342" y="41"/>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9" Type="http://schemas.openxmlformats.org/officeDocument/2006/relationships/tags" Target="tags/tag1.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AF07335-F44A-4641-A020-63938B38DF36}"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zh-CN" altLang="en-US"/>
        </a:p>
      </dgm:t>
    </dgm:pt>
    <dgm:pt modelId="{526EA4AE-CB12-410D-A93B-B03D5314BFB7}">
      <dgm:prSet phldrT="[文本]" custT="1"/>
      <dgm:spPr/>
      <dgm:t>
        <a:bodyPr/>
        <a:lstStyle/>
        <a:p>
          <a:r>
            <a:rPr lang="en-US" altLang="zh-CN" sz="2000" dirty="0">
              <a:latin typeface="+mn-lt"/>
              <a:ea typeface="+mn-ea"/>
              <a:cs typeface="+mn-ea"/>
              <a:sym typeface="+mn-lt"/>
            </a:rPr>
            <a:t>1</a:t>
          </a:r>
          <a:r>
            <a:rPr lang="zh-CN" altLang="en-US" sz="2000" dirty="0">
              <a:latin typeface="+mn-lt"/>
              <a:ea typeface="+mn-ea"/>
              <a:cs typeface="+mn-ea"/>
              <a:sym typeface="+mn-lt"/>
            </a:rPr>
            <a:t>、注册“申报账号”</a:t>
          </a:r>
        </a:p>
      </dgm:t>
    </dgm:pt>
    <dgm:pt modelId="{7EB1F036-EE76-4CC4-AD33-0450C83BBFD7}" cxnId="{6B783C9C-61B6-426A-B915-E8F593E6C25C}" type="parTrans">
      <dgm:prSet/>
      <dgm:spPr/>
      <dgm:t>
        <a:bodyPr/>
        <a:lstStyle/>
        <a:p>
          <a:endParaRPr lang="zh-CN" altLang="en-US" sz="3600"/>
        </a:p>
      </dgm:t>
    </dgm:pt>
    <dgm:pt modelId="{80DF40FA-2DA3-4801-A021-A980B7DEF27B}" cxnId="{6B783C9C-61B6-426A-B915-E8F593E6C25C}" type="sibTrans">
      <dgm:prSet/>
      <dgm:spPr/>
      <dgm:t>
        <a:bodyPr/>
        <a:lstStyle/>
        <a:p>
          <a:endParaRPr lang="zh-CN" altLang="en-US" sz="3600"/>
        </a:p>
      </dgm:t>
    </dgm:pt>
    <dgm:pt modelId="{B061751D-60C0-48AE-B010-B535EDBF5E56}">
      <dgm:prSet phldrT="[文本]" custT="1"/>
      <dgm:spPr/>
      <dgm:t>
        <a:bodyPr/>
        <a:lstStyle/>
        <a:p>
          <a:r>
            <a:rPr lang="zh-CN" altLang="en-US" sz="2000" dirty="0">
              <a:latin typeface="+mn-lt"/>
              <a:ea typeface="+mn-ea"/>
              <a:cs typeface="+mn-ea"/>
              <a:sym typeface="+mn-lt"/>
            </a:rPr>
            <a:t>以法人单位身份注册</a:t>
          </a:r>
        </a:p>
      </dgm:t>
    </dgm:pt>
    <dgm:pt modelId="{3E9A2A17-4305-4FD0-822E-8BB7EFF7CE2F}" cxnId="{99E674EF-38B6-41EB-9996-28047B67C410}" type="parTrans">
      <dgm:prSet/>
      <dgm:spPr/>
      <dgm:t>
        <a:bodyPr/>
        <a:lstStyle/>
        <a:p>
          <a:endParaRPr lang="zh-CN" altLang="en-US" sz="3600"/>
        </a:p>
      </dgm:t>
    </dgm:pt>
    <dgm:pt modelId="{5A539E8B-4F00-4E7D-96F9-753F1B06E1B5}" cxnId="{99E674EF-38B6-41EB-9996-28047B67C410}" type="sibTrans">
      <dgm:prSet/>
      <dgm:spPr/>
      <dgm:t>
        <a:bodyPr/>
        <a:lstStyle/>
        <a:p>
          <a:endParaRPr lang="zh-CN" altLang="en-US" sz="3600"/>
        </a:p>
      </dgm:t>
    </dgm:pt>
    <dgm:pt modelId="{40A73599-5C63-4F5A-9B26-A131743F8E46}">
      <dgm:prSet phldrT="[文本]" custT="1"/>
      <dgm:spPr/>
      <dgm:t>
        <a:bodyPr/>
        <a:lstStyle/>
        <a:p>
          <a:r>
            <a:rPr lang="en-US" altLang="zh-CN" sz="2000" dirty="0">
              <a:latin typeface="+mn-lt"/>
              <a:ea typeface="+mn-ea"/>
              <a:cs typeface="+mn-ea"/>
              <a:sym typeface="+mn-lt"/>
            </a:rPr>
            <a:t>2</a:t>
          </a:r>
          <a:r>
            <a:rPr lang="zh-CN" altLang="en-US" sz="2000" dirty="0">
              <a:latin typeface="+mn-lt"/>
              <a:ea typeface="+mn-ea"/>
              <a:cs typeface="+mn-ea"/>
              <a:sym typeface="+mn-lt"/>
            </a:rPr>
            <a:t>、生成“项目申报账号”</a:t>
          </a:r>
        </a:p>
      </dgm:t>
    </dgm:pt>
    <dgm:pt modelId="{60D3F107-3C07-48D4-8D6D-93DEE77DBB09}" cxnId="{5511D6A3-CFCE-43DB-A82C-0BD382D75E3C}" type="parTrans">
      <dgm:prSet/>
      <dgm:spPr/>
      <dgm:t>
        <a:bodyPr/>
        <a:lstStyle/>
        <a:p>
          <a:endParaRPr lang="zh-CN" altLang="en-US" sz="3600"/>
        </a:p>
      </dgm:t>
    </dgm:pt>
    <dgm:pt modelId="{51402621-D136-4400-A16C-4BE769FB92F2}" cxnId="{5511D6A3-CFCE-43DB-A82C-0BD382D75E3C}" type="sibTrans">
      <dgm:prSet/>
      <dgm:spPr/>
      <dgm:t>
        <a:bodyPr/>
        <a:lstStyle/>
        <a:p>
          <a:endParaRPr lang="zh-CN" altLang="en-US" sz="3600"/>
        </a:p>
      </dgm:t>
    </dgm:pt>
    <dgm:pt modelId="{369E2637-88AC-42B4-8B77-0B01074F30B8}">
      <dgm:prSet phldrT="[文本]" custT="1"/>
      <dgm:spPr/>
      <dgm:t>
        <a:bodyPr/>
        <a:lstStyle/>
        <a:p>
          <a:r>
            <a:rPr lang="en-US" altLang="zh-CN" sz="2000" dirty="0">
              <a:latin typeface="+mn-lt"/>
              <a:ea typeface="+mn-ea"/>
              <a:cs typeface="+mn-ea"/>
              <a:sym typeface="+mn-lt"/>
            </a:rPr>
            <a:t>3</a:t>
          </a:r>
          <a:r>
            <a:rPr lang="zh-CN" altLang="en-US" sz="2000" dirty="0">
              <a:latin typeface="+mn-lt"/>
              <a:ea typeface="+mn-ea"/>
              <a:cs typeface="+mn-ea"/>
              <a:sym typeface="+mn-lt"/>
            </a:rPr>
            <a:t>、填写</a:t>
          </a:r>
          <a:r>
            <a:rPr lang="en-US" altLang="zh-CN" sz="2000" dirty="0">
              <a:latin typeface="+mn-lt"/>
              <a:ea typeface="+mn-ea"/>
              <a:cs typeface="+mn-ea"/>
              <a:sym typeface="+mn-lt"/>
            </a:rPr>
            <a:t>《</a:t>
          </a:r>
          <a:r>
            <a:rPr lang="zh-CN" altLang="en-US" sz="2000" dirty="0">
              <a:latin typeface="+mn-lt"/>
              <a:ea typeface="+mn-ea"/>
              <a:cs typeface="+mn-ea"/>
              <a:sym typeface="+mn-lt"/>
            </a:rPr>
            <a:t>技术成果申报书</a:t>
          </a:r>
          <a:r>
            <a:rPr lang="en-US" altLang="zh-CN" sz="2000" dirty="0">
              <a:latin typeface="+mn-lt"/>
              <a:ea typeface="+mn-ea"/>
              <a:cs typeface="+mn-ea"/>
              <a:sym typeface="+mn-lt"/>
            </a:rPr>
            <a:t>》</a:t>
          </a:r>
          <a:endParaRPr lang="zh-CN" altLang="en-US" sz="2000" dirty="0">
            <a:latin typeface="+mn-lt"/>
            <a:ea typeface="+mn-ea"/>
            <a:cs typeface="+mn-ea"/>
            <a:sym typeface="+mn-lt"/>
          </a:endParaRPr>
        </a:p>
      </dgm:t>
    </dgm:pt>
    <dgm:pt modelId="{904FF4F2-A480-4168-82BB-7C8146FA9F2D}" cxnId="{EBCD3ADC-5456-4B07-97E7-91781784B4F7}" type="parTrans">
      <dgm:prSet/>
      <dgm:spPr/>
      <dgm:t>
        <a:bodyPr/>
        <a:lstStyle/>
        <a:p>
          <a:endParaRPr lang="zh-CN" altLang="en-US" sz="3600"/>
        </a:p>
      </dgm:t>
    </dgm:pt>
    <dgm:pt modelId="{C23C696A-17F9-4BFC-92F5-02D75E5E5F1A}" cxnId="{EBCD3ADC-5456-4B07-97E7-91781784B4F7}" type="sibTrans">
      <dgm:prSet/>
      <dgm:spPr/>
      <dgm:t>
        <a:bodyPr/>
        <a:lstStyle/>
        <a:p>
          <a:endParaRPr lang="zh-CN" altLang="en-US" sz="3600"/>
        </a:p>
      </dgm:t>
    </dgm:pt>
    <dgm:pt modelId="{9563CEC7-412B-4A88-9082-C686E43A1D8A}">
      <dgm:prSet phldrT="[文本]" custT="1"/>
      <dgm:spPr/>
      <dgm:t>
        <a:bodyPr/>
        <a:lstStyle/>
        <a:p>
          <a:r>
            <a:rPr lang="zh-CN" altLang="en-US" sz="2000" dirty="0">
              <a:latin typeface="+mn-lt"/>
              <a:ea typeface="+mn-ea"/>
              <a:cs typeface="+mn-ea"/>
              <a:sym typeface="+mn-lt"/>
            </a:rPr>
            <a:t>使用“项目申报账号”登录填写技术申报书</a:t>
          </a:r>
        </a:p>
      </dgm:t>
    </dgm:pt>
    <dgm:pt modelId="{D0DF265D-0F1A-47B0-B517-621B271E604F}" cxnId="{903C170B-E2D4-4B65-BA44-A5F90392038B}" type="parTrans">
      <dgm:prSet/>
      <dgm:spPr/>
      <dgm:t>
        <a:bodyPr/>
        <a:lstStyle/>
        <a:p>
          <a:endParaRPr lang="zh-CN" altLang="en-US" sz="3600"/>
        </a:p>
      </dgm:t>
    </dgm:pt>
    <dgm:pt modelId="{61DC4CCB-6ECA-43BA-B971-19B87E0B48A6}" cxnId="{903C170B-E2D4-4B65-BA44-A5F90392038B}" type="sibTrans">
      <dgm:prSet/>
      <dgm:spPr/>
      <dgm:t>
        <a:bodyPr/>
        <a:lstStyle/>
        <a:p>
          <a:endParaRPr lang="zh-CN" altLang="en-US" sz="3600"/>
        </a:p>
      </dgm:t>
    </dgm:pt>
    <dgm:pt modelId="{45D455FF-F91F-4F0E-B0DB-BEA7AF388EEC}">
      <dgm:prSet phldrT="[文本]" custT="1"/>
      <dgm:spPr/>
      <dgm:t>
        <a:bodyPr/>
        <a:lstStyle/>
        <a:p>
          <a:r>
            <a:rPr lang="zh-CN" altLang="en-US" sz="2000" dirty="0">
              <a:latin typeface="+mn-lt"/>
              <a:ea typeface="+mn-ea"/>
              <a:cs typeface="+mn-ea"/>
              <a:sym typeface="+mn-lt"/>
            </a:rPr>
            <a:t>注册成功后登录，操作生成“项目申报账号”。如申报超过</a:t>
          </a:r>
          <a:r>
            <a:rPr lang="en-US" altLang="zh-CN" sz="2000" dirty="0">
              <a:latin typeface="+mn-lt"/>
              <a:ea typeface="+mn-ea"/>
              <a:cs typeface="+mn-ea"/>
              <a:sym typeface="+mn-lt"/>
            </a:rPr>
            <a:t>1</a:t>
          </a:r>
          <a:r>
            <a:rPr lang="zh-CN" altLang="en-US" sz="2000" dirty="0">
              <a:latin typeface="+mn-lt"/>
              <a:ea typeface="+mn-ea"/>
              <a:cs typeface="+mn-ea"/>
              <a:sym typeface="+mn-lt"/>
            </a:rPr>
            <a:t>个技术成果，每个技术成果形成一个申报账号。</a:t>
          </a:r>
        </a:p>
      </dgm:t>
    </dgm:pt>
    <dgm:pt modelId="{E1913AA0-F5F4-4FCE-84F3-407F5EC50F4F}" cxnId="{B755BA18-3773-4476-AC20-34F3490AB685}" type="parTrans">
      <dgm:prSet/>
      <dgm:spPr/>
      <dgm:t>
        <a:bodyPr/>
        <a:lstStyle/>
        <a:p>
          <a:endParaRPr lang="zh-CN" altLang="en-US" sz="3600"/>
        </a:p>
      </dgm:t>
    </dgm:pt>
    <dgm:pt modelId="{51C3FF44-48E8-43FF-8DF3-C7A325A213CB}" cxnId="{B755BA18-3773-4476-AC20-34F3490AB685}" type="sibTrans">
      <dgm:prSet/>
      <dgm:spPr/>
      <dgm:t>
        <a:bodyPr/>
        <a:lstStyle/>
        <a:p>
          <a:endParaRPr lang="zh-CN" altLang="en-US" sz="3600"/>
        </a:p>
      </dgm:t>
    </dgm:pt>
    <dgm:pt modelId="{7C7C5C43-2DB3-41DA-9DD3-ED2243B2ECAE}" type="pres">
      <dgm:prSet presAssocID="{AAF07335-F44A-4641-A020-63938B38DF36}" presName="rootnode" presStyleCnt="0">
        <dgm:presLayoutVars>
          <dgm:chMax/>
          <dgm:chPref/>
          <dgm:dir/>
          <dgm:animLvl val="lvl"/>
        </dgm:presLayoutVars>
      </dgm:prSet>
      <dgm:spPr/>
    </dgm:pt>
    <dgm:pt modelId="{614B8A76-8C51-47BE-88DA-5EB77DC3C084}" type="pres">
      <dgm:prSet presAssocID="{526EA4AE-CB12-410D-A93B-B03D5314BFB7}" presName="composite" presStyleCnt="0"/>
      <dgm:spPr/>
    </dgm:pt>
    <dgm:pt modelId="{F91286A9-7C29-412D-AFEE-FC953F3E548D}" type="pres">
      <dgm:prSet presAssocID="{526EA4AE-CB12-410D-A93B-B03D5314BFB7}" presName="bentUpArrow1" presStyleLbl="alignImgPlace1" presStyleIdx="0" presStyleCnt="2"/>
      <dgm:spPr/>
    </dgm:pt>
    <dgm:pt modelId="{8CDEA4AE-07F8-4982-8683-DA17B06F4187}" type="pres">
      <dgm:prSet presAssocID="{526EA4AE-CB12-410D-A93B-B03D5314BFB7}" presName="ParentText" presStyleLbl="node1" presStyleIdx="0" presStyleCnt="3">
        <dgm:presLayoutVars>
          <dgm:chMax val="1"/>
          <dgm:chPref val="1"/>
          <dgm:bulletEnabled val="1"/>
        </dgm:presLayoutVars>
      </dgm:prSet>
      <dgm:spPr/>
    </dgm:pt>
    <dgm:pt modelId="{25075234-8C28-4973-ABAF-D08552AE96FA}" type="pres">
      <dgm:prSet presAssocID="{526EA4AE-CB12-410D-A93B-B03D5314BFB7}" presName="ChildText" presStyleLbl="revTx" presStyleIdx="0" presStyleCnt="3" custScaleX="255560" custLinFactNeighborX="86121" custLinFactNeighborY="1178">
        <dgm:presLayoutVars>
          <dgm:chMax val="0"/>
          <dgm:chPref val="0"/>
          <dgm:bulletEnabled val="1"/>
        </dgm:presLayoutVars>
      </dgm:prSet>
      <dgm:spPr/>
    </dgm:pt>
    <dgm:pt modelId="{239297E7-3A8B-4F9A-AB3E-504DE77E74A4}" type="pres">
      <dgm:prSet presAssocID="{80DF40FA-2DA3-4801-A021-A980B7DEF27B}" presName="sibTrans" presStyleCnt="0"/>
      <dgm:spPr/>
    </dgm:pt>
    <dgm:pt modelId="{285D3041-FF6E-4E9C-A4A8-6091A59C186B}" type="pres">
      <dgm:prSet presAssocID="{40A73599-5C63-4F5A-9B26-A131743F8E46}" presName="composite" presStyleCnt="0"/>
      <dgm:spPr/>
    </dgm:pt>
    <dgm:pt modelId="{A09A3482-344E-44C7-840C-9BD5B980903B}" type="pres">
      <dgm:prSet presAssocID="{40A73599-5C63-4F5A-9B26-A131743F8E46}" presName="bentUpArrow1" presStyleLbl="alignImgPlace1" presStyleIdx="1" presStyleCnt="2"/>
      <dgm:spPr/>
    </dgm:pt>
    <dgm:pt modelId="{7684D7B1-D517-4721-BAF8-C502D9DCC974}" type="pres">
      <dgm:prSet presAssocID="{40A73599-5C63-4F5A-9B26-A131743F8E46}" presName="ParentText" presStyleLbl="node1" presStyleIdx="1" presStyleCnt="3" custLinFactNeighborX="-30771">
        <dgm:presLayoutVars>
          <dgm:chMax val="1"/>
          <dgm:chPref val="1"/>
          <dgm:bulletEnabled val="1"/>
        </dgm:presLayoutVars>
      </dgm:prSet>
      <dgm:spPr/>
    </dgm:pt>
    <dgm:pt modelId="{F7216356-745B-44E6-8DC9-63163C4A99EB}" type="pres">
      <dgm:prSet presAssocID="{40A73599-5C63-4F5A-9B26-A131743F8E46}" presName="ChildText" presStyleLbl="revTx" presStyleIdx="1" presStyleCnt="3" custScaleX="330802" custLinFactX="22472" custLinFactNeighborX="100000" custLinFactNeighborY="-1108">
        <dgm:presLayoutVars>
          <dgm:chMax val="0"/>
          <dgm:chPref val="0"/>
          <dgm:bulletEnabled val="1"/>
        </dgm:presLayoutVars>
      </dgm:prSet>
      <dgm:spPr/>
    </dgm:pt>
    <dgm:pt modelId="{CDB4F852-38F7-42E7-9F5E-D40D4707C9AA}" type="pres">
      <dgm:prSet presAssocID="{51402621-D136-4400-A16C-4BE769FB92F2}" presName="sibTrans" presStyleCnt="0"/>
      <dgm:spPr/>
    </dgm:pt>
    <dgm:pt modelId="{8B23B941-557E-4AAD-865D-847E44C10895}" type="pres">
      <dgm:prSet presAssocID="{369E2637-88AC-42B4-8B77-0B01074F30B8}" presName="composite" presStyleCnt="0"/>
      <dgm:spPr/>
    </dgm:pt>
    <dgm:pt modelId="{BB0BEAA3-F02E-4D50-93DE-4D95997F633D}" type="pres">
      <dgm:prSet presAssocID="{369E2637-88AC-42B4-8B77-0B01074F30B8}" presName="ParentText" presStyleLbl="node1" presStyleIdx="2" presStyleCnt="3" custLinFactNeighborX="-32694" custLinFactNeighborY="-1832">
        <dgm:presLayoutVars>
          <dgm:chMax val="1"/>
          <dgm:chPref val="1"/>
          <dgm:bulletEnabled val="1"/>
        </dgm:presLayoutVars>
      </dgm:prSet>
      <dgm:spPr/>
    </dgm:pt>
    <dgm:pt modelId="{258E10A5-414B-4B78-B578-81A5FAE0684C}" type="pres">
      <dgm:prSet presAssocID="{369E2637-88AC-42B4-8B77-0B01074F30B8}" presName="FinalChildText" presStyleLbl="revTx" presStyleIdx="2" presStyleCnt="3" custScaleX="173518" custLinFactNeighborX="79708">
        <dgm:presLayoutVars>
          <dgm:chMax val="0"/>
          <dgm:chPref val="0"/>
          <dgm:bulletEnabled val="1"/>
        </dgm:presLayoutVars>
      </dgm:prSet>
      <dgm:spPr/>
    </dgm:pt>
  </dgm:ptLst>
  <dgm:cxnLst>
    <dgm:cxn modelId="{ECA65D0A-CDB9-44A0-8545-18F4638AA9ED}" type="presOf" srcId="{369E2637-88AC-42B4-8B77-0B01074F30B8}" destId="{BB0BEAA3-F02E-4D50-93DE-4D95997F633D}" srcOrd="0" destOrd="0" presId="urn:microsoft.com/office/officeart/2005/8/layout/StepDownProcess"/>
    <dgm:cxn modelId="{903C170B-E2D4-4B65-BA44-A5F90392038B}" srcId="{369E2637-88AC-42B4-8B77-0B01074F30B8}" destId="{9563CEC7-412B-4A88-9082-C686E43A1D8A}" srcOrd="0" destOrd="0" parTransId="{D0DF265D-0F1A-47B0-B517-621B271E604F}" sibTransId="{61DC4CCB-6ECA-43BA-B971-19B87E0B48A6}"/>
    <dgm:cxn modelId="{B755BA18-3773-4476-AC20-34F3490AB685}" srcId="{40A73599-5C63-4F5A-9B26-A131743F8E46}" destId="{45D455FF-F91F-4F0E-B0DB-BEA7AF388EEC}" srcOrd="0" destOrd="0" parTransId="{E1913AA0-F5F4-4FCE-84F3-407F5EC50F4F}" sibTransId="{51C3FF44-48E8-43FF-8DF3-C7A325A213CB}"/>
    <dgm:cxn modelId="{6F5AFD62-18E0-4634-89E3-21564DD47229}" type="presOf" srcId="{526EA4AE-CB12-410D-A93B-B03D5314BFB7}" destId="{8CDEA4AE-07F8-4982-8683-DA17B06F4187}" srcOrd="0" destOrd="0" presId="urn:microsoft.com/office/officeart/2005/8/layout/StepDownProcess"/>
    <dgm:cxn modelId="{7934A34A-458B-4EDF-9262-D4B0C7CE678A}" type="presOf" srcId="{9563CEC7-412B-4A88-9082-C686E43A1D8A}" destId="{258E10A5-414B-4B78-B578-81A5FAE0684C}" srcOrd="0" destOrd="0" presId="urn:microsoft.com/office/officeart/2005/8/layout/StepDownProcess"/>
    <dgm:cxn modelId="{6B783C9C-61B6-426A-B915-E8F593E6C25C}" srcId="{AAF07335-F44A-4641-A020-63938B38DF36}" destId="{526EA4AE-CB12-410D-A93B-B03D5314BFB7}" srcOrd="0" destOrd="0" parTransId="{7EB1F036-EE76-4CC4-AD33-0450C83BBFD7}" sibTransId="{80DF40FA-2DA3-4801-A021-A980B7DEF27B}"/>
    <dgm:cxn modelId="{5511D6A3-CFCE-43DB-A82C-0BD382D75E3C}" srcId="{AAF07335-F44A-4641-A020-63938B38DF36}" destId="{40A73599-5C63-4F5A-9B26-A131743F8E46}" srcOrd="1" destOrd="0" parTransId="{60D3F107-3C07-48D4-8D6D-93DEE77DBB09}" sibTransId="{51402621-D136-4400-A16C-4BE769FB92F2}"/>
    <dgm:cxn modelId="{97A89BC8-7E07-4733-9503-D7402519C0C0}" type="presOf" srcId="{B061751D-60C0-48AE-B010-B535EDBF5E56}" destId="{25075234-8C28-4973-ABAF-D08552AE96FA}" srcOrd="0" destOrd="0" presId="urn:microsoft.com/office/officeart/2005/8/layout/StepDownProcess"/>
    <dgm:cxn modelId="{A02E5FD1-C671-4592-9AB3-13DADB3EBC51}" type="presOf" srcId="{40A73599-5C63-4F5A-9B26-A131743F8E46}" destId="{7684D7B1-D517-4721-BAF8-C502D9DCC974}" srcOrd="0" destOrd="0" presId="urn:microsoft.com/office/officeart/2005/8/layout/StepDownProcess"/>
    <dgm:cxn modelId="{EBCD3ADC-5456-4B07-97E7-91781784B4F7}" srcId="{AAF07335-F44A-4641-A020-63938B38DF36}" destId="{369E2637-88AC-42B4-8B77-0B01074F30B8}" srcOrd="2" destOrd="0" parTransId="{904FF4F2-A480-4168-82BB-7C8146FA9F2D}" sibTransId="{C23C696A-17F9-4BFC-92F5-02D75E5E5F1A}"/>
    <dgm:cxn modelId="{5073E5DD-AF3F-4647-A792-80327BC427E4}" type="presOf" srcId="{45D455FF-F91F-4F0E-B0DB-BEA7AF388EEC}" destId="{F7216356-745B-44E6-8DC9-63163C4A99EB}" srcOrd="0" destOrd="0" presId="urn:microsoft.com/office/officeart/2005/8/layout/StepDownProcess"/>
    <dgm:cxn modelId="{72BAD1E2-5D64-4274-A5D1-F814CB5C8534}" type="presOf" srcId="{AAF07335-F44A-4641-A020-63938B38DF36}" destId="{7C7C5C43-2DB3-41DA-9DD3-ED2243B2ECAE}" srcOrd="0" destOrd="0" presId="urn:microsoft.com/office/officeart/2005/8/layout/StepDownProcess"/>
    <dgm:cxn modelId="{99E674EF-38B6-41EB-9996-28047B67C410}" srcId="{526EA4AE-CB12-410D-A93B-B03D5314BFB7}" destId="{B061751D-60C0-48AE-B010-B535EDBF5E56}" srcOrd="0" destOrd="0" parTransId="{3E9A2A17-4305-4FD0-822E-8BB7EFF7CE2F}" sibTransId="{5A539E8B-4F00-4E7D-96F9-753F1B06E1B5}"/>
    <dgm:cxn modelId="{0ED4C77B-347C-4A8B-B118-CF62295DDF7A}" type="presParOf" srcId="{7C7C5C43-2DB3-41DA-9DD3-ED2243B2ECAE}" destId="{614B8A76-8C51-47BE-88DA-5EB77DC3C084}" srcOrd="0" destOrd="0" presId="urn:microsoft.com/office/officeart/2005/8/layout/StepDownProcess"/>
    <dgm:cxn modelId="{A234BB5D-9885-43AC-9E64-E7171E21EB89}" type="presParOf" srcId="{614B8A76-8C51-47BE-88DA-5EB77DC3C084}" destId="{F91286A9-7C29-412D-AFEE-FC953F3E548D}" srcOrd="0" destOrd="0" presId="urn:microsoft.com/office/officeart/2005/8/layout/StepDownProcess"/>
    <dgm:cxn modelId="{0064B9AB-B938-4D33-A447-C0C614C2895E}" type="presParOf" srcId="{614B8A76-8C51-47BE-88DA-5EB77DC3C084}" destId="{8CDEA4AE-07F8-4982-8683-DA17B06F4187}" srcOrd="1" destOrd="0" presId="urn:microsoft.com/office/officeart/2005/8/layout/StepDownProcess"/>
    <dgm:cxn modelId="{5F441266-9062-4189-9CB9-4F5242AAE0C5}" type="presParOf" srcId="{614B8A76-8C51-47BE-88DA-5EB77DC3C084}" destId="{25075234-8C28-4973-ABAF-D08552AE96FA}" srcOrd="2" destOrd="0" presId="urn:microsoft.com/office/officeart/2005/8/layout/StepDownProcess"/>
    <dgm:cxn modelId="{120FBE4F-0E0B-404C-B4C3-C1ACC2E4850D}" type="presParOf" srcId="{7C7C5C43-2DB3-41DA-9DD3-ED2243B2ECAE}" destId="{239297E7-3A8B-4F9A-AB3E-504DE77E74A4}" srcOrd="1" destOrd="0" presId="urn:microsoft.com/office/officeart/2005/8/layout/StepDownProcess"/>
    <dgm:cxn modelId="{0CCF40CA-056B-4B43-BFE1-CCFC47B01DD9}" type="presParOf" srcId="{7C7C5C43-2DB3-41DA-9DD3-ED2243B2ECAE}" destId="{285D3041-FF6E-4E9C-A4A8-6091A59C186B}" srcOrd="2" destOrd="0" presId="urn:microsoft.com/office/officeart/2005/8/layout/StepDownProcess"/>
    <dgm:cxn modelId="{9C094548-1472-40E1-88CC-1AD4B1834457}" type="presParOf" srcId="{285D3041-FF6E-4E9C-A4A8-6091A59C186B}" destId="{A09A3482-344E-44C7-840C-9BD5B980903B}" srcOrd="0" destOrd="0" presId="urn:microsoft.com/office/officeart/2005/8/layout/StepDownProcess"/>
    <dgm:cxn modelId="{71E6234C-1580-4F66-A1AF-B089E566B86D}" type="presParOf" srcId="{285D3041-FF6E-4E9C-A4A8-6091A59C186B}" destId="{7684D7B1-D517-4721-BAF8-C502D9DCC974}" srcOrd="1" destOrd="0" presId="urn:microsoft.com/office/officeart/2005/8/layout/StepDownProcess"/>
    <dgm:cxn modelId="{5061AD61-EF64-480E-97F9-513F4659101E}" type="presParOf" srcId="{285D3041-FF6E-4E9C-A4A8-6091A59C186B}" destId="{F7216356-745B-44E6-8DC9-63163C4A99EB}" srcOrd="2" destOrd="0" presId="urn:microsoft.com/office/officeart/2005/8/layout/StepDownProcess"/>
    <dgm:cxn modelId="{D14AA57C-9746-4EE3-9673-6F7E433A6639}" type="presParOf" srcId="{7C7C5C43-2DB3-41DA-9DD3-ED2243B2ECAE}" destId="{CDB4F852-38F7-42E7-9F5E-D40D4707C9AA}" srcOrd="3" destOrd="0" presId="urn:microsoft.com/office/officeart/2005/8/layout/StepDownProcess"/>
    <dgm:cxn modelId="{248C1E52-AB8C-4402-BABE-8D591C97E160}" type="presParOf" srcId="{7C7C5C43-2DB3-41DA-9DD3-ED2243B2ECAE}" destId="{8B23B941-557E-4AAD-865D-847E44C10895}" srcOrd="4" destOrd="0" presId="urn:microsoft.com/office/officeart/2005/8/layout/StepDownProcess"/>
    <dgm:cxn modelId="{F6970F13-9A7E-41E5-8FAB-B6264AD7DAD6}" type="presParOf" srcId="{8B23B941-557E-4AAD-865D-847E44C10895}" destId="{BB0BEAA3-F02E-4D50-93DE-4D95997F633D}" srcOrd="0" destOrd="0" presId="urn:microsoft.com/office/officeart/2005/8/layout/StepDownProcess"/>
    <dgm:cxn modelId="{7A090201-9EC3-47D4-AC94-0585ACBD6A89}" type="presParOf" srcId="{8B23B941-557E-4AAD-865D-847E44C10895}" destId="{258E10A5-414B-4B78-B578-81A5FAE0684C}" srcOrd="1" destOrd="0" presId="urn:microsoft.com/office/officeart/2005/8/layout/StepDown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3AF88B-4D59-4C45-9685-3733FC61FC45}"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zh-CN" altLang="en-US"/>
        </a:p>
      </dgm:t>
    </dgm:pt>
    <dgm:pt modelId="{F1613051-35B0-4DA4-BC71-C4D7330CA306}">
      <dgm:prSet phldrT="[文本]" custT="1"/>
      <dgm:spPr/>
      <dgm:t>
        <a:bodyPr/>
        <a:lstStyle/>
        <a:p>
          <a:r>
            <a:rPr lang="zh-CN" altLang="en-US" sz="1800" dirty="0"/>
            <a:t>联系人信息</a:t>
          </a:r>
        </a:p>
      </dgm:t>
    </dgm:pt>
    <dgm:pt modelId="{9BE3D6CD-A8EE-44AD-AF92-03D501914237}" cxnId="{534CB893-5EA0-4C4B-AF73-B180374B4C13}" type="parTrans">
      <dgm:prSet/>
      <dgm:spPr/>
      <dgm:t>
        <a:bodyPr/>
        <a:lstStyle/>
        <a:p>
          <a:endParaRPr lang="zh-CN" altLang="en-US" sz="1800"/>
        </a:p>
      </dgm:t>
    </dgm:pt>
    <dgm:pt modelId="{D54B7D25-8BE9-4A18-B3F4-E0794B84E55F}" cxnId="{534CB893-5EA0-4C4B-AF73-B180374B4C13}" type="sibTrans">
      <dgm:prSet/>
      <dgm:spPr/>
      <dgm:t>
        <a:bodyPr/>
        <a:lstStyle/>
        <a:p>
          <a:endParaRPr lang="zh-CN" altLang="en-US" sz="1800"/>
        </a:p>
      </dgm:t>
    </dgm:pt>
    <dgm:pt modelId="{28591244-9EF7-41DD-B306-9F573117EB29}">
      <dgm:prSet phldrT="[文本]" custT="1"/>
      <dgm:spPr/>
      <dgm:t>
        <a:bodyPr/>
        <a:lstStyle/>
        <a:p>
          <a:r>
            <a:rPr lang="zh-CN" altLang="en-US" sz="1800" dirty="0"/>
            <a:t>申报书主件</a:t>
          </a:r>
        </a:p>
      </dgm:t>
    </dgm:pt>
    <dgm:pt modelId="{7CA04E20-8270-4C9C-9357-21E58F94D40E}" cxnId="{57170D30-5175-486E-A3D4-DA19151FB413}" type="parTrans">
      <dgm:prSet/>
      <dgm:spPr/>
      <dgm:t>
        <a:bodyPr/>
        <a:lstStyle/>
        <a:p>
          <a:endParaRPr lang="zh-CN" altLang="en-US" sz="1800"/>
        </a:p>
      </dgm:t>
    </dgm:pt>
    <dgm:pt modelId="{500A06E9-167C-4AFF-AF55-AE1CA9697E08}" cxnId="{57170D30-5175-486E-A3D4-DA19151FB413}" type="sibTrans">
      <dgm:prSet/>
      <dgm:spPr/>
      <dgm:t>
        <a:bodyPr/>
        <a:lstStyle/>
        <a:p>
          <a:endParaRPr lang="zh-CN" altLang="en-US" sz="1800"/>
        </a:p>
      </dgm:t>
    </dgm:pt>
    <dgm:pt modelId="{879FF940-84D2-4378-8578-9B5C5ED1E3E0}">
      <dgm:prSet phldrT="[文本]" custT="1"/>
      <dgm:spPr/>
      <dgm:t>
        <a:bodyPr/>
        <a:lstStyle/>
        <a:p>
          <a:r>
            <a:rPr lang="zh-CN" altLang="en-US" sz="1800" dirty="0"/>
            <a:t>申报书附件</a:t>
          </a:r>
        </a:p>
      </dgm:t>
    </dgm:pt>
    <dgm:pt modelId="{304F7CF6-CC12-4DD2-8846-356BBEC3EF6C}" cxnId="{A086BCFF-4024-4CCE-AC79-2AD364A77EAE}" type="parTrans">
      <dgm:prSet/>
      <dgm:spPr/>
      <dgm:t>
        <a:bodyPr/>
        <a:lstStyle/>
        <a:p>
          <a:endParaRPr lang="zh-CN" altLang="en-US" sz="1800"/>
        </a:p>
      </dgm:t>
    </dgm:pt>
    <dgm:pt modelId="{EBF3FDD9-7F78-4C86-B376-AAD4B59FA5C0}" cxnId="{A086BCFF-4024-4CCE-AC79-2AD364A77EAE}" type="sibTrans">
      <dgm:prSet/>
      <dgm:spPr/>
      <dgm:t>
        <a:bodyPr/>
        <a:lstStyle/>
        <a:p>
          <a:endParaRPr lang="zh-CN" altLang="en-US" sz="1800"/>
        </a:p>
      </dgm:t>
    </dgm:pt>
    <dgm:pt modelId="{7DE30157-551C-446A-BD27-7FEC989740B9}">
      <dgm:prSet phldrT="[文本]" custT="1"/>
      <dgm:spPr/>
      <dgm:t>
        <a:bodyPr/>
        <a:lstStyle/>
        <a:p>
          <a:r>
            <a:rPr lang="zh-CN" altLang="en-US" sz="1800" dirty="0"/>
            <a:t>预览和提交</a:t>
          </a:r>
          <a:endParaRPr lang="en-US" altLang="zh-CN" sz="1800" dirty="0"/>
        </a:p>
        <a:p>
          <a:endParaRPr lang="zh-CN" altLang="en-US" sz="1800" dirty="0"/>
        </a:p>
      </dgm:t>
    </dgm:pt>
    <dgm:pt modelId="{0567D360-1245-4EC9-B4D1-0EAE0F28A9CB}" cxnId="{8BBA6FAC-58F6-4A38-ABA4-9A495A6EB41D}" type="parTrans">
      <dgm:prSet/>
      <dgm:spPr/>
      <dgm:t>
        <a:bodyPr/>
        <a:lstStyle/>
        <a:p>
          <a:endParaRPr lang="zh-CN" altLang="en-US"/>
        </a:p>
      </dgm:t>
    </dgm:pt>
    <dgm:pt modelId="{1D121635-A641-4CB8-8F65-B50DA8F3D556}" cxnId="{8BBA6FAC-58F6-4A38-ABA4-9A495A6EB41D}" type="sibTrans">
      <dgm:prSet/>
      <dgm:spPr/>
      <dgm:t>
        <a:bodyPr/>
        <a:lstStyle/>
        <a:p>
          <a:endParaRPr lang="zh-CN" altLang="en-US"/>
        </a:p>
      </dgm:t>
    </dgm:pt>
    <dgm:pt modelId="{9815613C-0BAE-442D-AE8B-2223C25876FA}" type="pres">
      <dgm:prSet presAssocID="{B43AF88B-4D59-4C45-9685-3733FC61FC45}" presName="rootnode" presStyleCnt="0">
        <dgm:presLayoutVars>
          <dgm:chMax/>
          <dgm:chPref/>
          <dgm:dir/>
          <dgm:animLvl val="lvl"/>
        </dgm:presLayoutVars>
      </dgm:prSet>
      <dgm:spPr/>
    </dgm:pt>
    <dgm:pt modelId="{3FE5698E-7358-4A46-A3DF-A0AFA3DABE80}" type="pres">
      <dgm:prSet presAssocID="{F1613051-35B0-4DA4-BC71-C4D7330CA306}" presName="composite" presStyleCnt="0"/>
      <dgm:spPr/>
    </dgm:pt>
    <dgm:pt modelId="{408EC5A0-5E15-446F-8203-56D79587018E}" type="pres">
      <dgm:prSet presAssocID="{F1613051-35B0-4DA4-BC71-C4D7330CA306}" presName="LShape" presStyleLbl="alignNode1" presStyleIdx="0" presStyleCnt="7" custScaleX="193032"/>
      <dgm:spPr/>
    </dgm:pt>
    <dgm:pt modelId="{F4E10B27-D462-45E9-8468-0F869CE27F1A}" type="pres">
      <dgm:prSet presAssocID="{F1613051-35B0-4DA4-BC71-C4D7330CA306}" presName="ParentText" presStyleLbl="revTx" presStyleIdx="0" presStyleCnt="4" custScaleX="147782" custScaleY="46848" custLinFactNeighborX="-5400" custLinFactNeighborY="-16553">
        <dgm:presLayoutVars>
          <dgm:chMax val="0"/>
          <dgm:chPref val="0"/>
          <dgm:bulletEnabled val="1"/>
        </dgm:presLayoutVars>
      </dgm:prSet>
      <dgm:spPr/>
    </dgm:pt>
    <dgm:pt modelId="{50608DDC-D26A-41CE-972B-7752791285C5}" type="pres">
      <dgm:prSet presAssocID="{F1613051-35B0-4DA4-BC71-C4D7330CA306}" presName="Triangle" presStyleLbl="alignNode1" presStyleIdx="1" presStyleCnt="7" custLinFactX="66326" custLinFactNeighborX="100000" custLinFactNeighborY="-5637"/>
      <dgm:spPr/>
    </dgm:pt>
    <dgm:pt modelId="{582C65FF-3C62-4784-8960-ED12A3610E3D}" type="pres">
      <dgm:prSet presAssocID="{D54B7D25-8BE9-4A18-B3F4-E0794B84E55F}" presName="sibTrans" presStyleCnt="0"/>
      <dgm:spPr/>
    </dgm:pt>
    <dgm:pt modelId="{26C69D0F-B4F8-4F8F-8D14-F641C99C3215}" type="pres">
      <dgm:prSet presAssocID="{D54B7D25-8BE9-4A18-B3F4-E0794B84E55F}" presName="space" presStyleCnt="0"/>
      <dgm:spPr/>
    </dgm:pt>
    <dgm:pt modelId="{9A4B5BCD-E8C6-40C8-8237-35440407AADC}" type="pres">
      <dgm:prSet presAssocID="{28591244-9EF7-41DD-B306-9F573117EB29}" presName="composite" presStyleCnt="0"/>
      <dgm:spPr/>
    </dgm:pt>
    <dgm:pt modelId="{B430CB14-CB7E-4406-AAB7-C4D9B4EB6EAE}" type="pres">
      <dgm:prSet presAssocID="{28591244-9EF7-41DD-B306-9F573117EB29}" presName="LShape" presStyleLbl="alignNode1" presStyleIdx="2" presStyleCnt="7" custScaleX="176574"/>
      <dgm:spPr/>
    </dgm:pt>
    <dgm:pt modelId="{C9600B2E-A3B5-495C-AE49-40A5991673AE}" type="pres">
      <dgm:prSet presAssocID="{28591244-9EF7-41DD-B306-9F573117EB29}" presName="ParentText" presStyleLbl="revTx" presStyleIdx="1" presStyleCnt="4" custScaleX="171933" custScaleY="47004" custLinFactNeighborX="-1609" custLinFactNeighborY="-18360">
        <dgm:presLayoutVars>
          <dgm:chMax val="0"/>
          <dgm:chPref val="0"/>
          <dgm:bulletEnabled val="1"/>
        </dgm:presLayoutVars>
      </dgm:prSet>
      <dgm:spPr/>
    </dgm:pt>
    <dgm:pt modelId="{CFF64A7E-4865-484A-9AC9-DD4BA73F925A}" type="pres">
      <dgm:prSet presAssocID="{28591244-9EF7-41DD-B306-9F573117EB29}" presName="Triangle" presStyleLbl="alignNode1" presStyleIdx="3" presStyleCnt="7" custLinFactX="2355" custLinFactNeighborX="100000" custLinFactNeighborY="-12745"/>
      <dgm:spPr/>
    </dgm:pt>
    <dgm:pt modelId="{774E9795-8E0B-47F6-99D2-24D6EEBBE031}" type="pres">
      <dgm:prSet presAssocID="{500A06E9-167C-4AFF-AF55-AE1CA9697E08}" presName="sibTrans" presStyleCnt="0"/>
      <dgm:spPr/>
    </dgm:pt>
    <dgm:pt modelId="{96783BB4-7FC6-4DA8-9EE4-BC83D403AFDF}" type="pres">
      <dgm:prSet presAssocID="{500A06E9-167C-4AFF-AF55-AE1CA9697E08}" presName="space" presStyleCnt="0"/>
      <dgm:spPr/>
    </dgm:pt>
    <dgm:pt modelId="{2AB14EB8-2828-49F4-87C2-C0579DC05480}" type="pres">
      <dgm:prSet presAssocID="{879FF940-84D2-4378-8578-9B5C5ED1E3E0}" presName="composite" presStyleCnt="0"/>
      <dgm:spPr/>
    </dgm:pt>
    <dgm:pt modelId="{C55232FF-14D7-4B54-ABD7-4F4DE6DCF09E}" type="pres">
      <dgm:prSet presAssocID="{879FF940-84D2-4378-8578-9B5C5ED1E3E0}" presName="LShape" presStyleLbl="alignNode1" presStyleIdx="4" presStyleCnt="7" custScaleX="181949" custLinFactNeighborY="-10944"/>
      <dgm:spPr/>
    </dgm:pt>
    <dgm:pt modelId="{F2C25353-5D4F-4C54-A663-0406EA5ADB9C}" type="pres">
      <dgm:prSet presAssocID="{879FF940-84D2-4378-8578-9B5C5ED1E3E0}" presName="ParentText" presStyleLbl="revTx" presStyleIdx="2" presStyleCnt="4" custScaleX="143853" custScaleY="30486" custLinFactNeighborX="-12875" custLinFactNeighborY="-44158">
        <dgm:presLayoutVars>
          <dgm:chMax val="0"/>
          <dgm:chPref val="0"/>
          <dgm:bulletEnabled val="1"/>
        </dgm:presLayoutVars>
      </dgm:prSet>
      <dgm:spPr/>
    </dgm:pt>
    <dgm:pt modelId="{2C665EAE-E532-4A7F-B0FA-A562A8CA45BD}" type="pres">
      <dgm:prSet presAssocID="{879FF940-84D2-4378-8578-9B5C5ED1E3E0}" presName="Triangle" presStyleLbl="alignNode1" presStyleIdx="5" presStyleCnt="7" custLinFactNeighborX="49635" custLinFactNeighborY="-77210"/>
      <dgm:spPr/>
    </dgm:pt>
    <dgm:pt modelId="{D4404367-7E17-4586-BB24-A461978E9BD1}" type="pres">
      <dgm:prSet presAssocID="{EBF3FDD9-7F78-4C86-B376-AAD4B59FA5C0}" presName="sibTrans" presStyleCnt="0"/>
      <dgm:spPr/>
    </dgm:pt>
    <dgm:pt modelId="{87D370F1-3D5E-4628-9337-0F223C8EDE3C}" type="pres">
      <dgm:prSet presAssocID="{EBF3FDD9-7F78-4C86-B376-AAD4B59FA5C0}" presName="space" presStyleCnt="0"/>
      <dgm:spPr/>
    </dgm:pt>
    <dgm:pt modelId="{252FDAF0-AAA8-448A-B795-4D50B6DAF34B}" type="pres">
      <dgm:prSet presAssocID="{7DE30157-551C-446A-BD27-7FEC989740B9}" presName="composite" presStyleCnt="0"/>
      <dgm:spPr/>
    </dgm:pt>
    <dgm:pt modelId="{1D519DF8-8B43-4B55-8750-FDD4A3D15F52}" type="pres">
      <dgm:prSet presAssocID="{7DE30157-551C-446A-BD27-7FEC989740B9}" presName="LShape" presStyleLbl="alignNode1" presStyleIdx="6" presStyleCnt="7" custScaleX="151476"/>
      <dgm:spPr/>
    </dgm:pt>
    <dgm:pt modelId="{96FE01D3-C22B-4F61-A031-40FA1A452206}" type="pres">
      <dgm:prSet presAssocID="{7DE30157-551C-446A-BD27-7FEC989740B9}" presName="ParentText" presStyleLbl="revTx" presStyleIdx="3" presStyleCnt="4" custScaleX="142433">
        <dgm:presLayoutVars>
          <dgm:chMax val="0"/>
          <dgm:chPref val="0"/>
          <dgm:bulletEnabled val="1"/>
        </dgm:presLayoutVars>
      </dgm:prSet>
      <dgm:spPr/>
    </dgm:pt>
  </dgm:ptLst>
  <dgm:cxnLst>
    <dgm:cxn modelId="{61FA9923-DD5B-4339-95D1-5F325BD2A734}" type="presOf" srcId="{B43AF88B-4D59-4C45-9685-3733FC61FC45}" destId="{9815613C-0BAE-442D-AE8B-2223C25876FA}" srcOrd="0" destOrd="0" presId="urn:microsoft.com/office/officeart/2009/3/layout/StepUpProcess"/>
    <dgm:cxn modelId="{57170D30-5175-486E-A3D4-DA19151FB413}" srcId="{B43AF88B-4D59-4C45-9685-3733FC61FC45}" destId="{28591244-9EF7-41DD-B306-9F573117EB29}" srcOrd="1" destOrd="0" parTransId="{7CA04E20-8270-4C9C-9357-21E58F94D40E}" sibTransId="{500A06E9-167C-4AFF-AF55-AE1CA9697E08}"/>
    <dgm:cxn modelId="{A0CB2B5A-C744-4A8A-B0BF-213D8D45C0DF}" type="presOf" srcId="{28591244-9EF7-41DD-B306-9F573117EB29}" destId="{C9600B2E-A3B5-495C-AE49-40A5991673AE}" srcOrd="0" destOrd="0" presId="urn:microsoft.com/office/officeart/2009/3/layout/StepUpProcess"/>
    <dgm:cxn modelId="{0793707A-3164-41A8-9A37-AB7F84A74961}" type="presOf" srcId="{879FF940-84D2-4378-8578-9B5C5ED1E3E0}" destId="{F2C25353-5D4F-4C54-A663-0406EA5ADB9C}" srcOrd="0" destOrd="0" presId="urn:microsoft.com/office/officeart/2009/3/layout/StepUpProcess"/>
    <dgm:cxn modelId="{CCECB685-42DB-4DD0-8C1C-965FCCA656FF}" type="presOf" srcId="{F1613051-35B0-4DA4-BC71-C4D7330CA306}" destId="{F4E10B27-D462-45E9-8468-0F869CE27F1A}" srcOrd="0" destOrd="0" presId="urn:microsoft.com/office/officeart/2009/3/layout/StepUpProcess"/>
    <dgm:cxn modelId="{534CB893-5EA0-4C4B-AF73-B180374B4C13}" srcId="{B43AF88B-4D59-4C45-9685-3733FC61FC45}" destId="{F1613051-35B0-4DA4-BC71-C4D7330CA306}" srcOrd="0" destOrd="0" parTransId="{9BE3D6CD-A8EE-44AD-AF92-03D501914237}" sibTransId="{D54B7D25-8BE9-4A18-B3F4-E0794B84E55F}"/>
    <dgm:cxn modelId="{8BBA6FAC-58F6-4A38-ABA4-9A495A6EB41D}" srcId="{B43AF88B-4D59-4C45-9685-3733FC61FC45}" destId="{7DE30157-551C-446A-BD27-7FEC989740B9}" srcOrd="3" destOrd="0" parTransId="{0567D360-1245-4EC9-B4D1-0EAE0F28A9CB}" sibTransId="{1D121635-A641-4CB8-8F65-B50DA8F3D556}"/>
    <dgm:cxn modelId="{1AB28ACE-3456-4EBF-9D36-ACF77536850A}" type="presOf" srcId="{7DE30157-551C-446A-BD27-7FEC989740B9}" destId="{96FE01D3-C22B-4F61-A031-40FA1A452206}" srcOrd="0" destOrd="0" presId="urn:microsoft.com/office/officeart/2009/3/layout/StepUpProcess"/>
    <dgm:cxn modelId="{A086BCFF-4024-4CCE-AC79-2AD364A77EAE}" srcId="{B43AF88B-4D59-4C45-9685-3733FC61FC45}" destId="{879FF940-84D2-4378-8578-9B5C5ED1E3E0}" srcOrd="2" destOrd="0" parTransId="{304F7CF6-CC12-4DD2-8846-356BBEC3EF6C}" sibTransId="{EBF3FDD9-7F78-4C86-B376-AAD4B59FA5C0}"/>
    <dgm:cxn modelId="{36EB4942-47A5-4C85-A770-852B4374F1EB}" type="presParOf" srcId="{9815613C-0BAE-442D-AE8B-2223C25876FA}" destId="{3FE5698E-7358-4A46-A3DF-A0AFA3DABE80}" srcOrd="0" destOrd="0" presId="urn:microsoft.com/office/officeart/2009/3/layout/StepUpProcess"/>
    <dgm:cxn modelId="{196A425B-80A8-4249-971D-3212C17EB8BE}" type="presParOf" srcId="{3FE5698E-7358-4A46-A3DF-A0AFA3DABE80}" destId="{408EC5A0-5E15-446F-8203-56D79587018E}" srcOrd="0" destOrd="0" presId="urn:microsoft.com/office/officeart/2009/3/layout/StepUpProcess"/>
    <dgm:cxn modelId="{00CBAA5D-80EA-4018-B111-E46B05C7E504}" type="presParOf" srcId="{3FE5698E-7358-4A46-A3DF-A0AFA3DABE80}" destId="{F4E10B27-D462-45E9-8468-0F869CE27F1A}" srcOrd="1" destOrd="0" presId="urn:microsoft.com/office/officeart/2009/3/layout/StepUpProcess"/>
    <dgm:cxn modelId="{91FAFA9E-8E9E-4554-A674-1CB5222D74E6}" type="presParOf" srcId="{3FE5698E-7358-4A46-A3DF-A0AFA3DABE80}" destId="{50608DDC-D26A-41CE-972B-7752791285C5}" srcOrd="2" destOrd="0" presId="urn:microsoft.com/office/officeart/2009/3/layout/StepUpProcess"/>
    <dgm:cxn modelId="{587DBD0F-9C84-41A1-A6EE-D9A0778FEF47}" type="presParOf" srcId="{9815613C-0BAE-442D-AE8B-2223C25876FA}" destId="{582C65FF-3C62-4784-8960-ED12A3610E3D}" srcOrd="1" destOrd="0" presId="urn:microsoft.com/office/officeart/2009/3/layout/StepUpProcess"/>
    <dgm:cxn modelId="{2586C218-AF5C-4B9E-A423-4D426F466B01}" type="presParOf" srcId="{582C65FF-3C62-4784-8960-ED12A3610E3D}" destId="{26C69D0F-B4F8-4F8F-8D14-F641C99C3215}" srcOrd="0" destOrd="0" presId="urn:microsoft.com/office/officeart/2009/3/layout/StepUpProcess"/>
    <dgm:cxn modelId="{82AA2FB6-BD54-4FA6-8994-74590BA199C2}" type="presParOf" srcId="{9815613C-0BAE-442D-AE8B-2223C25876FA}" destId="{9A4B5BCD-E8C6-40C8-8237-35440407AADC}" srcOrd="2" destOrd="0" presId="urn:microsoft.com/office/officeart/2009/3/layout/StepUpProcess"/>
    <dgm:cxn modelId="{4ADC45F8-CE0C-4873-96DC-D3A91E851374}" type="presParOf" srcId="{9A4B5BCD-E8C6-40C8-8237-35440407AADC}" destId="{B430CB14-CB7E-4406-AAB7-C4D9B4EB6EAE}" srcOrd="0" destOrd="0" presId="urn:microsoft.com/office/officeart/2009/3/layout/StepUpProcess"/>
    <dgm:cxn modelId="{1817A43B-BFA0-4C49-85C8-2E289AD9B9CB}" type="presParOf" srcId="{9A4B5BCD-E8C6-40C8-8237-35440407AADC}" destId="{C9600B2E-A3B5-495C-AE49-40A5991673AE}" srcOrd="1" destOrd="0" presId="urn:microsoft.com/office/officeart/2009/3/layout/StepUpProcess"/>
    <dgm:cxn modelId="{573C59F4-571E-442D-9E2A-7EA7F9F7B551}" type="presParOf" srcId="{9A4B5BCD-E8C6-40C8-8237-35440407AADC}" destId="{CFF64A7E-4865-484A-9AC9-DD4BA73F925A}" srcOrd="2" destOrd="0" presId="urn:microsoft.com/office/officeart/2009/3/layout/StepUpProcess"/>
    <dgm:cxn modelId="{7CA3C287-9265-40D8-A24A-1BA5E53601AE}" type="presParOf" srcId="{9815613C-0BAE-442D-AE8B-2223C25876FA}" destId="{774E9795-8E0B-47F6-99D2-24D6EEBBE031}" srcOrd="3" destOrd="0" presId="urn:microsoft.com/office/officeart/2009/3/layout/StepUpProcess"/>
    <dgm:cxn modelId="{BD379BF9-7F77-4FC1-A4E3-F27A32BB03EC}" type="presParOf" srcId="{774E9795-8E0B-47F6-99D2-24D6EEBBE031}" destId="{96783BB4-7FC6-4DA8-9EE4-BC83D403AFDF}" srcOrd="0" destOrd="0" presId="urn:microsoft.com/office/officeart/2009/3/layout/StepUpProcess"/>
    <dgm:cxn modelId="{C9DBC17D-C29B-4D62-9BED-D47EAF242821}" type="presParOf" srcId="{9815613C-0BAE-442D-AE8B-2223C25876FA}" destId="{2AB14EB8-2828-49F4-87C2-C0579DC05480}" srcOrd="4" destOrd="0" presId="urn:microsoft.com/office/officeart/2009/3/layout/StepUpProcess"/>
    <dgm:cxn modelId="{05E26196-8FA1-4C37-8B64-D1DD9664900A}" type="presParOf" srcId="{2AB14EB8-2828-49F4-87C2-C0579DC05480}" destId="{C55232FF-14D7-4B54-ABD7-4F4DE6DCF09E}" srcOrd="0" destOrd="0" presId="urn:microsoft.com/office/officeart/2009/3/layout/StepUpProcess"/>
    <dgm:cxn modelId="{20B62407-51DA-4293-81E9-24501DA95AA2}" type="presParOf" srcId="{2AB14EB8-2828-49F4-87C2-C0579DC05480}" destId="{F2C25353-5D4F-4C54-A663-0406EA5ADB9C}" srcOrd="1" destOrd="0" presId="urn:microsoft.com/office/officeart/2009/3/layout/StepUpProcess"/>
    <dgm:cxn modelId="{4F24EF74-3B20-4310-B7F4-9942CFC95609}" type="presParOf" srcId="{2AB14EB8-2828-49F4-87C2-C0579DC05480}" destId="{2C665EAE-E532-4A7F-B0FA-A562A8CA45BD}" srcOrd="2" destOrd="0" presId="urn:microsoft.com/office/officeart/2009/3/layout/StepUpProcess"/>
    <dgm:cxn modelId="{CFF26570-8E28-48C3-9B8B-570D46B160A1}" type="presParOf" srcId="{9815613C-0BAE-442D-AE8B-2223C25876FA}" destId="{D4404367-7E17-4586-BB24-A461978E9BD1}" srcOrd="5" destOrd="0" presId="urn:microsoft.com/office/officeart/2009/3/layout/StepUpProcess"/>
    <dgm:cxn modelId="{EF326826-2EF5-457A-8223-E4CF7FBFF325}" type="presParOf" srcId="{D4404367-7E17-4586-BB24-A461978E9BD1}" destId="{87D370F1-3D5E-4628-9337-0F223C8EDE3C}" srcOrd="0" destOrd="0" presId="urn:microsoft.com/office/officeart/2009/3/layout/StepUpProcess"/>
    <dgm:cxn modelId="{25B01787-6E8C-45D8-A3E3-1DB7B029F805}" type="presParOf" srcId="{9815613C-0BAE-442D-AE8B-2223C25876FA}" destId="{252FDAF0-AAA8-448A-B795-4D50B6DAF34B}" srcOrd="6" destOrd="0" presId="urn:microsoft.com/office/officeart/2009/3/layout/StepUpProcess"/>
    <dgm:cxn modelId="{E35E38F1-303C-4509-B2AD-98C4E98AEEB6}" type="presParOf" srcId="{252FDAF0-AAA8-448A-B795-4D50B6DAF34B}" destId="{1D519DF8-8B43-4B55-8750-FDD4A3D15F52}" srcOrd="0" destOrd="0" presId="urn:microsoft.com/office/officeart/2009/3/layout/StepUpProcess"/>
    <dgm:cxn modelId="{0DAE10A2-B55E-4D2C-A0F0-1D105A50E515}" type="presParOf" srcId="{252FDAF0-AAA8-448A-B795-4D50B6DAF34B}" destId="{96FE01D3-C22B-4F61-A031-40FA1A452206}" srcOrd="1" destOrd="0" presId="urn:microsoft.com/office/officeart/2009/3/layout/StepUp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286A9-7C29-412D-AFEE-FC953F3E548D}">
      <dsp:nvSpPr>
        <dsp:cNvPr id="0" name=""/>
        <dsp:cNvSpPr/>
      </dsp:nvSpPr>
      <dsp:spPr>
        <a:xfrm rot="5400000">
          <a:off x="472630" y="1283515"/>
          <a:ext cx="1135159" cy="129233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DEA4AE-07F8-4982-8683-DA17B06F4187}">
      <dsp:nvSpPr>
        <dsp:cNvPr id="0" name=""/>
        <dsp:cNvSpPr/>
      </dsp:nvSpPr>
      <dsp:spPr>
        <a:xfrm>
          <a:off x="171881" y="25169"/>
          <a:ext cx="1910939" cy="1337595"/>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latin typeface="+mn-lt"/>
              <a:ea typeface="+mn-ea"/>
              <a:cs typeface="+mn-ea"/>
              <a:sym typeface="+mn-lt"/>
            </a:rPr>
            <a:t>1</a:t>
          </a:r>
          <a:r>
            <a:rPr lang="zh-CN" altLang="en-US" sz="2000" kern="1200" dirty="0">
              <a:latin typeface="+mn-lt"/>
              <a:ea typeface="+mn-ea"/>
              <a:cs typeface="+mn-ea"/>
              <a:sym typeface="+mn-lt"/>
            </a:rPr>
            <a:t>、注册“申报账号”</a:t>
          </a:r>
        </a:p>
      </dsp:txBody>
      <dsp:txXfrm>
        <a:off x="237189" y="90477"/>
        <a:ext cx="1780323" cy="1206979"/>
      </dsp:txXfrm>
    </dsp:sp>
    <dsp:sp modelId="{25075234-8C28-4973-ABAF-D08552AE96FA}">
      <dsp:nvSpPr>
        <dsp:cNvPr id="0" name=""/>
        <dsp:cNvSpPr/>
      </dsp:nvSpPr>
      <dsp:spPr>
        <a:xfrm>
          <a:off x="2198747" y="165474"/>
          <a:ext cx="3551863" cy="1081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a:latin typeface="+mn-lt"/>
              <a:ea typeface="+mn-ea"/>
              <a:cs typeface="+mn-ea"/>
              <a:sym typeface="+mn-lt"/>
            </a:rPr>
            <a:t>以法人单位身份注册</a:t>
          </a:r>
        </a:p>
      </dsp:txBody>
      <dsp:txXfrm>
        <a:off x="2198747" y="165474"/>
        <a:ext cx="3551863" cy="1081103"/>
      </dsp:txXfrm>
    </dsp:sp>
    <dsp:sp modelId="{A09A3482-344E-44C7-840C-9BD5B980903B}">
      <dsp:nvSpPr>
        <dsp:cNvPr id="0" name=""/>
        <dsp:cNvSpPr/>
      </dsp:nvSpPr>
      <dsp:spPr>
        <a:xfrm rot="5400000">
          <a:off x="2575888" y="2786077"/>
          <a:ext cx="1135159" cy="129233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84D7B1-D517-4721-BAF8-C502D9DCC974}">
      <dsp:nvSpPr>
        <dsp:cNvPr id="0" name=""/>
        <dsp:cNvSpPr/>
      </dsp:nvSpPr>
      <dsp:spPr>
        <a:xfrm>
          <a:off x="1687125" y="1527730"/>
          <a:ext cx="1910939" cy="1337595"/>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latin typeface="+mn-lt"/>
              <a:ea typeface="+mn-ea"/>
              <a:cs typeface="+mn-ea"/>
              <a:sym typeface="+mn-lt"/>
            </a:rPr>
            <a:t>2</a:t>
          </a:r>
          <a:r>
            <a:rPr lang="zh-CN" altLang="en-US" sz="2000" kern="1200" dirty="0">
              <a:latin typeface="+mn-lt"/>
              <a:ea typeface="+mn-ea"/>
              <a:cs typeface="+mn-ea"/>
              <a:sym typeface="+mn-lt"/>
            </a:rPr>
            <a:t>、生成“项目申报账号”</a:t>
          </a:r>
        </a:p>
      </dsp:txBody>
      <dsp:txXfrm>
        <a:off x="1752433" y="1593038"/>
        <a:ext cx="1780323" cy="1206979"/>
      </dsp:txXfrm>
    </dsp:sp>
    <dsp:sp modelId="{F7216356-745B-44E6-8DC9-63163C4A99EB}">
      <dsp:nvSpPr>
        <dsp:cNvPr id="0" name=""/>
        <dsp:cNvSpPr/>
      </dsp:nvSpPr>
      <dsp:spPr>
        <a:xfrm>
          <a:off x="3764342" y="1643322"/>
          <a:ext cx="4597603" cy="1081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a:latin typeface="+mn-lt"/>
              <a:ea typeface="+mn-ea"/>
              <a:cs typeface="+mn-ea"/>
              <a:sym typeface="+mn-lt"/>
            </a:rPr>
            <a:t>注册成功后登录，操作生成“项目申报账号”。如申报超过</a:t>
          </a:r>
          <a:r>
            <a:rPr lang="en-US" altLang="zh-CN" sz="2000" kern="1200" dirty="0">
              <a:latin typeface="+mn-lt"/>
              <a:ea typeface="+mn-ea"/>
              <a:cs typeface="+mn-ea"/>
              <a:sym typeface="+mn-lt"/>
            </a:rPr>
            <a:t>1</a:t>
          </a:r>
          <a:r>
            <a:rPr lang="zh-CN" altLang="en-US" sz="2000" kern="1200" dirty="0">
              <a:latin typeface="+mn-lt"/>
              <a:ea typeface="+mn-ea"/>
              <a:cs typeface="+mn-ea"/>
              <a:sym typeface="+mn-lt"/>
            </a:rPr>
            <a:t>个技术成果，每个技术成果形成一个申报账号。</a:t>
          </a:r>
        </a:p>
      </dsp:txBody>
      <dsp:txXfrm>
        <a:off x="3764342" y="1643322"/>
        <a:ext cx="4597603" cy="1081103"/>
      </dsp:txXfrm>
    </dsp:sp>
    <dsp:sp modelId="{BB0BEAA3-F02E-4D50-93DE-4D95997F633D}">
      <dsp:nvSpPr>
        <dsp:cNvPr id="0" name=""/>
        <dsp:cNvSpPr/>
      </dsp:nvSpPr>
      <dsp:spPr>
        <a:xfrm>
          <a:off x="3753636" y="3005787"/>
          <a:ext cx="1910939" cy="1337595"/>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latin typeface="+mn-lt"/>
              <a:ea typeface="+mn-ea"/>
              <a:cs typeface="+mn-ea"/>
              <a:sym typeface="+mn-lt"/>
            </a:rPr>
            <a:t>3</a:t>
          </a:r>
          <a:r>
            <a:rPr lang="zh-CN" altLang="en-US" sz="2000" kern="1200" dirty="0">
              <a:latin typeface="+mn-lt"/>
              <a:ea typeface="+mn-ea"/>
              <a:cs typeface="+mn-ea"/>
              <a:sym typeface="+mn-lt"/>
            </a:rPr>
            <a:t>、填写</a:t>
          </a:r>
          <a:r>
            <a:rPr lang="en-US" altLang="zh-CN" sz="2000" kern="1200" dirty="0">
              <a:latin typeface="+mn-lt"/>
              <a:ea typeface="+mn-ea"/>
              <a:cs typeface="+mn-ea"/>
              <a:sym typeface="+mn-lt"/>
            </a:rPr>
            <a:t>《</a:t>
          </a:r>
          <a:r>
            <a:rPr lang="zh-CN" altLang="en-US" sz="2000" kern="1200" dirty="0">
              <a:latin typeface="+mn-lt"/>
              <a:ea typeface="+mn-ea"/>
              <a:cs typeface="+mn-ea"/>
              <a:sym typeface="+mn-lt"/>
            </a:rPr>
            <a:t>技术成果申报书</a:t>
          </a:r>
          <a:r>
            <a:rPr lang="en-US" altLang="zh-CN" sz="2000" kern="1200" dirty="0">
              <a:latin typeface="+mn-lt"/>
              <a:ea typeface="+mn-ea"/>
              <a:cs typeface="+mn-ea"/>
              <a:sym typeface="+mn-lt"/>
            </a:rPr>
            <a:t>》</a:t>
          </a:r>
          <a:endParaRPr lang="zh-CN" altLang="en-US" sz="2000" kern="1200" dirty="0">
            <a:latin typeface="+mn-lt"/>
            <a:ea typeface="+mn-ea"/>
            <a:cs typeface="+mn-ea"/>
            <a:sym typeface="+mn-lt"/>
          </a:endParaRPr>
        </a:p>
      </dsp:txBody>
      <dsp:txXfrm>
        <a:off x="3818944" y="3071095"/>
        <a:ext cx="1780323" cy="1206979"/>
      </dsp:txXfrm>
    </dsp:sp>
    <dsp:sp modelId="{258E10A5-414B-4B78-B578-81A5FAE0684C}">
      <dsp:nvSpPr>
        <dsp:cNvPr id="0" name=""/>
        <dsp:cNvSpPr/>
      </dsp:nvSpPr>
      <dsp:spPr>
        <a:xfrm>
          <a:off x="5950331" y="3157862"/>
          <a:ext cx="2411614" cy="1081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a:latin typeface="+mn-lt"/>
              <a:ea typeface="+mn-ea"/>
              <a:cs typeface="+mn-ea"/>
              <a:sym typeface="+mn-lt"/>
            </a:rPr>
            <a:t>使用“项目申报账号”登录填写技术申报书</a:t>
          </a:r>
        </a:p>
      </dsp:txBody>
      <dsp:txXfrm>
        <a:off x="5950331" y="3157862"/>
        <a:ext cx="2411614" cy="1081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EC5A0-5E15-446F-8203-56D79587018E}">
      <dsp:nvSpPr>
        <dsp:cNvPr id="0" name=""/>
        <dsp:cNvSpPr/>
      </dsp:nvSpPr>
      <dsp:spPr>
        <a:xfrm rot="5400000">
          <a:off x="705225" y="-12946"/>
          <a:ext cx="635788" cy="2042157"/>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E10B27-D462-45E9-8468-0F869CE27F1A}">
      <dsp:nvSpPr>
        <dsp:cNvPr id="0" name=""/>
        <dsp:cNvSpPr/>
      </dsp:nvSpPr>
      <dsp:spPr>
        <a:xfrm>
          <a:off x="319335" y="879173"/>
          <a:ext cx="1411483" cy="39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联系人信息</a:t>
          </a:r>
        </a:p>
      </dsp:txBody>
      <dsp:txXfrm>
        <a:off x="319335" y="879173"/>
        <a:ext cx="1411483" cy="392216"/>
      </dsp:txXfrm>
    </dsp:sp>
    <dsp:sp modelId="{50608DDC-D26A-41CE-972B-7752791285C5}">
      <dsp:nvSpPr>
        <dsp:cNvPr id="0" name=""/>
        <dsp:cNvSpPr/>
      </dsp:nvSpPr>
      <dsp:spPr>
        <a:xfrm>
          <a:off x="1673734" y="391119"/>
          <a:ext cx="180209" cy="180209"/>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30CB14-CB7E-4406-AAB7-C4D9B4EB6EAE}">
      <dsp:nvSpPr>
        <dsp:cNvPr id="0" name=""/>
        <dsp:cNvSpPr/>
      </dsp:nvSpPr>
      <dsp:spPr>
        <a:xfrm rot="5400000">
          <a:off x="2769512" y="6625"/>
          <a:ext cx="635788" cy="1868042"/>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600B2E-A3B5-495C-AE49-40A5991673AE}">
      <dsp:nvSpPr>
        <dsp:cNvPr id="0" name=""/>
        <dsp:cNvSpPr/>
      </dsp:nvSpPr>
      <dsp:spPr>
        <a:xfrm>
          <a:off x="2304495" y="795905"/>
          <a:ext cx="1642152" cy="393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申报书主件</a:t>
          </a:r>
        </a:p>
      </dsp:txBody>
      <dsp:txXfrm>
        <a:off x="2304495" y="795905"/>
        <a:ext cx="1642152" cy="393522"/>
      </dsp:txXfrm>
    </dsp:sp>
    <dsp:sp modelId="{CFF64A7E-4865-484A-9AC9-DD4BA73F925A}">
      <dsp:nvSpPr>
        <dsp:cNvPr id="0" name=""/>
        <dsp:cNvSpPr/>
      </dsp:nvSpPr>
      <dsp:spPr>
        <a:xfrm>
          <a:off x="3622738" y="310823"/>
          <a:ext cx="180209" cy="180209"/>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5232FF-14D7-4B54-ABD7-4F4DE6DCF09E}">
      <dsp:nvSpPr>
        <dsp:cNvPr id="0" name=""/>
        <dsp:cNvSpPr/>
      </dsp:nvSpPr>
      <dsp:spPr>
        <a:xfrm rot="5400000">
          <a:off x="4949287" y="-89732"/>
          <a:ext cx="635788" cy="1924906"/>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C25353-5D4F-4C54-A663-0406EA5ADB9C}">
      <dsp:nvSpPr>
        <dsp:cNvPr id="0" name=""/>
        <dsp:cNvSpPr/>
      </dsp:nvSpPr>
      <dsp:spPr>
        <a:xfrm>
          <a:off x="4510765" y="650717"/>
          <a:ext cx="1373957" cy="25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申报书附件</a:t>
          </a:r>
        </a:p>
      </dsp:txBody>
      <dsp:txXfrm>
        <a:off x="4510765" y="650717"/>
        <a:ext cx="1373957" cy="255240"/>
      </dsp:txXfrm>
    </dsp:sp>
    <dsp:sp modelId="{2C665EAE-E532-4A7F-B0FA-A562A8CA45BD}">
      <dsp:nvSpPr>
        <dsp:cNvPr id="0" name=""/>
        <dsp:cNvSpPr/>
      </dsp:nvSpPr>
      <dsp:spPr>
        <a:xfrm>
          <a:off x="5707508" y="196306"/>
          <a:ext cx="180209" cy="180209"/>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519DF8-8B43-4B55-8750-FDD4A3D15F52}">
      <dsp:nvSpPr>
        <dsp:cNvPr id="0" name=""/>
        <dsp:cNvSpPr/>
      </dsp:nvSpPr>
      <dsp:spPr>
        <a:xfrm rot="5400000">
          <a:off x="6939438" y="-148289"/>
          <a:ext cx="635788" cy="1602521"/>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FE01D3-C22B-4F61-A031-40FA1A452206}">
      <dsp:nvSpPr>
        <dsp:cNvPr id="0" name=""/>
        <dsp:cNvSpPr/>
      </dsp:nvSpPr>
      <dsp:spPr>
        <a:xfrm>
          <a:off x="6630668" y="440097"/>
          <a:ext cx="1360394" cy="837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预览和提交</a:t>
          </a:r>
          <a:endParaRPr lang="en-US" altLang="zh-CN" sz="1800" kern="1200" dirty="0"/>
        </a:p>
        <a:p>
          <a:pPr marL="0" lvl="0" indent="0" algn="l" defTabSz="800100">
            <a:lnSpc>
              <a:spcPct val="90000"/>
            </a:lnSpc>
            <a:spcBef>
              <a:spcPct val="0"/>
            </a:spcBef>
            <a:spcAft>
              <a:spcPct val="35000"/>
            </a:spcAft>
            <a:buNone/>
          </a:pPr>
          <a:endParaRPr lang="zh-CN" altLang="en-US" sz="1800" kern="1200" dirty="0"/>
        </a:p>
      </dsp:txBody>
      <dsp:txXfrm>
        <a:off x="6630668" y="440097"/>
        <a:ext cx="1360394" cy="837211"/>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tL"/>
          <dgm:param type="flowDir" val="row"/>
        </dgm:alg>
      </dgm:if>
      <dgm:else name="Name2">
        <dgm:alg type="snake">
          <dgm:param type="bkpt" val="fixed"/>
          <dgm:param type="bkPtFixedVal" val="1"/>
          <dgm:param type="off" val="off"/>
          <dgm:param type="grDir" val="tR"/>
          <dgm:param type="flowDir" val="row"/>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type="bentUpArrow" r:blip="" rot="90">
                    <dgm:adjLst>
                      <dgm:adj idx="1" val="0.3284"/>
                      <dgm:adj idx="2" val="0.25"/>
                      <dgm:adj idx="3" val="0.3578"/>
                    </dgm:adjLst>
                  </dgm:shape>
                </dgm:if>
                <dgm:else name="Name13">
                  <dgm:shape xmlns:r="http://schemas.openxmlformats.org/officeDocument/2006/relationships" type="bentArrow" r:blip="" rot="180">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bL"/>
          <dgm:param type="flowDir" val="row"/>
        </dgm:alg>
      </dgm:if>
      <dgm:else name="Name2">
        <dgm:alg type="snake">
          <dgm:param type="bkpt" val="fixed"/>
          <dgm:param type="bkPtFixedVal" val="1"/>
          <dgm:param type="off" val="off"/>
          <dgm:param type="grDir" val="bR"/>
          <dgm:param type="flowDir" val="row"/>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type="corner" r:blip="" rot="90">
                <dgm:adjLst>
                  <dgm:adj idx="1" val="0.1612"/>
                  <dgm:adj idx="2" val="0.1611"/>
                </dgm:adjLst>
              </dgm:shape>
            </dgm:if>
            <dgm:else name="Name8">
              <dgm:shape xmlns:r="http://schemas.openxmlformats.org/officeDocument/2006/relationships" type="corner" r:blip="" rot="180">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type="triangle" r:blip="" rot="90">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FEA23E-4857-4F73-8094-F0CA728140AD}"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29BDAC-BE62-40F7-815F-CA390B26CAE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BD7FB2-B9A0-415A-AA94-A29FC80F6BA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18FB2-1F94-439E-BD76-CFD9EF624F0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7518FB2-1F94-439E-BD76-CFD9EF624F0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7518FB2-1F94-439E-BD76-CFD9EF624F0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6</a:t>
            </a:r>
            <a:r>
              <a:rPr lang="zh-CN" altLang="en-US" dirty="0"/>
              <a:t>条件都满足</a:t>
            </a:r>
            <a:endParaRPr lang="en-US" altLang="zh-CN" dirty="0"/>
          </a:p>
          <a:p>
            <a:r>
              <a:rPr lang="zh-CN" altLang="en-US" dirty="0"/>
              <a:t>（</a:t>
            </a:r>
            <a:r>
              <a:rPr lang="en-US" altLang="zh-CN" dirty="0"/>
              <a:t>3</a:t>
            </a:r>
            <a:r>
              <a:rPr lang="zh-CN" altLang="en-US" dirty="0"/>
              <a:t>）三个一年，取其一</a:t>
            </a:r>
            <a:endParaRPr lang="en-US" altLang="zh-CN" dirty="0"/>
          </a:p>
          <a:p>
            <a:r>
              <a:rPr lang="zh-CN" altLang="en-US" dirty="0"/>
              <a:t>（</a:t>
            </a:r>
            <a:r>
              <a:rPr lang="en-US" altLang="zh-CN" dirty="0"/>
              <a:t>4</a:t>
            </a:r>
            <a:r>
              <a:rPr lang="zh-CN" altLang="en-US" dirty="0"/>
              <a:t>）必须证明已经应用一年以上</a:t>
            </a:r>
            <a:endParaRPr lang="zh-CN" altLang="en-US" dirty="0"/>
          </a:p>
        </p:txBody>
      </p:sp>
      <p:sp>
        <p:nvSpPr>
          <p:cNvPr id="4" name="灯片编号占位符 3"/>
          <p:cNvSpPr>
            <a:spLocks noGrp="1"/>
          </p:cNvSpPr>
          <p:nvPr>
            <p:ph type="sldNum" sz="quarter" idx="5"/>
          </p:nvPr>
        </p:nvSpPr>
        <p:spPr/>
        <p:txBody>
          <a:bodyPr/>
          <a:lstStyle/>
          <a:p>
            <a:fld id="{D7518FB2-1F94-439E-BD76-CFD9EF624F0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项目团队，应该先和提名者协商，确认符合提名条件后，向提名者索要“项目申报账号”。</a:t>
            </a:r>
            <a:endParaRPr lang="zh-CN" altLang="en-US" dirty="0"/>
          </a:p>
        </p:txBody>
      </p:sp>
      <p:sp>
        <p:nvSpPr>
          <p:cNvPr id="4" name="灯片编号占位符 3"/>
          <p:cNvSpPr>
            <a:spLocks noGrp="1"/>
          </p:cNvSpPr>
          <p:nvPr>
            <p:ph type="sldNum" sz="quarter" idx="5"/>
          </p:nvPr>
        </p:nvSpPr>
        <p:spPr/>
        <p:txBody>
          <a:bodyPr/>
          <a:lstStyle/>
          <a:p>
            <a:fld id="{D7518FB2-1F94-439E-BD76-CFD9EF624F0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7518FB2-1F94-439E-BD76-CFD9EF624F0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64031" y="2340066"/>
            <a:ext cx="6386858" cy="854165"/>
          </a:xfrm>
          <a:prstGeom prst="rect">
            <a:avLst/>
          </a:prstGeom>
        </p:spPr>
        <p:txBody>
          <a:bodyPr anchor="b">
            <a:noAutofit/>
          </a:bodyPr>
          <a:lstStyle>
            <a:lvl1pPr algn="ctr">
              <a:defRPr sz="40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310602" y="3542305"/>
            <a:ext cx="6340287" cy="56751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A0FA8897-C3FD-4EC0-A655-336E97683DD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8CEDDFC-367E-44C3-B6B1-EF525A8D4AE1}" type="slidenum">
              <a:rPr lang="zh-CN" altLang="en-US" smtClean="0"/>
            </a:fld>
            <a:endParaRPr lang="zh-CN" altLang="en-US"/>
          </a:p>
        </p:txBody>
      </p:sp>
      <p:pic>
        <p:nvPicPr>
          <p:cNvPr id="7" name="Picture 48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30756" y="973707"/>
            <a:ext cx="832744" cy="85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23"/>
          <p:cNvSpPr/>
          <p:nvPr userDrawn="1"/>
        </p:nvSpPr>
        <p:spPr>
          <a:xfrm>
            <a:off x="0" y="6492875"/>
            <a:ext cx="9144000" cy="365125"/>
          </a:xfrm>
          <a:prstGeom prst="rect">
            <a:avLst/>
          </a:prstGeom>
          <a:solidFill>
            <a:srgbClr val="0087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华文新魏" panose="02010800040101010101" pitchFamily="2" charset="-122"/>
                <a:ea typeface="华文新魏" panose="02010800040101010101" pitchFamily="2" charset="-122"/>
              </a:rPr>
              <a:t>                                                                                         中国环境保护产业协会</a:t>
            </a:r>
            <a:endParaRPr lang="zh-CN" altLang="en-US" dirty="0">
              <a:latin typeface="华文新魏" panose="02010800040101010101" pitchFamily="2" charset="-122"/>
              <a:ea typeface="华文新魏" panose="02010800040101010101" pitchFamily="2" charset="-122"/>
            </a:endParaRPr>
          </a:p>
        </p:txBody>
      </p:sp>
      <p:cxnSp>
        <p:nvCxnSpPr>
          <p:cNvPr id="25" name="直接连接符 24"/>
          <p:cNvCxnSpPr/>
          <p:nvPr userDrawn="1"/>
        </p:nvCxnSpPr>
        <p:spPr>
          <a:xfrm>
            <a:off x="517712" y="1522557"/>
            <a:ext cx="3267635" cy="0"/>
          </a:xfrm>
          <a:prstGeom prst="line">
            <a:avLst/>
          </a:prstGeom>
          <a:ln w="38100">
            <a:solidFill>
              <a:srgbClr val="00874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5087478" y="1522557"/>
            <a:ext cx="3267635" cy="0"/>
          </a:xfrm>
          <a:prstGeom prst="line">
            <a:avLst/>
          </a:prstGeom>
          <a:ln w="38100">
            <a:solidFill>
              <a:srgbClr val="00874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p:nvPr>
        </p:nvSpPr>
        <p:spPr>
          <a:xfrm>
            <a:off x="628650" y="1210237"/>
            <a:ext cx="7886700" cy="4966726"/>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8CEDDFC-367E-44C3-B6B1-EF525A8D4AE1}" type="slidenum">
              <a:rPr lang="zh-CN" altLang="en-US" smtClean="0"/>
            </a:fld>
            <a:endParaRPr lang="zh-CN" altLang="en-US"/>
          </a:p>
        </p:txBody>
      </p:sp>
      <p:sp>
        <p:nvSpPr>
          <p:cNvPr id="12" name="标题 1"/>
          <p:cNvSpPr>
            <a:spLocks noGrp="1"/>
          </p:cNvSpPr>
          <p:nvPr>
            <p:ph type="title"/>
          </p:nvPr>
        </p:nvSpPr>
        <p:spPr>
          <a:xfrm>
            <a:off x="905741" y="320544"/>
            <a:ext cx="7886700" cy="389947"/>
          </a:xfrm>
          <a:prstGeom prst="rect">
            <a:avLst/>
          </a:prstGeom>
        </p:spPr>
        <p:txBody>
          <a:bodyPr>
            <a:noAutofit/>
          </a:bodyPr>
          <a:lstStyle>
            <a:lvl1pPr>
              <a:defRPr sz="3600"/>
            </a:lvl1pPr>
          </a:lstStyle>
          <a:p>
            <a:r>
              <a:rPr lang="zh-CN" altLang="en-US" dirty="0"/>
              <a:t>单击此处编辑母版标题样式</a:t>
            </a:r>
            <a:endParaRPr lang="zh-CN" altLang="en-US" dirty="0"/>
          </a:p>
        </p:txBody>
      </p:sp>
      <p:pic>
        <p:nvPicPr>
          <p:cNvPr id="13" name="Picture 48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57309" y="147413"/>
            <a:ext cx="6365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直接连接符 13"/>
          <p:cNvCxnSpPr/>
          <p:nvPr userDrawn="1"/>
        </p:nvCxnSpPr>
        <p:spPr>
          <a:xfrm>
            <a:off x="75479" y="886691"/>
            <a:ext cx="8818418" cy="0"/>
          </a:xfrm>
          <a:prstGeom prst="line">
            <a:avLst/>
          </a:prstGeom>
          <a:ln w="38100">
            <a:solidFill>
              <a:srgbClr val="008749"/>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216483" y="318884"/>
            <a:ext cx="472066" cy="490213"/>
          </a:xfrm>
          <a:prstGeom prst="rect">
            <a:avLst/>
          </a:prstGeom>
          <a:solidFill>
            <a:srgbClr val="038348"/>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75480" y="320545"/>
            <a:ext cx="79162" cy="47297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1257299"/>
            <a:ext cx="1971675" cy="4919664"/>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1257299"/>
            <a:ext cx="5800725" cy="4919663"/>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8CEDDFC-367E-44C3-B6B1-EF525A8D4AE1}" type="slidenum">
              <a:rPr lang="zh-CN" altLang="en-US" smtClean="0"/>
            </a:fld>
            <a:endParaRPr lang="zh-CN" altLang="en-US"/>
          </a:p>
        </p:txBody>
      </p:sp>
      <p:sp>
        <p:nvSpPr>
          <p:cNvPr id="12" name="标题 1"/>
          <p:cNvSpPr txBox="1"/>
          <p:nvPr userDrawn="1"/>
        </p:nvSpPr>
        <p:spPr>
          <a:xfrm>
            <a:off x="905741" y="320544"/>
            <a:ext cx="7886700" cy="3899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zh-CN" altLang="en-US"/>
              <a:t>单击此处编辑母版标题样式</a:t>
            </a:r>
            <a:endParaRPr lang="zh-CN" altLang="en-US" dirty="0"/>
          </a:p>
        </p:txBody>
      </p:sp>
      <p:pic>
        <p:nvPicPr>
          <p:cNvPr id="13" name="Picture 48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57309" y="147413"/>
            <a:ext cx="6365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直接连接符 13"/>
          <p:cNvCxnSpPr/>
          <p:nvPr userDrawn="1"/>
        </p:nvCxnSpPr>
        <p:spPr>
          <a:xfrm>
            <a:off x="75479" y="886691"/>
            <a:ext cx="8818418" cy="0"/>
          </a:xfrm>
          <a:prstGeom prst="line">
            <a:avLst/>
          </a:prstGeom>
          <a:ln w="38100">
            <a:solidFill>
              <a:srgbClr val="008749"/>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216483" y="318884"/>
            <a:ext cx="472066" cy="490213"/>
          </a:xfrm>
          <a:prstGeom prst="rect">
            <a:avLst/>
          </a:prstGeom>
          <a:solidFill>
            <a:srgbClr val="038348"/>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75480" y="320545"/>
            <a:ext cx="79162" cy="47297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05741" y="320544"/>
            <a:ext cx="7886700" cy="389947"/>
          </a:xfrm>
          <a:prstGeom prst="rect">
            <a:avLst/>
          </a:prstGeom>
        </p:spPr>
        <p:txBody>
          <a:bodyPr>
            <a:noAutofit/>
          </a:bodyPr>
          <a:lstStyle>
            <a:lvl1pPr>
              <a:defRPr sz="3600"/>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566305" y="1146752"/>
            <a:ext cx="7886700" cy="4886899"/>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nvPr>
        </p:nvSpPr>
        <p:spPr/>
        <p:txBody>
          <a:bodyPr/>
          <a:lstStyle/>
          <a:p>
            <a:fld id="{A0FA8897-C3FD-4EC0-A655-336E97683DD3}" type="datetimeFigureOut">
              <a:rPr lang="zh-CN" altLang="en-US" smtClean="0"/>
            </a:fld>
            <a:endParaRPr lang="zh-CN" altLang="en-US"/>
          </a:p>
        </p:txBody>
      </p:sp>
      <p:sp>
        <p:nvSpPr>
          <p:cNvPr id="5" name="页脚占位符 4"/>
          <p:cNvSpPr>
            <a:spLocks noGrp="1"/>
          </p:cNvSpPr>
          <p:nvPr>
            <p:ph type="ftr" sz="quarter" idx="11"/>
          </p:nvPr>
        </p:nvSpPr>
        <p:spPr>
          <a:xfrm>
            <a:off x="3028950" y="6354893"/>
            <a:ext cx="3086100" cy="365125"/>
          </a:xfrm>
        </p:spPr>
        <p:txBody>
          <a:bodyPr/>
          <a:lstStyle/>
          <a:p>
            <a:endParaRPr lang="zh-CN" altLang="en-US"/>
          </a:p>
        </p:txBody>
      </p:sp>
      <p:sp>
        <p:nvSpPr>
          <p:cNvPr id="6" name="灯片编号占位符 5"/>
          <p:cNvSpPr>
            <a:spLocks noGrp="1"/>
          </p:cNvSpPr>
          <p:nvPr>
            <p:ph type="sldNum" sz="quarter" idx="12"/>
          </p:nvPr>
        </p:nvSpPr>
        <p:spPr/>
        <p:txBody>
          <a:bodyPr/>
          <a:lstStyle/>
          <a:p>
            <a:fld id="{68CEDDFC-367E-44C3-B6B1-EF525A8D4AE1}" type="slidenum">
              <a:rPr lang="zh-CN" altLang="en-US" smtClean="0"/>
            </a:fld>
            <a:endParaRPr lang="zh-CN" altLang="en-US"/>
          </a:p>
        </p:txBody>
      </p:sp>
      <p:pic>
        <p:nvPicPr>
          <p:cNvPr id="7" name="Picture 48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57309" y="147413"/>
            <a:ext cx="6365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直接连接符 9"/>
          <p:cNvCxnSpPr/>
          <p:nvPr userDrawn="1"/>
        </p:nvCxnSpPr>
        <p:spPr>
          <a:xfrm>
            <a:off x="75479" y="886691"/>
            <a:ext cx="8818418" cy="0"/>
          </a:xfrm>
          <a:prstGeom prst="line">
            <a:avLst/>
          </a:prstGeom>
          <a:ln w="38100">
            <a:solidFill>
              <a:srgbClr val="008749"/>
            </a:solidFill>
          </a:ln>
        </p:spPr>
        <p:style>
          <a:lnRef idx="1">
            <a:schemeClr val="accent1"/>
          </a:lnRef>
          <a:fillRef idx="0">
            <a:schemeClr val="accent1"/>
          </a:fillRef>
          <a:effectRef idx="0">
            <a:schemeClr val="accent1"/>
          </a:effectRef>
          <a:fontRef idx="minor">
            <a:schemeClr val="tx1"/>
          </a:fontRef>
        </p:style>
      </p:cxnSp>
      <p:sp>
        <p:nvSpPr>
          <p:cNvPr id="11" name="矩形 10"/>
          <p:cNvSpPr/>
          <p:nvPr userDrawn="1"/>
        </p:nvSpPr>
        <p:spPr>
          <a:xfrm>
            <a:off x="216483" y="318884"/>
            <a:ext cx="472066" cy="490213"/>
          </a:xfrm>
          <a:prstGeom prst="rect">
            <a:avLst/>
          </a:prstGeom>
          <a:solidFill>
            <a:srgbClr val="038348"/>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75480" y="320545"/>
            <a:ext cx="79162" cy="47297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68CEDDFC-367E-44C3-B6B1-EF525A8D4AE1}" type="slidenum">
              <a:rPr lang="zh-CN" altLang="en-US" smtClean="0"/>
            </a:fld>
            <a:endParaRPr lang="zh-CN" altLang="en-US"/>
          </a:p>
        </p:txBody>
      </p:sp>
      <p:sp>
        <p:nvSpPr>
          <p:cNvPr id="17" name="标题 1"/>
          <p:cNvSpPr txBox="1"/>
          <p:nvPr userDrawn="1"/>
        </p:nvSpPr>
        <p:spPr>
          <a:xfrm>
            <a:off x="905741" y="320544"/>
            <a:ext cx="7886700" cy="3899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zh-CN" altLang="en-US"/>
              <a:t>单击此处编辑母版标题样式</a:t>
            </a:r>
            <a:endParaRPr lang="zh-CN" altLang="en-US" dirty="0"/>
          </a:p>
        </p:txBody>
      </p:sp>
      <p:pic>
        <p:nvPicPr>
          <p:cNvPr id="18" name="Picture 48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57309" y="147413"/>
            <a:ext cx="6365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接连接符 18"/>
          <p:cNvCxnSpPr/>
          <p:nvPr userDrawn="1"/>
        </p:nvCxnSpPr>
        <p:spPr>
          <a:xfrm>
            <a:off x="75479" y="886691"/>
            <a:ext cx="8818418" cy="0"/>
          </a:xfrm>
          <a:prstGeom prst="line">
            <a:avLst/>
          </a:prstGeom>
          <a:ln w="38100">
            <a:solidFill>
              <a:srgbClr val="008749"/>
            </a:solidFill>
          </a:ln>
        </p:spPr>
        <p:style>
          <a:lnRef idx="1">
            <a:schemeClr val="accent1"/>
          </a:lnRef>
          <a:fillRef idx="0">
            <a:schemeClr val="accent1"/>
          </a:fillRef>
          <a:effectRef idx="0">
            <a:schemeClr val="accent1"/>
          </a:effectRef>
          <a:fontRef idx="minor">
            <a:schemeClr val="tx1"/>
          </a:fontRef>
        </p:style>
      </p:cxnSp>
      <p:sp>
        <p:nvSpPr>
          <p:cNvPr id="20" name="矩形 19"/>
          <p:cNvSpPr/>
          <p:nvPr userDrawn="1"/>
        </p:nvSpPr>
        <p:spPr>
          <a:xfrm>
            <a:off x="216483" y="318884"/>
            <a:ext cx="472066" cy="490213"/>
          </a:xfrm>
          <a:prstGeom prst="rect">
            <a:avLst/>
          </a:prstGeom>
          <a:solidFill>
            <a:srgbClr val="038348"/>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21" name="矩形 20"/>
          <p:cNvSpPr/>
          <p:nvPr userDrawn="1"/>
        </p:nvSpPr>
        <p:spPr>
          <a:xfrm>
            <a:off x="75480" y="320545"/>
            <a:ext cx="79162" cy="47297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62395" y="1188316"/>
            <a:ext cx="38862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462895" y="1188316"/>
            <a:ext cx="38862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462395" y="5719042"/>
            <a:ext cx="2057400" cy="365125"/>
          </a:xfrm>
        </p:spPr>
        <p:txBody>
          <a:bodyPr/>
          <a:lstStyle/>
          <a:p>
            <a:fld id="{A0FA8897-C3FD-4EC0-A655-336E97683DD3}" type="datetimeFigureOut">
              <a:rPr lang="zh-CN" altLang="en-US" smtClean="0"/>
            </a:fld>
            <a:endParaRPr lang="zh-CN" altLang="en-US"/>
          </a:p>
        </p:txBody>
      </p:sp>
      <p:sp>
        <p:nvSpPr>
          <p:cNvPr id="6" name="页脚占位符 5"/>
          <p:cNvSpPr>
            <a:spLocks noGrp="1"/>
          </p:cNvSpPr>
          <p:nvPr>
            <p:ph type="ftr" sz="quarter" idx="11"/>
          </p:nvPr>
        </p:nvSpPr>
        <p:spPr>
          <a:xfrm>
            <a:off x="2862695" y="5719042"/>
            <a:ext cx="3086100" cy="365125"/>
          </a:xfrm>
        </p:spPr>
        <p:txBody>
          <a:bodyPr/>
          <a:lstStyle/>
          <a:p>
            <a:endParaRPr lang="zh-CN" altLang="en-US"/>
          </a:p>
        </p:txBody>
      </p:sp>
      <p:sp>
        <p:nvSpPr>
          <p:cNvPr id="7" name="灯片编号占位符 6"/>
          <p:cNvSpPr>
            <a:spLocks noGrp="1"/>
          </p:cNvSpPr>
          <p:nvPr>
            <p:ph type="sldNum" sz="quarter" idx="12"/>
          </p:nvPr>
        </p:nvSpPr>
        <p:spPr>
          <a:xfrm>
            <a:off x="6291695" y="5719042"/>
            <a:ext cx="2057400" cy="365125"/>
          </a:xfrm>
        </p:spPr>
        <p:txBody>
          <a:bodyPr/>
          <a:lstStyle/>
          <a:p>
            <a:fld id="{68CEDDFC-367E-44C3-B6B1-EF525A8D4AE1}" type="slidenum">
              <a:rPr lang="zh-CN" altLang="en-US" smtClean="0"/>
            </a:fld>
            <a:endParaRPr lang="zh-CN" altLang="en-US"/>
          </a:p>
        </p:txBody>
      </p:sp>
      <p:sp>
        <p:nvSpPr>
          <p:cNvPr id="13" name="标题 1"/>
          <p:cNvSpPr>
            <a:spLocks noGrp="1"/>
          </p:cNvSpPr>
          <p:nvPr>
            <p:ph type="title"/>
          </p:nvPr>
        </p:nvSpPr>
        <p:spPr>
          <a:xfrm>
            <a:off x="905741" y="320544"/>
            <a:ext cx="7886700" cy="389947"/>
          </a:xfrm>
          <a:prstGeom prst="rect">
            <a:avLst/>
          </a:prstGeom>
        </p:spPr>
        <p:txBody>
          <a:bodyPr>
            <a:noAutofit/>
          </a:bodyPr>
          <a:lstStyle>
            <a:lvl1pPr>
              <a:defRPr sz="3600"/>
            </a:lvl1pPr>
          </a:lstStyle>
          <a:p>
            <a:r>
              <a:rPr lang="zh-CN" altLang="en-US" dirty="0"/>
              <a:t>单击此处编辑母版标题样式</a:t>
            </a:r>
            <a:endParaRPr lang="zh-CN" altLang="en-US" dirty="0"/>
          </a:p>
        </p:txBody>
      </p:sp>
      <p:pic>
        <p:nvPicPr>
          <p:cNvPr id="14" name="Picture 48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57309" y="147413"/>
            <a:ext cx="6365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直接连接符 14"/>
          <p:cNvCxnSpPr/>
          <p:nvPr userDrawn="1"/>
        </p:nvCxnSpPr>
        <p:spPr>
          <a:xfrm>
            <a:off x="75479" y="886691"/>
            <a:ext cx="8818418" cy="0"/>
          </a:xfrm>
          <a:prstGeom prst="line">
            <a:avLst/>
          </a:prstGeom>
          <a:ln w="38100">
            <a:solidFill>
              <a:srgbClr val="008749"/>
            </a:solidFill>
          </a:ln>
        </p:spPr>
        <p:style>
          <a:lnRef idx="1">
            <a:schemeClr val="accent1"/>
          </a:lnRef>
          <a:fillRef idx="0">
            <a:schemeClr val="accent1"/>
          </a:fillRef>
          <a:effectRef idx="0">
            <a:schemeClr val="accent1"/>
          </a:effectRef>
          <a:fontRef idx="minor">
            <a:schemeClr val="tx1"/>
          </a:fontRef>
        </p:style>
      </p:cxnSp>
      <p:sp>
        <p:nvSpPr>
          <p:cNvPr id="16" name="矩形 15"/>
          <p:cNvSpPr/>
          <p:nvPr userDrawn="1"/>
        </p:nvSpPr>
        <p:spPr>
          <a:xfrm>
            <a:off x="216483" y="318884"/>
            <a:ext cx="472066" cy="490213"/>
          </a:xfrm>
          <a:prstGeom prst="rect">
            <a:avLst/>
          </a:prstGeom>
          <a:solidFill>
            <a:srgbClr val="038348"/>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75480" y="320545"/>
            <a:ext cx="79162" cy="47297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8" name="矩形 17"/>
          <p:cNvSpPr/>
          <p:nvPr userDrawn="1"/>
        </p:nvSpPr>
        <p:spPr>
          <a:xfrm>
            <a:off x="0" y="6492875"/>
            <a:ext cx="9144000" cy="365125"/>
          </a:xfrm>
          <a:prstGeom prst="rect">
            <a:avLst/>
          </a:prstGeom>
          <a:solidFill>
            <a:srgbClr val="0087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华文新魏" panose="02010800040101010101" pitchFamily="2" charset="-122"/>
                <a:ea typeface="华文新魏" panose="02010800040101010101" pitchFamily="2" charset="-122"/>
              </a:rPr>
              <a:t>                                                                                         中国环境保护产业协会</a:t>
            </a:r>
            <a:endParaRPr lang="zh-CN" altLang="en-US" dirty="0">
              <a:latin typeface="华文新魏" panose="02010800040101010101" pitchFamily="2" charset="-122"/>
              <a:ea typeface="华文新魏" panose="0201080004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2914" y="120318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2914" y="2027093"/>
            <a:ext cx="3868340"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22222" y="120318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2222" y="2027093"/>
            <a:ext cx="3887391"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8" name="页脚占位符 7"/>
          <p:cNvSpPr>
            <a:spLocks noGrp="1"/>
          </p:cNvSpPr>
          <p:nvPr>
            <p:ph type="ftr" sz="quarter" idx="11"/>
          </p:nvPr>
        </p:nvSpPr>
        <p:spPr>
          <a:xfrm>
            <a:off x="3022022" y="5878369"/>
            <a:ext cx="3086100" cy="365125"/>
          </a:xfrm>
        </p:spPr>
        <p:txBody>
          <a:bodyPr/>
          <a:lstStyle/>
          <a:p>
            <a:endParaRPr lang="zh-CN" altLang="en-US"/>
          </a:p>
        </p:txBody>
      </p:sp>
      <p:sp>
        <p:nvSpPr>
          <p:cNvPr id="9" name="灯片编号占位符 8"/>
          <p:cNvSpPr>
            <a:spLocks noGrp="1"/>
          </p:cNvSpPr>
          <p:nvPr>
            <p:ph type="sldNum" sz="quarter" idx="12"/>
          </p:nvPr>
        </p:nvSpPr>
        <p:spPr>
          <a:xfrm>
            <a:off x="6451022" y="5878369"/>
            <a:ext cx="2057400" cy="365125"/>
          </a:xfrm>
        </p:spPr>
        <p:txBody>
          <a:bodyPr/>
          <a:lstStyle/>
          <a:p>
            <a:fld id="{68CEDDFC-367E-44C3-B6B1-EF525A8D4AE1}" type="slidenum">
              <a:rPr lang="zh-CN" altLang="en-US" smtClean="0"/>
            </a:fld>
            <a:endParaRPr lang="zh-CN" altLang="en-US"/>
          </a:p>
        </p:txBody>
      </p:sp>
      <p:sp>
        <p:nvSpPr>
          <p:cNvPr id="15" name="标题 1"/>
          <p:cNvSpPr>
            <a:spLocks noGrp="1"/>
          </p:cNvSpPr>
          <p:nvPr>
            <p:ph type="title"/>
          </p:nvPr>
        </p:nvSpPr>
        <p:spPr>
          <a:xfrm>
            <a:off x="905741" y="320544"/>
            <a:ext cx="7886700" cy="389947"/>
          </a:xfrm>
          <a:prstGeom prst="rect">
            <a:avLst/>
          </a:prstGeom>
        </p:spPr>
        <p:txBody>
          <a:bodyPr>
            <a:noAutofit/>
          </a:bodyPr>
          <a:lstStyle>
            <a:lvl1pPr>
              <a:defRPr sz="3600"/>
            </a:lvl1pPr>
          </a:lstStyle>
          <a:p>
            <a:r>
              <a:rPr lang="zh-CN" altLang="en-US" dirty="0"/>
              <a:t>单击此处编辑母版标题样式</a:t>
            </a:r>
            <a:endParaRPr lang="zh-CN" altLang="en-US" dirty="0"/>
          </a:p>
        </p:txBody>
      </p:sp>
      <p:pic>
        <p:nvPicPr>
          <p:cNvPr id="16" name="Picture 48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57309" y="147413"/>
            <a:ext cx="6365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直接连接符 16"/>
          <p:cNvCxnSpPr/>
          <p:nvPr userDrawn="1"/>
        </p:nvCxnSpPr>
        <p:spPr>
          <a:xfrm>
            <a:off x="75479" y="886691"/>
            <a:ext cx="8818418" cy="0"/>
          </a:xfrm>
          <a:prstGeom prst="line">
            <a:avLst/>
          </a:prstGeom>
          <a:ln w="38100">
            <a:solidFill>
              <a:srgbClr val="008749"/>
            </a:solidFill>
          </a:ln>
        </p:spPr>
        <p:style>
          <a:lnRef idx="1">
            <a:schemeClr val="accent1"/>
          </a:lnRef>
          <a:fillRef idx="0">
            <a:schemeClr val="accent1"/>
          </a:fillRef>
          <a:effectRef idx="0">
            <a:schemeClr val="accent1"/>
          </a:effectRef>
          <a:fontRef idx="minor">
            <a:schemeClr val="tx1"/>
          </a:fontRef>
        </p:style>
      </p:cxnSp>
      <p:sp>
        <p:nvSpPr>
          <p:cNvPr id="18" name="矩形 17"/>
          <p:cNvSpPr/>
          <p:nvPr userDrawn="1"/>
        </p:nvSpPr>
        <p:spPr>
          <a:xfrm>
            <a:off x="216483" y="318884"/>
            <a:ext cx="472066" cy="490213"/>
          </a:xfrm>
          <a:prstGeom prst="rect">
            <a:avLst/>
          </a:prstGeom>
          <a:solidFill>
            <a:srgbClr val="038348"/>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75480" y="320545"/>
            <a:ext cx="79162" cy="47297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8CEDDFC-367E-44C3-B6B1-EF525A8D4AE1}" type="slidenum">
              <a:rPr lang="zh-CN" altLang="en-US" smtClean="0"/>
            </a:fld>
            <a:endParaRPr lang="zh-CN" altLang="en-US"/>
          </a:p>
        </p:txBody>
      </p:sp>
      <p:sp>
        <p:nvSpPr>
          <p:cNvPr id="11" name="标题 1"/>
          <p:cNvSpPr>
            <a:spLocks noGrp="1"/>
          </p:cNvSpPr>
          <p:nvPr>
            <p:ph type="title"/>
          </p:nvPr>
        </p:nvSpPr>
        <p:spPr>
          <a:xfrm>
            <a:off x="905741" y="320544"/>
            <a:ext cx="7886700" cy="389947"/>
          </a:xfrm>
          <a:prstGeom prst="rect">
            <a:avLst/>
          </a:prstGeom>
        </p:spPr>
        <p:txBody>
          <a:bodyPr>
            <a:noAutofit/>
          </a:bodyPr>
          <a:lstStyle>
            <a:lvl1pPr>
              <a:defRPr sz="3600"/>
            </a:lvl1pPr>
          </a:lstStyle>
          <a:p>
            <a:r>
              <a:rPr lang="zh-CN" altLang="en-US" dirty="0"/>
              <a:t>单击此处编辑母版标题样式</a:t>
            </a:r>
            <a:endParaRPr lang="zh-CN" altLang="en-US" dirty="0"/>
          </a:p>
        </p:txBody>
      </p:sp>
      <p:pic>
        <p:nvPicPr>
          <p:cNvPr id="12" name="Picture 48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57309" y="147413"/>
            <a:ext cx="6365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直接连接符 12"/>
          <p:cNvCxnSpPr/>
          <p:nvPr userDrawn="1"/>
        </p:nvCxnSpPr>
        <p:spPr>
          <a:xfrm>
            <a:off x="75479" y="886691"/>
            <a:ext cx="8818418" cy="0"/>
          </a:xfrm>
          <a:prstGeom prst="line">
            <a:avLst/>
          </a:prstGeom>
          <a:ln w="38100">
            <a:solidFill>
              <a:srgbClr val="008749"/>
            </a:solidFill>
          </a:ln>
        </p:spPr>
        <p:style>
          <a:lnRef idx="1">
            <a:schemeClr val="accent1"/>
          </a:lnRef>
          <a:fillRef idx="0">
            <a:schemeClr val="accent1"/>
          </a:fillRef>
          <a:effectRef idx="0">
            <a:schemeClr val="accent1"/>
          </a:effectRef>
          <a:fontRef idx="minor">
            <a:schemeClr val="tx1"/>
          </a:fontRef>
        </p:style>
      </p:cxnSp>
      <p:sp>
        <p:nvSpPr>
          <p:cNvPr id="14" name="矩形 13"/>
          <p:cNvSpPr/>
          <p:nvPr userDrawn="1"/>
        </p:nvSpPr>
        <p:spPr>
          <a:xfrm>
            <a:off x="216483" y="318884"/>
            <a:ext cx="472066" cy="490213"/>
          </a:xfrm>
          <a:prstGeom prst="rect">
            <a:avLst/>
          </a:prstGeom>
          <a:solidFill>
            <a:srgbClr val="038348"/>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75480" y="320545"/>
            <a:ext cx="79162" cy="47297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8CEDDFC-367E-44C3-B6B1-EF525A8D4AE1}" type="slidenum">
              <a:rPr lang="zh-CN" altLang="en-US" smtClean="0"/>
            </a:fld>
            <a:endParaRPr lang="zh-CN" altLang="en-US"/>
          </a:p>
        </p:txBody>
      </p:sp>
      <p:sp>
        <p:nvSpPr>
          <p:cNvPr id="10" name="标题 1"/>
          <p:cNvSpPr>
            <a:spLocks noGrp="1"/>
          </p:cNvSpPr>
          <p:nvPr>
            <p:ph type="title"/>
          </p:nvPr>
        </p:nvSpPr>
        <p:spPr>
          <a:xfrm>
            <a:off x="905741" y="320544"/>
            <a:ext cx="7886700" cy="389947"/>
          </a:xfrm>
          <a:prstGeom prst="rect">
            <a:avLst/>
          </a:prstGeom>
        </p:spPr>
        <p:txBody>
          <a:bodyPr>
            <a:noAutofit/>
          </a:bodyPr>
          <a:lstStyle>
            <a:lvl1pPr>
              <a:defRPr sz="3600"/>
            </a:lvl1pPr>
          </a:lstStyle>
          <a:p>
            <a:r>
              <a:rPr lang="zh-CN" altLang="en-US" dirty="0"/>
              <a:t>单击此处编辑母版标题样式</a:t>
            </a:r>
            <a:endParaRPr lang="zh-CN" altLang="en-US" dirty="0"/>
          </a:p>
        </p:txBody>
      </p:sp>
      <p:pic>
        <p:nvPicPr>
          <p:cNvPr id="11" name="Picture 48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57309" y="147413"/>
            <a:ext cx="6365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直接连接符 11"/>
          <p:cNvCxnSpPr/>
          <p:nvPr userDrawn="1"/>
        </p:nvCxnSpPr>
        <p:spPr>
          <a:xfrm>
            <a:off x="75479" y="886691"/>
            <a:ext cx="8818418" cy="0"/>
          </a:xfrm>
          <a:prstGeom prst="line">
            <a:avLst/>
          </a:prstGeom>
          <a:ln w="38100">
            <a:solidFill>
              <a:srgbClr val="008749"/>
            </a:solidFill>
          </a:ln>
        </p:spPr>
        <p:style>
          <a:lnRef idx="1">
            <a:schemeClr val="accent1"/>
          </a:lnRef>
          <a:fillRef idx="0">
            <a:schemeClr val="accent1"/>
          </a:fillRef>
          <a:effectRef idx="0">
            <a:schemeClr val="accent1"/>
          </a:effectRef>
          <a:fontRef idx="minor">
            <a:schemeClr val="tx1"/>
          </a:fontRef>
        </p:style>
      </p:cxnSp>
      <p:sp>
        <p:nvSpPr>
          <p:cNvPr id="13" name="矩形 12"/>
          <p:cNvSpPr/>
          <p:nvPr userDrawn="1"/>
        </p:nvSpPr>
        <p:spPr>
          <a:xfrm>
            <a:off x="216483" y="318884"/>
            <a:ext cx="472066" cy="490213"/>
          </a:xfrm>
          <a:prstGeom prst="rect">
            <a:avLst/>
          </a:prstGeom>
          <a:solidFill>
            <a:srgbClr val="038348"/>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75480" y="320545"/>
            <a:ext cx="79162" cy="47297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1116106"/>
            <a:ext cx="2949178" cy="941293"/>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8CEDDFC-367E-44C3-B6B1-EF525A8D4AE1}" type="slidenum">
              <a:rPr lang="zh-CN" altLang="en-US" smtClean="0"/>
            </a:fld>
            <a:endParaRPr lang="zh-CN" altLang="en-US"/>
          </a:p>
        </p:txBody>
      </p:sp>
      <p:sp>
        <p:nvSpPr>
          <p:cNvPr id="13" name="标题 1"/>
          <p:cNvSpPr txBox="1"/>
          <p:nvPr userDrawn="1"/>
        </p:nvSpPr>
        <p:spPr>
          <a:xfrm>
            <a:off x="905741" y="320544"/>
            <a:ext cx="7886700" cy="3899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zh-CN" altLang="en-US"/>
              <a:t>单击此处编辑母版标题样式</a:t>
            </a:r>
            <a:endParaRPr lang="zh-CN" altLang="en-US" dirty="0"/>
          </a:p>
        </p:txBody>
      </p:sp>
      <p:pic>
        <p:nvPicPr>
          <p:cNvPr id="14" name="Picture 48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57309" y="147413"/>
            <a:ext cx="6365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直接连接符 14"/>
          <p:cNvCxnSpPr/>
          <p:nvPr userDrawn="1"/>
        </p:nvCxnSpPr>
        <p:spPr>
          <a:xfrm>
            <a:off x="75479" y="886691"/>
            <a:ext cx="8818418" cy="0"/>
          </a:xfrm>
          <a:prstGeom prst="line">
            <a:avLst/>
          </a:prstGeom>
          <a:ln w="38100">
            <a:solidFill>
              <a:srgbClr val="008749"/>
            </a:solidFill>
          </a:ln>
        </p:spPr>
        <p:style>
          <a:lnRef idx="1">
            <a:schemeClr val="accent1"/>
          </a:lnRef>
          <a:fillRef idx="0">
            <a:schemeClr val="accent1"/>
          </a:fillRef>
          <a:effectRef idx="0">
            <a:schemeClr val="accent1"/>
          </a:effectRef>
          <a:fontRef idx="minor">
            <a:schemeClr val="tx1"/>
          </a:fontRef>
        </p:style>
      </p:cxnSp>
      <p:sp>
        <p:nvSpPr>
          <p:cNvPr id="16" name="矩形 15"/>
          <p:cNvSpPr/>
          <p:nvPr userDrawn="1"/>
        </p:nvSpPr>
        <p:spPr>
          <a:xfrm>
            <a:off x="216483" y="318884"/>
            <a:ext cx="472066" cy="490213"/>
          </a:xfrm>
          <a:prstGeom prst="rect">
            <a:avLst/>
          </a:prstGeom>
          <a:solidFill>
            <a:srgbClr val="038348"/>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75480" y="320545"/>
            <a:ext cx="79162" cy="47297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995363"/>
            <a:ext cx="2949178" cy="48736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8CEDDFC-367E-44C3-B6B1-EF525A8D4AE1}" type="slidenum">
              <a:rPr lang="zh-CN" altLang="en-US" smtClean="0"/>
            </a:fld>
            <a:endParaRPr lang="zh-CN" altLang="en-US"/>
          </a:p>
        </p:txBody>
      </p:sp>
      <p:sp>
        <p:nvSpPr>
          <p:cNvPr id="13" name="标题 1"/>
          <p:cNvSpPr>
            <a:spLocks noGrp="1"/>
          </p:cNvSpPr>
          <p:nvPr>
            <p:ph type="title"/>
          </p:nvPr>
        </p:nvSpPr>
        <p:spPr>
          <a:xfrm>
            <a:off x="905741" y="320544"/>
            <a:ext cx="7886700" cy="389947"/>
          </a:xfrm>
          <a:prstGeom prst="rect">
            <a:avLst/>
          </a:prstGeom>
        </p:spPr>
        <p:txBody>
          <a:bodyPr>
            <a:noAutofit/>
          </a:bodyPr>
          <a:lstStyle>
            <a:lvl1pPr>
              <a:defRPr sz="3600"/>
            </a:lvl1pPr>
          </a:lstStyle>
          <a:p>
            <a:r>
              <a:rPr lang="zh-CN" altLang="en-US" dirty="0"/>
              <a:t>单击此处编辑母版标题样式</a:t>
            </a:r>
            <a:endParaRPr lang="zh-CN" altLang="en-US" dirty="0"/>
          </a:p>
        </p:txBody>
      </p:sp>
      <p:pic>
        <p:nvPicPr>
          <p:cNvPr id="14" name="Picture 48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57309" y="147413"/>
            <a:ext cx="6365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直接连接符 14"/>
          <p:cNvCxnSpPr/>
          <p:nvPr userDrawn="1"/>
        </p:nvCxnSpPr>
        <p:spPr>
          <a:xfrm>
            <a:off x="75479" y="886691"/>
            <a:ext cx="8818418" cy="0"/>
          </a:xfrm>
          <a:prstGeom prst="line">
            <a:avLst/>
          </a:prstGeom>
          <a:ln w="38100">
            <a:solidFill>
              <a:srgbClr val="008749"/>
            </a:solidFill>
          </a:ln>
        </p:spPr>
        <p:style>
          <a:lnRef idx="1">
            <a:schemeClr val="accent1"/>
          </a:lnRef>
          <a:fillRef idx="0">
            <a:schemeClr val="accent1"/>
          </a:fillRef>
          <a:effectRef idx="0">
            <a:schemeClr val="accent1"/>
          </a:effectRef>
          <a:fontRef idx="minor">
            <a:schemeClr val="tx1"/>
          </a:fontRef>
        </p:style>
      </p:cxnSp>
      <p:sp>
        <p:nvSpPr>
          <p:cNvPr id="16" name="矩形 15"/>
          <p:cNvSpPr/>
          <p:nvPr userDrawn="1"/>
        </p:nvSpPr>
        <p:spPr>
          <a:xfrm>
            <a:off x="216483" y="318884"/>
            <a:ext cx="472066" cy="490213"/>
          </a:xfrm>
          <a:prstGeom prst="rect">
            <a:avLst/>
          </a:prstGeom>
          <a:solidFill>
            <a:srgbClr val="038348"/>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75480" y="320545"/>
            <a:ext cx="79162" cy="47297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FA8897-C3FD-4EC0-A655-336E97683DD3}" type="datetimeFigureOut">
              <a:rPr lang="zh-CN" altLang="en-US" smtClean="0"/>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EDDFC-367E-44C3-B6B1-EF525A8D4AE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96763" y="2396087"/>
            <a:ext cx="6672961" cy="1596268"/>
          </a:xfrm>
        </p:spPr>
        <p:txBody>
          <a:bodyPr/>
          <a:lstStyle/>
          <a:p>
            <a:pPr>
              <a:lnSpc>
                <a:spcPct val="130000"/>
              </a:lnSpc>
            </a:pPr>
            <a:r>
              <a:rPr lang="zh-CN" altLang="en-US" spc="230" dirty="0">
                <a:latin typeface="+mn-lt"/>
                <a:ea typeface="+mn-ea"/>
                <a:cs typeface="+mn-ea"/>
                <a:sym typeface="+mn-lt"/>
              </a:rPr>
              <a:t>生态环境保护先进技术成果信息系统填报培训</a:t>
            </a:r>
            <a:endParaRPr lang="zh-CN" altLang="en-US" spc="230" dirty="0">
              <a:latin typeface="+mn-lt"/>
              <a:ea typeface="+mn-ea"/>
              <a:cs typeface="+mn-ea"/>
              <a:sym typeface="+mn-lt"/>
            </a:endParaRPr>
          </a:p>
        </p:txBody>
      </p:sp>
      <p:sp>
        <p:nvSpPr>
          <p:cNvPr id="3" name="副标题 2"/>
          <p:cNvSpPr>
            <a:spLocks noGrp="1"/>
          </p:cNvSpPr>
          <p:nvPr>
            <p:ph type="subTitle" idx="1"/>
          </p:nvPr>
        </p:nvSpPr>
        <p:spPr>
          <a:xfrm>
            <a:off x="1287316" y="4830049"/>
            <a:ext cx="6340287" cy="567516"/>
          </a:xfrm>
        </p:spPr>
        <p:txBody>
          <a:bodyPr/>
          <a:lstStyle/>
          <a:p>
            <a:r>
              <a:rPr lang="zh-CN" altLang="en-US" dirty="0">
                <a:cs typeface="+mn-ea"/>
                <a:sym typeface="+mn-lt"/>
              </a:rPr>
              <a:t>中国环境保护产业协会</a:t>
            </a:r>
            <a:endParaRPr lang="zh-CN" altLang="en-US" dirty="0">
              <a:cs typeface="+mn-ea"/>
              <a:sym typeface="+mn-lt"/>
            </a:endParaRPr>
          </a:p>
        </p:txBody>
      </p:sp>
      <p:sp>
        <p:nvSpPr>
          <p:cNvPr id="4" name="副标题 2"/>
          <p:cNvSpPr txBox="1"/>
          <p:nvPr/>
        </p:nvSpPr>
        <p:spPr>
          <a:xfrm>
            <a:off x="1310602" y="5397565"/>
            <a:ext cx="6340287" cy="5675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dirty="0">
                <a:cs typeface="+mn-ea"/>
                <a:sym typeface="+mn-lt"/>
              </a:rPr>
              <a:t>2021</a:t>
            </a:r>
            <a:r>
              <a:rPr lang="zh-CN" altLang="en-US" dirty="0">
                <a:cs typeface="+mn-ea"/>
                <a:sym typeface="+mn-lt"/>
              </a:rPr>
              <a:t>年</a:t>
            </a:r>
            <a:r>
              <a:rPr lang="en-US" altLang="zh-CN" dirty="0">
                <a:cs typeface="+mn-ea"/>
                <a:sym typeface="+mn-lt"/>
              </a:rPr>
              <a:t>3</a:t>
            </a:r>
            <a:r>
              <a:rPr lang="zh-CN" altLang="en-US" dirty="0">
                <a:cs typeface="+mn-ea"/>
                <a:sym typeface="+mn-lt"/>
              </a:rPr>
              <a:t>月</a:t>
            </a:r>
            <a:endParaRPr lang="zh-CN" altLang="en-US" dirty="0">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rotWithShape="1">
          <a:blip r:embed="rId1"/>
          <a:srcRect r="18061"/>
          <a:stretch>
            <a:fillRect/>
          </a:stretch>
        </p:blipFill>
        <p:spPr>
          <a:xfrm>
            <a:off x="3887406" y="1362186"/>
            <a:ext cx="4843263" cy="3189936"/>
          </a:xfrm>
          <a:prstGeom prst="rect">
            <a:avLst/>
          </a:prstGeom>
        </p:spPr>
      </p:pic>
      <p:sp>
        <p:nvSpPr>
          <p:cNvPr id="6" name="文本框 5"/>
          <p:cNvSpPr txBox="1"/>
          <p:nvPr/>
        </p:nvSpPr>
        <p:spPr>
          <a:xfrm>
            <a:off x="228601" y="1455005"/>
            <a:ext cx="3658805" cy="3586238"/>
          </a:xfrm>
          <a:prstGeom prst="rect">
            <a:avLst/>
          </a:prstGeom>
          <a:noFill/>
        </p:spPr>
        <p:txBody>
          <a:bodyPr wrap="square">
            <a:spAutoFit/>
          </a:bodyPr>
          <a:lstStyle/>
          <a:p>
            <a:pPr>
              <a:lnSpc>
                <a:spcPct val="130000"/>
              </a:lnSpc>
            </a:pPr>
            <a:r>
              <a:rPr lang="en-US" altLang="zh-CN" sz="1600" dirty="0"/>
              <a:t>1</a:t>
            </a:r>
            <a:r>
              <a:rPr lang="zh-CN" altLang="en-US" sz="1600" dirty="0"/>
              <a:t>）单位信息须如实填写。</a:t>
            </a:r>
            <a:endParaRPr lang="zh-CN" altLang="en-US" sz="1600" dirty="0"/>
          </a:p>
          <a:p>
            <a:pPr>
              <a:lnSpc>
                <a:spcPct val="130000"/>
              </a:lnSpc>
            </a:pPr>
            <a:r>
              <a:rPr lang="en-US" altLang="zh-CN" sz="1600" dirty="0"/>
              <a:t>2</a:t>
            </a:r>
            <a:r>
              <a:rPr lang="zh-CN" altLang="en-US" sz="1600" dirty="0"/>
              <a:t>）带星号</a:t>
            </a:r>
            <a:r>
              <a:rPr lang="en-US" altLang="zh-CN" sz="1600" dirty="0"/>
              <a:t>(*)</a:t>
            </a:r>
            <a:r>
              <a:rPr lang="zh-CN" altLang="en-US" sz="1600" dirty="0"/>
              <a:t>的信息为必填项。</a:t>
            </a:r>
            <a:endParaRPr lang="zh-CN" altLang="en-US" sz="1600" dirty="0"/>
          </a:p>
          <a:p>
            <a:pPr>
              <a:lnSpc>
                <a:spcPct val="130000"/>
              </a:lnSpc>
            </a:pPr>
            <a:r>
              <a:rPr lang="en-US" altLang="zh-CN" sz="1600" dirty="0"/>
              <a:t>3</a:t>
            </a:r>
            <a:r>
              <a:rPr lang="zh-CN" altLang="en-US" sz="1600" dirty="0"/>
              <a:t>）所填的联系方式必须在项目申报时间范围内使用有效，否则将影响项目申报和审核。</a:t>
            </a:r>
            <a:endParaRPr lang="zh-CN" altLang="en-US" sz="1600" dirty="0"/>
          </a:p>
          <a:p>
            <a:pPr>
              <a:lnSpc>
                <a:spcPct val="130000"/>
              </a:lnSpc>
            </a:pPr>
            <a:r>
              <a:rPr lang="en-US" altLang="zh-CN" sz="1600" dirty="0"/>
              <a:t>4</a:t>
            </a:r>
            <a:r>
              <a:rPr lang="zh-CN" altLang="en-US" sz="1600" dirty="0"/>
              <a:t>）法人信息应与证明材料信息一致。</a:t>
            </a:r>
            <a:endParaRPr lang="zh-CN" altLang="en-US" sz="1600" dirty="0"/>
          </a:p>
          <a:p>
            <a:pPr>
              <a:lnSpc>
                <a:spcPct val="130000"/>
              </a:lnSpc>
            </a:pPr>
            <a:r>
              <a:rPr lang="en-US" altLang="zh-CN" sz="1600" dirty="0"/>
              <a:t>5</a:t>
            </a:r>
            <a:r>
              <a:rPr lang="zh-CN" altLang="en-US" sz="1600" dirty="0"/>
              <a:t>）此处注册的是申报单位管理员账号，项目申报账号由单位管理员登录申报系统后创建。</a:t>
            </a:r>
            <a:endParaRPr lang="zh-CN" altLang="en-US" sz="1600" dirty="0"/>
          </a:p>
          <a:p>
            <a:pPr>
              <a:lnSpc>
                <a:spcPct val="130000"/>
              </a:lnSpc>
            </a:pPr>
            <a:r>
              <a:rPr lang="en-US" altLang="zh-CN" sz="1600" dirty="0"/>
              <a:t>6</a:t>
            </a:r>
            <a:r>
              <a:rPr lang="zh-CN" altLang="en-US" sz="1600" dirty="0"/>
              <a:t>）此处注册的单位管理员账号长期有效，注册后请注意保管账号密码。</a:t>
            </a:r>
            <a:endParaRPr lang="zh-CN" altLang="en-US" sz="1600" dirty="0"/>
          </a:p>
        </p:txBody>
      </p:sp>
      <p:sp>
        <p:nvSpPr>
          <p:cNvPr id="8" name="文本框 7"/>
          <p:cNvSpPr txBox="1"/>
          <p:nvPr/>
        </p:nvSpPr>
        <p:spPr>
          <a:xfrm>
            <a:off x="166829" y="5495814"/>
            <a:ext cx="8563840" cy="874214"/>
          </a:xfrm>
          <a:prstGeom prst="rect">
            <a:avLst/>
          </a:prstGeom>
          <a:solidFill>
            <a:srgbClr val="00B050"/>
          </a:solidFill>
        </p:spPr>
        <p:txBody>
          <a:bodyPr wrap="square">
            <a:spAutoFit/>
          </a:bodyPr>
          <a:lstStyle/>
          <a:p>
            <a:pPr algn="just">
              <a:lnSpc>
                <a:spcPct val="150000"/>
              </a:lnSpc>
            </a:pPr>
            <a:r>
              <a:rPr lang="zh-CN" altLang="en-US" dirty="0">
                <a:solidFill>
                  <a:schemeClr val="bg1"/>
                </a:solidFill>
                <a:latin typeface="Times New Roman" panose="02020603050405020304" pitchFamily="18" charset="0"/>
                <a:cs typeface="Times New Roman" panose="02020603050405020304" pitchFamily="18" charset="0"/>
              </a:rPr>
              <a:t>填写完成后，点击“下一步”，</a:t>
            </a:r>
            <a:r>
              <a:rPr lang="zh-CN" altLang="zh-CN" sz="1800" dirty="0">
                <a:solidFill>
                  <a:schemeClr val="bg1"/>
                </a:solidFill>
                <a:effectLst/>
                <a:latin typeface="Times New Roman" panose="02020603050405020304" pitchFamily="18" charset="0"/>
                <a:cs typeface="Times New Roman" panose="02020603050405020304" pitchFamily="18" charset="0"/>
              </a:rPr>
              <a:t>系统自动通过审核通过。审核通过后申报单位管理员可以使用注册的用户名和密码登录。登录网址不变：</a:t>
            </a:r>
            <a:r>
              <a:rPr lang="en-US" altLang="zh-CN" sz="1800" dirty="0">
                <a:solidFill>
                  <a:schemeClr val="bg1"/>
                </a:solidFill>
                <a:effectLst/>
                <a:latin typeface="Times New Roman" panose="02020603050405020304" pitchFamily="18" charset="0"/>
                <a:cs typeface="Times New Roman" panose="02020603050405020304" pitchFamily="18" charset="0"/>
              </a:rPr>
              <a:t>http://36.112.71.172:81/ateep/  </a:t>
            </a:r>
            <a:r>
              <a:rPr lang="zh-CN" altLang="zh-CN" sz="1800" dirty="0">
                <a:solidFill>
                  <a:schemeClr val="bg1"/>
                </a:solidFill>
                <a:effectLst/>
                <a:latin typeface="Times New Roman" panose="02020603050405020304" pitchFamily="18" charset="0"/>
                <a:cs typeface="Times New Roman" panose="02020603050405020304" pitchFamily="18" charset="0"/>
              </a:rPr>
              <a:t>。</a:t>
            </a:r>
            <a:endParaRPr lang="zh-CN" altLang="zh-CN" sz="1400" dirty="0">
              <a:solidFill>
                <a:schemeClr val="bg1"/>
              </a:solidFill>
              <a:effectLst/>
              <a:latin typeface="Times New Roman" panose="02020603050405020304" pitchFamily="18" charset="0"/>
              <a:cs typeface="Times New Roman" panose="02020603050405020304" pitchFamily="18" charset="0"/>
            </a:endParaRPr>
          </a:p>
        </p:txBody>
      </p:sp>
      <p:sp>
        <p:nvSpPr>
          <p:cNvPr id="9" name="标题 1"/>
          <p:cNvSpPr>
            <a:spLocks noGrp="1"/>
          </p:cNvSpPr>
          <p:nvPr>
            <p:ph type="title"/>
          </p:nvPr>
        </p:nvSpPr>
        <p:spPr>
          <a:xfrm>
            <a:off x="905741" y="320544"/>
            <a:ext cx="7886700" cy="389947"/>
          </a:xfrm>
        </p:spPr>
        <p:txBody>
          <a:bodyPr/>
          <a:lstStyle/>
          <a:p>
            <a:r>
              <a:rPr lang="en-US" altLang="zh-CN" sz="3200" dirty="0">
                <a:solidFill>
                  <a:srgbClr val="0070C0"/>
                </a:solidFill>
              </a:rPr>
              <a:t>3.1</a:t>
            </a:r>
            <a:r>
              <a:rPr lang="zh-CN" altLang="en-US" sz="3200" dirty="0">
                <a:solidFill>
                  <a:srgbClr val="0070C0"/>
                </a:solidFill>
              </a:rPr>
              <a:t>登录说明</a:t>
            </a:r>
            <a:endParaRPr lang="zh-CN" altLang="en-US" sz="3200" dirty="0">
              <a:solidFill>
                <a:srgbClr val="0070C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kern="1000" spc="50" dirty="0">
                <a:solidFill>
                  <a:srgbClr val="0070C0"/>
                </a:solidFill>
                <a:effectLst/>
                <a:latin typeface="+mn-ea"/>
                <a:ea typeface="+mn-ea"/>
              </a:rPr>
              <a:t>3.2</a:t>
            </a:r>
            <a:r>
              <a:rPr lang="zh-CN" altLang="zh-CN" sz="3200" kern="1000" spc="50" dirty="0">
                <a:solidFill>
                  <a:srgbClr val="0070C0"/>
                </a:solidFill>
                <a:effectLst/>
                <a:latin typeface="+mn-ea"/>
                <a:ea typeface="+mn-ea"/>
              </a:rPr>
              <a:t>项目申报号与密码确定</a:t>
            </a:r>
            <a:br>
              <a:rPr lang="zh-CN" altLang="zh-CN" sz="3200" b="1" kern="1000" spc="50" dirty="0">
                <a:solidFill>
                  <a:srgbClr val="0070C0"/>
                </a:solidFill>
                <a:effectLst/>
                <a:latin typeface="Times New Roman" panose="02020603050405020304" pitchFamily="18" charset="0"/>
                <a:ea typeface="楷体_GB2312" panose="02010609030101010101" charset="-122"/>
              </a:rPr>
            </a:br>
            <a:endParaRPr lang="zh-CN" altLang="en-US" sz="3200" dirty="0">
              <a:solidFill>
                <a:srgbClr val="0070C0"/>
              </a:solidFill>
            </a:endParaRPr>
          </a:p>
        </p:txBody>
      </p:sp>
      <p:sp>
        <p:nvSpPr>
          <p:cNvPr id="5" name="文本框 4"/>
          <p:cNvSpPr txBox="1"/>
          <p:nvPr/>
        </p:nvSpPr>
        <p:spPr>
          <a:xfrm>
            <a:off x="347869" y="1249163"/>
            <a:ext cx="8239539" cy="2194447"/>
          </a:xfrm>
          <a:prstGeom prst="rect">
            <a:avLst/>
          </a:prstGeom>
          <a:noFill/>
        </p:spPr>
        <p:txBody>
          <a:bodyPr wrap="square">
            <a:spAutoFit/>
          </a:bodyPr>
          <a:lstStyle/>
          <a:p>
            <a:pPr>
              <a:lnSpc>
                <a:spcPct val="130000"/>
              </a:lnSpc>
              <a:spcBef>
                <a:spcPts val="600"/>
              </a:spcBef>
              <a:spcAft>
                <a:spcPts val="600"/>
              </a:spcAft>
            </a:pPr>
            <a:r>
              <a:rPr lang="zh-CN" altLang="en-US" dirty="0"/>
              <a:t>申报单位管理员登录后，在系统界面左上侧“奖种类型“选择“生态环境保护先进技术成果”后，</a:t>
            </a:r>
            <a:r>
              <a:rPr lang="zh-CN" altLang="en-US" dirty="0">
                <a:solidFill>
                  <a:srgbClr val="C00000"/>
                </a:solidFill>
              </a:rPr>
              <a:t>点击“添加”按钮，生成项目申报号和密码</a:t>
            </a:r>
            <a:r>
              <a:rPr lang="zh-CN" altLang="en-US" dirty="0"/>
              <a:t>。</a:t>
            </a:r>
            <a:endParaRPr lang="en-US" altLang="zh-CN" dirty="0"/>
          </a:p>
          <a:p>
            <a:pPr>
              <a:lnSpc>
                <a:spcPct val="130000"/>
              </a:lnSpc>
              <a:spcBef>
                <a:spcPts val="600"/>
              </a:spcBef>
              <a:spcAft>
                <a:spcPts val="600"/>
              </a:spcAft>
            </a:pPr>
            <a:r>
              <a:rPr lang="zh-CN" altLang="en-US" dirty="0">
                <a:solidFill>
                  <a:srgbClr val="C00000"/>
                </a:solidFill>
              </a:rPr>
              <a:t>同一单位参与申报的项目原则上不超过</a:t>
            </a:r>
            <a:r>
              <a:rPr lang="en-US" altLang="zh-CN" dirty="0">
                <a:solidFill>
                  <a:srgbClr val="C00000"/>
                </a:solidFill>
              </a:rPr>
              <a:t>3</a:t>
            </a:r>
            <a:r>
              <a:rPr lang="zh-CN" altLang="en-US" dirty="0">
                <a:solidFill>
                  <a:srgbClr val="C00000"/>
                </a:solidFill>
              </a:rPr>
              <a:t>个（包括参与申报项目）。</a:t>
            </a:r>
            <a:endParaRPr lang="en-US" altLang="zh-CN" dirty="0">
              <a:solidFill>
                <a:srgbClr val="C00000"/>
              </a:solidFill>
            </a:endParaRPr>
          </a:p>
          <a:p>
            <a:pPr>
              <a:lnSpc>
                <a:spcPct val="130000"/>
              </a:lnSpc>
              <a:spcBef>
                <a:spcPts val="600"/>
              </a:spcBef>
              <a:spcAft>
                <a:spcPts val="600"/>
              </a:spcAft>
            </a:pPr>
            <a:r>
              <a:rPr lang="zh-CN" altLang="zh-CN" dirty="0"/>
              <a:t>单位管理员可</a:t>
            </a:r>
            <a:r>
              <a:rPr lang="zh-CN" altLang="en-US" dirty="0"/>
              <a:t>在此</a:t>
            </a:r>
            <a:r>
              <a:rPr lang="zh-CN" altLang="zh-CN" dirty="0"/>
              <a:t>添加、删除项目，可查看本单位申报项目情况。</a:t>
            </a:r>
            <a:endParaRPr lang="zh-CN" altLang="zh-CN" dirty="0"/>
          </a:p>
          <a:p>
            <a:endParaRPr lang="zh-CN" altLang="en-US" dirty="0">
              <a:solidFill>
                <a:srgbClr val="C00000"/>
              </a:solidFill>
            </a:endParaRPr>
          </a:p>
        </p:txBody>
      </p:sp>
      <p:pic>
        <p:nvPicPr>
          <p:cNvPr id="6" name="图片 5"/>
          <p:cNvPicPr/>
          <p:nvPr/>
        </p:nvPicPr>
        <p:blipFill>
          <a:blip r:embed="rId1"/>
          <a:stretch>
            <a:fillRect/>
          </a:stretch>
        </p:blipFill>
        <p:spPr>
          <a:xfrm>
            <a:off x="0" y="3982282"/>
            <a:ext cx="9144000" cy="209835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05741" y="320544"/>
            <a:ext cx="7886700" cy="389947"/>
          </a:xfrm>
        </p:spPr>
        <p:txBody>
          <a:bodyPr/>
          <a:lstStyle/>
          <a:p>
            <a:r>
              <a:rPr lang="en-US" altLang="zh-CN" sz="3200" kern="1000" spc="50" dirty="0">
                <a:solidFill>
                  <a:srgbClr val="0070C0"/>
                </a:solidFill>
                <a:effectLst/>
                <a:latin typeface="+mn-ea"/>
                <a:ea typeface="+mn-ea"/>
              </a:rPr>
              <a:t>3.3</a:t>
            </a:r>
            <a:r>
              <a:rPr lang="zh-CN" altLang="zh-CN" sz="3200" kern="1000" spc="50" dirty="0">
                <a:solidFill>
                  <a:srgbClr val="0070C0"/>
                </a:solidFill>
                <a:effectLst/>
                <a:latin typeface="+mn-ea"/>
                <a:ea typeface="+mn-ea"/>
              </a:rPr>
              <a:t>项目</a:t>
            </a:r>
            <a:r>
              <a:rPr lang="zh-CN" altLang="en-US" sz="3200" kern="1000" spc="50" dirty="0">
                <a:solidFill>
                  <a:srgbClr val="0070C0"/>
                </a:solidFill>
                <a:effectLst/>
                <a:latin typeface="+mn-ea"/>
                <a:ea typeface="+mn-ea"/>
              </a:rPr>
              <a:t>申报</a:t>
            </a:r>
            <a:br>
              <a:rPr lang="zh-CN" altLang="zh-CN" sz="3200" b="1" kern="1000" spc="50" dirty="0">
                <a:solidFill>
                  <a:srgbClr val="0070C0"/>
                </a:solidFill>
                <a:effectLst/>
                <a:latin typeface="Times New Roman" panose="02020603050405020304" pitchFamily="18" charset="0"/>
                <a:ea typeface="楷体_GB2312" panose="02010609030101010101" charset="-122"/>
              </a:rPr>
            </a:br>
            <a:endParaRPr lang="zh-CN" altLang="en-US" sz="3200" dirty="0">
              <a:solidFill>
                <a:srgbClr val="0070C0"/>
              </a:solidFill>
            </a:endParaRPr>
          </a:p>
        </p:txBody>
      </p:sp>
      <p:pic>
        <p:nvPicPr>
          <p:cNvPr id="10" name="图片 9"/>
          <p:cNvPicPr/>
          <p:nvPr/>
        </p:nvPicPr>
        <p:blipFill>
          <a:blip r:embed="rId1"/>
          <a:stretch>
            <a:fillRect/>
          </a:stretch>
        </p:blipFill>
        <p:spPr>
          <a:xfrm>
            <a:off x="576469" y="2600324"/>
            <a:ext cx="7738372" cy="3909806"/>
          </a:xfrm>
          <a:prstGeom prst="rect">
            <a:avLst/>
          </a:prstGeom>
        </p:spPr>
      </p:pic>
      <p:sp>
        <p:nvSpPr>
          <p:cNvPr id="12" name="文本框 11"/>
          <p:cNvSpPr txBox="1"/>
          <p:nvPr/>
        </p:nvSpPr>
        <p:spPr>
          <a:xfrm>
            <a:off x="576469" y="1332242"/>
            <a:ext cx="7374835" cy="782009"/>
          </a:xfrm>
          <a:prstGeom prst="rect">
            <a:avLst/>
          </a:prstGeom>
          <a:noFill/>
        </p:spPr>
        <p:txBody>
          <a:bodyPr wrap="square">
            <a:spAutoFit/>
          </a:bodyPr>
          <a:lstStyle/>
          <a:p>
            <a:pPr>
              <a:lnSpc>
                <a:spcPct val="130000"/>
              </a:lnSpc>
            </a:pPr>
            <a:r>
              <a:rPr lang="zh-CN" altLang="en-US" dirty="0"/>
              <a:t>项目填报人员使用单位管理员生成的项目申报账号和密码重新登录系统，申报人员请保存项目的申报账号和密码。</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p:nvPr/>
        </p:nvPicPr>
        <p:blipFill>
          <a:blip r:embed="rId1"/>
          <a:stretch>
            <a:fillRect/>
          </a:stretch>
        </p:blipFill>
        <p:spPr>
          <a:xfrm>
            <a:off x="571499" y="2448376"/>
            <a:ext cx="8001001" cy="3982858"/>
          </a:xfrm>
          <a:prstGeom prst="rect">
            <a:avLst/>
          </a:prstGeom>
        </p:spPr>
      </p:pic>
      <p:sp>
        <p:nvSpPr>
          <p:cNvPr id="5" name="矩形 4"/>
          <p:cNvSpPr/>
          <p:nvPr/>
        </p:nvSpPr>
        <p:spPr>
          <a:xfrm>
            <a:off x="1375300" y="2521205"/>
            <a:ext cx="1477229" cy="62620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7" name="文本框 6"/>
          <p:cNvSpPr txBox="1"/>
          <p:nvPr/>
        </p:nvSpPr>
        <p:spPr>
          <a:xfrm>
            <a:off x="467137" y="1191188"/>
            <a:ext cx="8001001" cy="1137556"/>
          </a:xfrm>
          <a:prstGeom prst="rect">
            <a:avLst/>
          </a:prstGeom>
          <a:noFill/>
        </p:spPr>
        <p:txBody>
          <a:bodyPr wrap="square">
            <a:spAutoFit/>
          </a:bodyPr>
          <a:lstStyle/>
          <a:p>
            <a:pPr>
              <a:lnSpc>
                <a:spcPct val="130000"/>
              </a:lnSpc>
            </a:pPr>
            <a:r>
              <a:rPr lang="zh-CN" altLang="zh-CN" sz="1800" dirty="0">
                <a:effectLst/>
                <a:latin typeface="+mn-ea"/>
                <a:cs typeface="Times New Roman" panose="02020603050405020304" pitchFamily="18" charset="0"/>
              </a:rPr>
              <a:t>点击左上角导航菜单栏的红色“技术成果申报”按钮，选中“技术成果申报</a:t>
            </a:r>
            <a:r>
              <a:rPr lang="zh-CN" altLang="en-US" sz="1800" dirty="0">
                <a:effectLst/>
                <a:latin typeface="+mn-ea"/>
                <a:cs typeface="Times New Roman" panose="02020603050405020304" pitchFamily="18" charset="0"/>
              </a:rPr>
              <a:t>书</a:t>
            </a:r>
            <a:r>
              <a:rPr lang="zh-CN" altLang="zh-CN" sz="1800" dirty="0">
                <a:effectLst/>
                <a:latin typeface="+mn-ea"/>
                <a:cs typeface="Times New Roman" panose="02020603050405020304" pitchFamily="18" charset="0"/>
              </a:rPr>
              <a:t>”按钮。申报前，请点击“</a:t>
            </a:r>
            <a:r>
              <a:rPr lang="zh-CN" altLang="zh-CN" sz="1800" dirty="0">
                <a:solidFill>
                  <a:srgbClr val="C00000"/>
                </a:solidFill>
                <a:effectLst/>
                <a:latin typeface="+mn-ea"/>
                <a:cs typeface="Times New Roman" panose="02020603050405020304" pitchFamily="18" charset="0"/>
              </a:rPr>
              <a:t>生态环境保护先进技术成果信息系统使用手册”</a:t>
            </a:r>
            <a:r>
              <a:rPr lang="zh-CN" altLang="zh-CN" sz="1800" dirty="0">
                <a:effectLst/>
                <a:latin typeface="+mn-ea"/>
                <a:cs typeface="Times New Roman" panose="02020603050405020304" pitchFamily="18" charset="0"/>
              </a:rPr>
              <a:t>，了解填报要求。</a:t>
            </a:r>
            <a:endParaRPr lang="zh-CN" altLang="en-US" dirty="0">
              <a:latin typeface="+mn-ea"/>
            </a:endParaRPr>
          </a:p>
        </p:txBody>
      </p:sp>
      <p:sp>
        <p:nvSpPr>
          <p:cNvPr id="8" name="标题 1"/>
          <p:cNvSpPr>
            <a:spLocks noGrp="1"/>
          </p:cNvSpPr>
          <p:nvPr>
            <p:ph type="title"/>
          </p:nvPr>
        </p:nvSpPr>
        <p:spPr>
          <a:xfrm>
            <a:off x="905741" y="320544"/>
            <a:ext cx="7886700" cy="389947"/>
          </a:xfrm>
        </p:spPr>
        <p:txBody>
          <a:bodyPr/>
          <a:lstStyle/>
          <a:p>
            <a:r>
              <a:rPr lang="en-US" altLang="zh-CN" sz="3200" kern="1000" spc="50" dirty="0">
                <a:solidFill>
                  <a:srgbClr val="0070C0"/>
                </a:solidFill>
                <a:effectLst/>
                <a:latin typeface="+mn-ea"/>
                <a:ea typeface="+mn-ea"/>
              </a:rPr>
              <a:t>3.3</a:t>
            </a:r>
            <a:r>
              <a:rPr lang="zh-CN" altLang="zh-CN" sz="3200" kern="1000" spc="50" dirty="0">
                <a:solidFill>
                  <a:srgbClr val="0070C0"/>
                </a:solidFill>
                <a:effectLst/>
                <a:latin typeface="+mn-ea"/>
                <a:ea typeface="+mn-ea"/>
              </a:rPr>
              <a:t>项目</a:t>
            </a:r>
            <a:r>
              <a:rPr lang="zh-CN" altLang="en-US" sz="3200" kern="1000" spc="50" dirty="0">
                <a:solidFill>
                  <a:srgbClr val="0070C0"/>
                </a:solidFill>
                <a:effectLst/>
                <a:latin typeface="+mn-ea"/>
                <a:ea typeface="+mn-ea"/>
              </a:rPr>
              <a:t>申报</a:t>
            </a:r>
            <a:br>
              <a:rPr lang="zh-CN" altLang="zh-CN" sz="3200" b="1" kern="1000" spc="50" dirty="0">
                <a:solidFill>
                  <a:srgbClr val="0070C0"/>
                </a:solidFill>
                <a:effectLst/>
                <a:latin typeface="Times New Roman" panose="02020603050405020304" pitchFamily="18" charset="0"/>
                <a:ea typeface="楷体_GB2312" panose="02010609030101010101" charset="-122"/>
              </a:rPr>
            </a:br>
            <a:endParaRPr lang="zh-CN" altLang="en-US" sz="3200" dirty="0">
              <a:solidFill>
                <a:srgbClr val="0070C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示 6"/>
          <p:cNvGraphicFramePr/>
          <p:nvPr/>
        </p:nvGraphicFramePr>
        <p:xfrm>
          <a:off x="586409" y="2579761"/>
          <a:ext cx="8060635" cy="174376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等腰三角形 7"/>
          <p:cNvSpPr/>
          <p:nvPr/>
        </p:nvSpPr>
        <p:spPr>
          <a:xfrm>
            <a:off x="8222394" y="2534476"/>
            <a:ext cx="225868" cy="235794"/>
          </a:xfrm>
          <a:prstGeom prst="triangle">
            <a:avLst>
              <a:gd name="adj" fmla="val 100000"/>
            </a:avLst>
          </a:prstGeom>
          <a:solidFill>
            <a:srgbClr val="FFC000"/>
          </a:solidFill>
          <a:ln>
            <a:solidFill>
              <a:schemeClr val="accent4"/>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0" name="文本框 9"/>
          <p:cNvSpPr txBox="1"/>
          <p:nvPr/>
        </p:nvSpPr>
        <p:spPr>
          <a:xfrm>
            <a:off x="496956" y="1967154"/>
            <a:ext cx="4572000" cy="369332"/>
          </a:xfrm>
          <a:prstGeom prst="rect">
            <a:avLst/>
          </a:prstGeom>
          <a:noFill/>
        </p:spPr>
        <p:txBody>
          <a:bodyPr wrap="square">
            <a:spAutoFit/>
          </a:bodyPr>
          <a:lstStyle/>
          <a:p>
            <a:r>
              <a:rPr lang="zh-CN" altLang="en-US" sz="1800" dirty="0">
                <a:effectLst/>
                <a:latin typeface="+mj-ea"/>
                <a:ea typeface="+mj-ea"/>
                <a:cs typeface="Times New Roman" panose="02020603050405020304" pitchFamily="18" charset="0"/>
              </a:rPr>
              <a:t>申报书在线填报分为以下四步：</a:t>
            </a:r>
            <a:endParaRPr lang="zh-CN" altLang="en-US" dirty="0">
              <a:latin typeface="+mj-ea"/>
              <a:ea typeface="+mj-ea"/>
            </a:endParaRPr>
          </a:p>
        </p:txBody>
      </p:sp>
      <p:sp>
        <p:nvSpPr>
          <p:cNvPr id="11" name="标题 1"/>
          <p:cNvSpPr txBox="1"/>
          <p:nvPr/>
        </p:nvSpPr>
        <p:spPr>
          <a:xfrm>
            <a:off x="628650" y="221940"/>
            <a:ext cx="7886700" cy="389947"/>
          </a:xfrm>
          <a:prstGeom prst="rect">
            <a:avLst/>
          </a:prstGeom>
        </p:spPr>
        <p:txBody>
          <a:bodyP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zh-CN" sz="3200" kern="1000" spc="50" dirty="0">
                <a:solidFill>
                  <a:srgbClr val="0070C0"/>
                </a:solidFill>
                <a:latin typeface="+mn-ea"/>
                <a:ea typeface="+mn-ea"/>
              </a:rPr>
              <a:t>3.4</a:t>
            </a:r>
            <a:r>
              <a:rPr lang="zh-CN" altLang="en-US" sz="3200" kern="1000" spc="50" dirty="0">
                <a:solidFill>
                  <a:srgbClr val="0070C0"/>
                </a:solidFill>
                <a:latin typeface="+mn-ea"/>
                <a:ea typeface="+mn-ea"/>
              </a:rPr>
              <a:t>通用填报要求</a:t>
            </a:r>
            <a:br>
              <a:rPr lang="zh-CN" altLang="zh-CN" sz="3200" b="1" kern="1000" spc="50" dirty="0">
                <a:solidFill>
                  <a:srgbClr val="0070C0"/>
                </a:solidFill>
                <a:latin typeface="Times New Roman" panose="02020603050405020304" pitchFamily="18" charset="0"/>
                <a:ea typeface="楷体_GB2312" panose="02010609030101010101" charset="-122"/>
              </a:rPr>
            </a:br>
            <a:endParaRPr lang="zh-CN" altLang="en-US" sz="3200" dirty="0">
              <a:solidFill>
                <a:srgbClr val="0070C0"/>
              </a:solidFill>
            </a:endParaRPr>
          </a:p>
        </p:txBody>
      </p:sp>
      <p:sp>
        <p:nvSpPr>
          <p:cNvPr id="13" name="文本框 12"/>
          <p:cNvSpPr txBox="1"/>
          <p:nvPr/>
        </p:nvSpPr>
        <p:spPr>
          <a:xfrm>
            <a:off x="1513916" y="4944573"/>
            <a:ext cx="6205620" cy="777457"/>
          </a:xfrm>
          <a:prstGeom prst="rect">
            <a:avLst/>
          </a:prstGeom>
          <a:noFill/>
        </p:spPr>
        <p:txBody>
          <a:bodyPr wrap="square">
            <a:spAutoFit/>
          </a:bodyPr>
          <a:lstStyle/>
          <a:p>
            <a:pPr>
              <a:lnSpc>
                <a:spcPct val="130000"/>
              </a:lnSpc>
            </a:pPr>
            <a:r>
              <a:rPr lang="zh-CN" altLang="zh-CN" dirty="0">
                <a:latin typeface="+mj-ea"/>
                <a:ea typeface="+mj-ea"/>
                <a:cs typeface="Times New Roman" panose="02020603050405020304" pitchFamily="18" charset="0"/>
              </a:rPr>
              <a:t>技术成果申报书包括申报书主件和申报书附件</a:t>
            </a:r>
            <a:endParaRPr lang="en-US" altLang="zh-CN" dirty="0">
              <a:latin typeface="+mj-ea"/>
              <a:ea typeface="+mj-ea"/>
              <a:cs typeface="Times New Roman" panose="02020603050405020304" pitchFamily="18" charset="0"/>
            </a:endParaRPr>
          </a:p>
          <a:p>
            <a:pPr>
              <a:lnSpc>
                <a:spcPct val="130000"/>
              </a:lnSpc>
            </a:pPr>
            <a:r>
              <a:rPr lang="zh-CN" altLang="zh-CN" dirty="0">
                <a:latin typeface="+mj-ea"/>
                <a:ea typeface="+mj-ea"/>
                <a:cs typeface="Times New Roman" panose="02020603050405020304" pitchFamily="18" charset="0"/>
              </a:rPr>
              <a:t>申报书主件内容又可分为在线填写部分和离线填写部分</a:t>
            </a:r>
            <a:endParaRPr lang="zh-CN" altLang="en-US" dirty="0">
              <a:latin typeface="+mj-ea"/>
              <a:ea typeface="+mj-ea"/>
              <a:cs typeface="Times New Roman" panose="02020603050405020304" pitchFamily="18" charset="0"/>
            </a:endParaRPr>
          </a:p>
        </p:txBody>
      </p:sp>
      <p:sp>
        <p:nvSpPr>
          <p:cNvPr id="4" name="箭头: 虚尾 3"/>
          <p:cNvSpPr/>
          <p:nvPr/>
        </p:nvSpPr>
        <p:spPr>
          <a:xfrm rot="5400000">
            <a:off x="4509174" y="4242086"/>
            <a:ext cx="765313" cy="639661"/>
          </a:xfrm>
          <a:prstGeom prst="striped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87018" y="2458858"/>
            <a:ext cx="3916018" cy="1286250"/>
          </a:xfrm>
          <a:prstGeom prst="rect">
            <a:avLst/>
          </a:prstGeom>
          <a:noFill/>
        </p:spPr>
        <p:txBody>
          <a:bodyPr wrap="square">
            <a:spAutoFit/>
          </a:bodyPr>
          <a:lstStyle/>
          <a:p>
            <a:pPr algn="just">
              <a:lnSpc>
                <a:spcPct val="150000"/>
              </a:lnSpc>
            </a:pPr>
            <a:r>
              <a:rPr lang="zh-CN" altLang="zh-CN" sz="1800" dirty="0">
                <a:effectLst/>
                <a:latin typeface="黑体" panose="02010609060101010101" pitchFamily="49" charset="-122"/>
                <a:ea typeface="黑体" panose="02010609060101010101" pitchFamily="49" charset="-122"/>
              </a:rPr>
              <a:t>依据相应的提示，点击“添加”按钮填写即可。填写完成后，点击“下载预览版”查看填写情况。</a:t>
            </a:r>
            <a:endParaRPr lang="zh-CN" altLang="zh-CN" sz="1400" dirty="0">
              <a:effectLst/>
              <a:latin typeface="黑体" panose="02010609060101010101" pitchFamily="49" charset="-122"/>
              <a:ea typeface="黑体" panose="02010609060101010101" pitchFamily="49" charset="-122"/>
            </a:endParaRPr>
          </a:p>
        </p:txBody>
      </p:sp>
      <p:sp>
        <p:nvSpPr>
          <p:cNvPr id="7" name="文本框 6"/>
          <p:cNvSpPr txBox="1"/>
          <p:nvPr/>
        </p:nvSpPr>
        <p:spPr>
          <a:xfrm>
            <a:off x="665922" y="1459868"/>
            <a:ext cx="2246243" cy="576248"/>
          </a:xfrm>
          <a:prstGeom prst="rect">
            <a:avLst/>
          </a:prstGeom>
          <a:noFill/>
        </p:spPr>
        <p:txBody>
          <a:bodyPr wrap="square">
            <a:spAutoFit/>
          </a:bodyPr>
          <a:lstStyle/>
          <a:p>
            <a:pPr algn="just">
              <a:lnSpc>
                <a:spcPct val="150000"/>
              </a:lnSpc>
            </a:pPr>
            <a:r>
              <a:rPr lang="zh-CN" altLang="zh-CN" sz="2400" dirty="0">
                <a:effectLst/>
                <a:latin typeface="+mn-ea"/>
              </a:rPr>
              <a:t>在线填写</a:t>
            </a:r>
            <a:r>
              <a:rPr lang="zh-CN" altLang="en-US" sz="2400" dirty="0">
                <a:effectLst/>
                <a:latin typeface="+mn-ea"/>
              </a:rPr>
              <a:t>要求</a:t>
            </a:r>
            <a:endParaRPr lang="zh-CN" altLang="zh-CN" sz="2400" dirty="0">
              <a:effectLst/>
              <a:latin typeface="+mn-ea"/>
            </a:endParaRPr>
          </a:p>
        </p:txBody>
      </p:sp>
      <p:pic>
        <p:nvPicPr>
          <p:cNvPr id="11" name="图片 10"/>
          <p:cNvPicPr/>
          <p:nvPr/>
        </p:nvPicPr>
        <p:blipFill>
          <a:blip r:embed="rId1"/>
          <a:stretch>
            <a:fillRect/>
          </a:stretch>
        </p:blipFill>
        <p:spPr>
          <a:xfrm>
            <a:off x="106017" y="4447330"/>
            <a:ext cx="4147930" cy="950802"/>
          </a:xfrm>
          <a:prstGeom prst="rect">
            <a:avLst/>
          </a:prstGeom>
        </p:spPr>
      </p:pic>
      <p:sp>
        <p:nvSpPr>
          <p:cNvPr id="12" name="标题 1"/>
          <p:cNvSpPr txBox="1"/>
          <p:nvPr/>
        </p:nvSpPr>
        <p:spPr>
          <a:xfrm>
            <a:off x="665922" y="315115"/>
            <a:ext cx="7886700" cy="389947"/>
          </a:xfrm>
          <a:prstGeom prst="rect">
            <a:avLst/>
          </a:prstGeom>
        </p:spPr>
        <p:txBody>
          <a:bodyP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zh-CN" sz="3200" kern="1000" spc="50" dirty="0">
                <a:solidFill>
                  <a:srgbClr val="0070C0"/>
                </a:solidFill>
                <a:latin typeface="+mn-ea"/>
                <a:ea typeface="+mn-ea"/>
              </a:rPr>
              <a:t>3.4</a:t>
            </a:r>
            <a:r>
              <a:rPr lang="zh-CN" altLang="en-US" sz="3200" kern="1000" spc="50" dirty="0">
                <a:solidFill>
                  <a:srgbClr val="0070C0"/>
                </a:solidFill>
                <a:latin typeface="+mn-ea"/>
                <a:ea typeface="+mn-ea"/>
              </a:rPr>
              <a:t>通用填报要求</a:t>
            </a:r>
            <a:br>
              <a:rPr lang="zh-CN" altLang="zh-CN" sz="3200" b="1" kern="1000" spc="50" dirty="0">
                <a:solidFill>
                  <a:srgbClr val="0070C0"/>
                </a:solidFill>
                <a:latin typeface="Times New Roman" panose="02020603050405020304" pitchFamily="18" charset="0"/>
                <a:ea typeface="楷体_GB2312" panose="02010609030101010101" charset="-122"/>
              </a:rPr>
            </a:br>
            <a:endParaRPr lang="zh-CN" altLang="en-US" sz="3200" dirty="0">
              <a:solidFill>
                <a:srgbClr val="0070C0"/>
              </a:solidFill>
            </a:endParaRPr>
          </a:p>
        </p:txBody>
      </p:sp>
      <p:pic>
        <p:nvPicPr>
          <p:cNvPr id="8" name="图片 7"/>
          <p:cNvPicPr/>
          <p:nvPr/>
        </p:nvPicPr>
        <p:blipFill>
          <a:blip r:embed="rId2"/>
          <a:stretch>
            <a:fillRect/>
          </a:stretch>
        </p:blipFill>
        <p:spPr>
          <a:xfrm>
            <a:off x="4386474" y="1459868"/>
            <a:ext cx="4581937" cy="491111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96348" y="1116442"/>
            <a:ext cx="2882348" cy="559769"/>
          </a:xfrm>
          <a:prstGeom prst="rect">
            <a:avLst/>
          </a:prstGeom>
          <a:noFill/>
        </p:spPr>
        <p:txBody>
          <a:bodyPr wrap="square">
            <a:spAutoFit/>
          </a:bodyPr>
          <a:lstStyle/>
          <a:p>
            <a:pPr algn="just">
              <a:lnSpc>
                <a:spcPct val="150000"/>
              </a:lnSpc>
            </a:pPr>
            <a:r>
              <a:rPr lang="zh-CN" altLang="en-US" sz="2400" dirty="0">
                <a:effectLst/>
                <a:latin typeface="黑体" panose="02010609060101010101" pitchFamily="49" charset="-122"/>
                <a:ea typeface="黑体" panose="02010609060101010101" pitchFamily="49" charset="-122"/>
              </a:rPr>
              <a:t>离线内容填写要求</a:t>
            </a:r>
            <a:endParaRPr lang="zh-CN" altLang="zh-CN" sz="2400" dirty="0">
              <a:effectLst/>
              <a:latin typeface="黑体" panose="02010609060101010101" pitchFamily="49" charset="-122"/>
              <a:ea typeface="黑体" panose="02010609060101010101" pitchFamily="49" charset="-122"/>
            </a:endParaRPr>
          </a:p>
        </p:txBody>
      </p:sp>
      <p:sp>
        <p:nvSpPr>
          <p:cNvPr id="6" name="文本框 5"/>
          <p:cNvSpPr txBox="1"/>
          <p:nvPr/>
        </p:nvSpPr>
        <p:spPr>
          <a:xfrm>
            <a:off x="347870" y="1878256"/>
            <a:ext cx="8020878" cy="1895519"/>
          </a:xfrm>
          <a:prstGeom prst="rect">
            <a:avLst/>
          </a:prstGeom>
          <a:noFill/>
        </p:spPr>
        <p:txBody>
          <a:bodyPr wrap="square">
            <a:spAutoFit/>
          </a:bodyPr>
          <a:lstStyle/>
          <a:p>
            <a:pPr marL="285750" indent="-285750" algn="just">
              <a:lnSpc>
                <a:spcPct val="150000"/>
              </a:lnSpc>
              <a:buClr>
                <a:srgbClr val="0070C0"/>
              </a:buClr>
              <a:buSzPct val="80000"/>
              <a:buFont typeface="Wingdings" panose="05000000000000000000" pitchFamily="2" charset="2"/>
              <a:buChar char="u"/>
            </a:pPr>
            <a:r>
              <a:rPr lang="zh-CN" altLang="zh-CN" sz="1600" dirty="0">
                <a:effectLst/>
                <a:latin typeface="+mn-ea"/>
              </a:rPr>
              <a:t>点击 “</a:t>
            </a:r>
            <a:r>
              <a:rPr lang="en-US" altLang="zh-CN" sz="1600" dirty="0">
                <a:effectLst/>
                <a:latin typeface="+mn-ea"/>
              </a:rPr>
              <a:t>1</a:t>
            </a:r>
            <a:r>
              <a:rPr lang="zh-CN" altLang="zh-CN" sz="1600" dirty="0">
                <a:effectLst/>
                <a:latin typeface="+mn-ea"/>
              </a:rPr>
              <a:t>、下载填写模版”，下载</a:t>
            </a:r>
            <a:r>
              <a:rPr lang="zh-CN" altLang="en-US" sz="1600" dirty="0">
                <a:effectLst/>
                <a:latin typeface="+mn-ea"/>
              </a:rPr>
              <a:t>对应</a:t>
            </a:r>
            <a:r>
              <a:rPr lang="zh-CN" altLang="zh-CN" sz="1600" dirty="0">
                <a:effectLst/>
                <a:latin typeface="+mn-ea"/>
              </a:rPr>
              <a:t>的</a:t>
            </a:r>
            <a:r>
              <a:rPr lang="en-US" altLang="zh-CN" sz="1600" dirty="0">
                <a:effectLst/>
                <a:latin typeface="+mn-ea"/>
              </a:rPr>
              <a:t> WORD </a:t>
            </a:r>
            <a:r>
              <a:rPr lang="zh-CN" altLang="zh-CN" sz="1600" dirty="0">
                <a:effectLst/>
                <a:latin typeface="+mn-ea"/>
              </a:rPr>
              <a:t>文件模版。填报人员</a:t>
            </a:r>
            <a:r>
              <a:rPr lang="zh-CN" altLang="en-US" sz="1600" dirty="0">
                <a:effectLst/>
                <a:latin typeface="+mn-ea"/>
              </a:rPr>
              <a:t>线下按模板要求填写完成后，</a:t>
            </a:r>
            <a:r>
              <a:rPr lang="zh-CN" altLang="zh-CN" sz="1600" dirty="0">
                <a:effectLst/>
                <a:latin typeface="+mn-ea"/>
              </a:rPr>
              <a:t>转成</a:t>
            </a:r>
            <a:r>
              <a:rPr lang="en-US" altLang="zh-CN" sz="1600" dirty="0">
                <a:effectLst/>
                <a:latin typeface="+mn-ea"/>
              </a:rPr>
              <a:t>PDF</a:t>
            </a:r>
            <a:r>
              <a:rPr lang="zh-CN" altLang="zh-CN" sz="1600" dirty="0">
                <a:effectLst/>
                <a:latin typeface="+mn-ea"/>
              </a:rPr>
              <a:t>文件。</a:t>
            </a:r>
            <a:r>
              <a:rPr lang="zh-CN" altLang="zh-CN" sz="1600" dirty="0">
                <a:solidFill>
                  <a:srgbClr val="C00000"/>
                </a:solidFill>
                <a:effectLst/>
                <a:latin typeface="+mn-ea"/>
              </a:rPr>
              <a:t>文本正文字体要求：小四号宋体，</a:t>
            </a:r>
            <a:r>
              <a:rPr lang="en-US" altLang="zh-CN" sz="1600" dirty="0">
                <a:solidFill>
                  <a:srgbClr val="C00000"/>
                </a:solidFill>
                <a:effectLst/>
                <a:latin typeface="+mn-ea"/>
              </a:rPr>
              <a:t>1.5</a:t>
            </a:r>
            <a:r>
              <a:rPr lang="zh-CN" altLang="zh-CN" sz="1600" dirty="0">
                <a:solidFill>
                  <a:srgbClr val="C00000"/>
                </a:solidFill>
                <a:effectLst/>
                <a:latin typeface="+mn-ea"/>
              </a:rPr>
              <a:t>倍行距。</a:t>
            </a:r>
            <a:endParaRPr lang="en-US" altLang="zh-CN" sz="1600" dirty="0">
              <a:solidFill>
                <a:srgbClr val="C00000"/>
              </a:solidFill>
              <a:latin typeface="+mn-ea"/>
            </a:endParaRPr>
          </a:p>
          <a:p>
            <a:pPr marL="285750" indent="-285750" algn="just">
              <a:lnSpc>
                <a:spcPct val="150000"/>
              </a:lnSpc>
              <a:buClr>
                <a:srgbClr val="0070C0"/>
              </a:buClr>
              <a:buSzPct val="80000"/>
              <a:buFont typeface="Wingdings" panose="05000000000000000000" pitchFamily="2" charset="2"/>
              <a:buChar char="u"/>
            </a:pPr>
            <a:r>
              <a:rPr lang="zh-CN" altLang="zh-CN" sz="1600" dirty="0">
                <a:effectLst/>
                <a:latin typeface="+mn-ea"/>
              </a:rPr>
              <a:t>点击“上传填写内容” </a:t>
            </a:r>
            <a:r>
              <a:rPr lang="zh-CN" altLang="en-US" sz="1600" dirty="0">
                <a:effectLst/>
                <a:latin typeface="+mn-ea"/>
              </a:rPr>
              <a:t>分别</a:t>
            </a:r>
            <a:r>
              <a:rPr lang="zh-CN" altLang="zh-CN" sz="1600" dirty="0">
                <a:effectLst/>
                <a:latin typeface="+mn-ea"/>
              </a:rPr>
              <a:t>上传</a:t>
            </a:r>
            <a:r>
              <a:rPr lang="en-US" altLang="zh-CN" sz="1600" dirty="0">
                <a:effectLst/>
                <a:latin typeface="+mn-ea"/>
              </a:rPr>
              <a:t> WORD</a:t>
            </a:r>
            <a:r>
              <a:rPr lang="zh-CN" altLang="zh-CN" sz="1600" dirty="0">
                <a:effectLst/>
                <a:latin typeface="+mn-ea"/>
              </a:rPr>
              <a:t>和</a:t>
            </a:r>
            <a:r>
              <a:rPr lang="en-US" altLang="zh-CN" sz="1600" dirty="0">
                <a:effectLst/>
                <a:latin typeface="+mn-ea"/>
              </a:rPr>
              <a:t>PDF</a:t>
            </a:r>
            <a:r>
              <a:rPr lang="zh-CN" altLang="en-US" sz="1600" dirty="0">
                <a:latin typeface="+mn-ea"/>
              </a:rPr>
              <a:t>版</a:t>
            </a:r>
            <a:r>
              <a:rPr lang="zh-CN" altLang="zh-CN" sz="1600" dirty="0">
                <a:effectLst/>
                <a:latin typeface="+mn-ea"/>
              </a:rPr>
              <a:t>文件。</a:t>
            </a:r>
            <a:r>
              <a:rPr lang="zh-CN" altLang="zh-CN" sz="1600" dirty="0">
                <a:solidFill>
                  <a:srgbClr val="C00000"/>
                </a:solidFill>
                <a:latin typeface="+mn-ea"/>
              </a:rPr>
              <a:t>注意：</a:t>
            </a:r>
            <a:r>
              <a:rPr lang="zh-CN" altLang="en-US" sz="1600" dirty="0">
                <a:solidFill>
                  <a:srgbClr val="C00000"/>
                </a:solidFill>
                <a:latin typeface="+mn-ea"/>
              </a:rPr>
              <a:t>各项填报内容的填报说明均有</a:t>
            </a:r>
            <a:r>
              <a:rPr lang="zh-CN" altLang="zh-CN" sz="1600" dirty="0">
                <a:solidFill>
                  <a:srgbClr val="C00000"/>
                </a:solidFill>
                <a:latin typeface="+mn-ea"/>
              </a:rPr>
              <a:t>页数限制</a:t>
            </a:r>
            <a:r>
              <a:rPr lang="zh-CN" altLang="en-US" sz="1600" dirty="0">
                <a:solidFill>
                  <a:srgbClr val="C00000"/>
                </a:solidFill>
                <a:latin typeface="+mn-ea"/>
              </a:rPr>
              <a:t>提示</a:t>
            </a:r>
            <a:r>
              <a:rPr lang="zh-CN" altLang="zh-CN" sz="1600" dirty="0">
                <a:solidFill>
                  <a:srgbClr val="C00000"/>
                </a:solidFill>
                <a:latin typeface="+mn-ea"/>
              </a:rPr>
              <a:t>，如果页数超过限制无法上传。</a:t>
            </a:r>
            <a:r>
              <a:rPr lang="zh-CN" altLang="zh-CN" sz="1600" dirty="0">
                <a:solidFill>
                  <a:srgbClr val="FF0000"/>
                </a:solidFill>
                <a:effectLst/>
                <a:latin typeface="+mn-ea"/>
              </a:rPr>
              <a:t>。</a:t>
            </a:r>
            <a:endParaRPr lang="zh-CN" altLang="zh-CN" sz="1600" dirty="0">
              <a:effectLst/>
              <a:latin typeface="+mn-ea"/>
            </a:endParaRPr>
          </a:p>
          <a:p>
            <a:pPr marL="285750" indent="-285750" algn="just">
              <a:lnSpc>
                <a:spcPct val="150000"/>
              </a:lnSpc>
              <a:buClr>
                <a:srgbClr val="0070C0"/>
              </a:buClr>
              <a:buSzPct val="80000"/>
              <a:buFont typeface="Wingdings" panose="05000000000000000000" pitchFamily="2" charset="2"/>
              <a:buChar char="u"/>
            </a:pPr>
            <a:r>
              <a:rPr lang="zh-CN" altLang="zh-CN" sz="1600" dirty="0">
                <a:effectLst/>
                <a:latin typeface="+mn-ea"/>
              </a:rPr>
              <a:t>上传成功后，</a:t>
            </a:r>
            <a:r>
              <a:rPr lang="zh-CN" altLang="en-US" sz="1600" dirty="0">
                <a:effectLst/>
                <a:latin typeface="+mn-ea"/>
              </a:rPr>
              <a:t>可</a:t>
            </a:r>
            <a:r>
              <a:rPr lang="zh-CN" altLang="zh-CN" sz="1600" dirty="0">
                <a:effectLst/>
                <a:latin typeface="+mn-ea"/>
              </a:rPr>
              <a:t>点击“</a:t>
            </a:r>
            <a:r>
              <a:rPr lang="en-US" altLang="zh-CN" sz="1600" dirty="0">
                <a:effectLst/>
                <a:latin typeface="+mn-ea"/>
              </a:rPr>
              <a:t>3</a:t>
            </a:r>
            <a:r>
              <a:rPr lang="zh-CN" altLang="en-US" sz="1600" dirty="0">
                <a:effectLst/>
                <a:latin typeface="+mn-ea"/>
              </a:rPr>
              <a:t>、</a:t>
            </a:r>
            <a:r>
              <a:rPr lang="zh-CN" altLang="zh-CN" sz="1600" dirty="0">
                <a:effectLst/>
                <a:latin typeface="+mn-ea"/>
              </a:rPr>
              <a:t>下载预览版已填写内容”按钮，查看</a:t>
            </a:r>
            <a:r>
              <a:rPr lang="zh-CN" altLang="en-US" sz="1600" dirty="0">
                <a:effectLst/>
                <a:latin typeface="+mn-ea"/>
              </a:rPr>
              <a:t>填写情况</a:t>
            </a:r>
            <a:r>
              <a:rPr lang="zh-CN" altLang="zh-CN" sz="1600" dirty="0">
                <a:effectLst/>
                <a:latin typeface="+mn-ea"/>
              </a:rPr>
              <a:t>。</a:t>
            </a:r>
            <a:endParaRPr lang="zh-CN" altLang="zh-CN" sz="1600" dirty="0">
              <a:effectLst/>
              <a:latin typeface="+mn-ea"/>
            </a:endParaRPr>
          </a:p>
        </p:txBody>
      </p:sp>
      <p:pic>
        <p:nvPicPr>
          <p:cNvPr id="7" name="图片 6"/>
          <p:cNvPicPr/>
          <p:nvPr/>
        </p:nvPicPr>
        <p:blipFill>
          <a:blip r:embed="rId1"/>
          <a:stretch>
            <a:fillRect/>
          </a:stretch>
        </p:blipFill>
        <p:spPr>
          <a:xfrm>
            <a:off x="198783" y="5310872"/>
            <a:ext cx="8478078" cy="1424358"/>
          </a:xfrm>
          <a:prstGeom prst="rect">
            <a:avLst/>
          </a:prstGeom>
        </p:spPr>
      </p:pic>
      <p:pic>
        <p:nvPicPr>
          <p:cNvPr id="8" name="图片 7"/>
          <p:cNvPicPr/>
          <p:nvPr/>
        </p:nvPicPr>
        <p:blipFill>
          <a:blip r:embed="rId2"/>
          <a:stretch>
            <a:fillRect/>
          </a:stretch>
        </p:blipFill>
        <p:spPr>
          <a:xfrm>
            <a:off x="4780722" y="3886200"/>
            <a:ext cx="3988076" cy="2022207"/>
          </a:xfrm>
          <a:prstGeom prst="rect">
            <a:avLst/>
          </a:prstGeom>
        </p:spPr>
      </p:pic>
      <p:sp>
        <p:nvSpPr>
          <p:cNvPr id="9" name="标题 1"/>
          <p:cNvSpPr txBox="1"/>
          <p:nvPr/>
        </p:nvSpPr>
        <p:spPr>
          <a:xfrm>
            <a:off x="790161" y="282939"/>
            <a:ext cx="7886700" cy="389947"/>
          </a:xfrm>
          <a:prstGeom prst="rect">
            <a:avLst/>
          </a:prstGeom>
        </p:spPr>
        <p:txBody>
          <a:bodyP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zh-CN" sz="3200" kern="1000" spc="50" dirty="0">
                <a:solidFill>
                  <a:srgbClr val="0070C0"/>
                </a:solidFill>
                <a:latin typeface="+mn-ea"/>
                <a:ea typeface="+mn-ea"/>
              </a:rPr>
              <a:t>3.4</a:t>
            </a:r>
            <a:r>
              <a:rPr lang="zh-CN" altLang="en-US" sz="3200" kern="1000" spc="50" dirty="0">
                <a:solidFill>
                  <a:srgbClr val="0070C0"/>
                </a:solidFill>
                <a:latin typeface="+mn-ea"/>
                <a:ea typeface="+mn-ea"/>
              </a:rPr>
              <a:t>通用填报要求</a:t>
            </a:r>
            <a:br>
              <a:rPr lang="zh-CN" altLang="zh-CN" sz="3200" b="1" kern="1000" spc="50" dirty="0">
                <a:solidFill>
                  <a:srgbClr val="0070C0"/>
                </a:solidFill>
                <a:latin typeface="Times New Roman" panose="02020603050405020304" pitchFamily="18" charset="0"/>
                <a:ea typeface="楷体_GB2312" panose="02010609030101010101" charset="-122"/>
              </a:rPr>
            </a:br>
            <a:endParaRPr lang="zh-CN" altLang="en-US" sz="3200" dirty="0">
              <a:solidFill>
                <a:srgbClr val="0070C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25557" y="373164"/>
            <a:ext cx="7886700" cy="389947"/>
          </a:xfrm>
          <a:prstGeom prst="rect">
            <a:avLst/>
          </a:prstGeom>
        </p:spPr>
        <p:txBody>
          <a:bodyP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zh-CN" sz="3200" kern="1000" spc="50" dirty="0">
                <a:solidFill>
                  <a:srgbClr val="0070C0"/>
                </a:solidFill>
                <a:latin typeface="+mn-ea"/>
                <a:ea typeface="+mn-ea"/>
              </a:rPr>
              <a:t>3.5</a:t>
            </a:r>
            <a:r>
              <a:rPr lang="zh-CN" altLang="en-US" sz="3200" kern="1000" spc="50" dirty="0">
                <a:solidFill>
                  <a:srgbClr val="0070C0"/>
                </a:solidFill>
                <a:latin typeface="+mn-ea"/>
                <a:ea typeface="+mn-ea"/>
              </a:rPr>
              <a:t>联系人信息</a:t>
            </a:r>
            <a:br>
              <a:rPr lang="zh-CN" altLang="zh-CN" sz="3200" b="1" kern="1000" spc="50" dirty="0">
                <a:solidFill>
                  <a:srgbClr val="0070C0"/>
                </a:solidFill>
                <a:latin typeface="Times New Roman" panose="02020603050405020304" pitchFamily="18" charset="0"/>
                <a:ea typeface="楷体_GB2312" panose="02010609030101010101" charset="-122"/>
              </a:rPr>
            </a:br>
            <a:endParaRPr lang="zh-CN" altLang="en-US" sz="3200" dirty="0">
              <a:solidFill>
                <a:srgbClr val="0070C0"/>
              </a:solidFill>
            </a:endParaRPr>
          </a:p>
        </p:txBody>
      </p:sp>
      <p:pic>
        <p:nvPicPr>
          <p:cNvPr id="5" name="图片 4"/>
          <p:cNvPicPr/>
          <p:nvPr/>
        </p:nvPicPr>
        <p:blipFill rotWithShape="1">
          <a:blip r:embed="rId1"/>
          <a:srcRect r="3770"/>
          <a:stretch>
            <a:fillRect/>
          </a:stretch>
        </p:blipFill>
        <p:spPr bwMode="auto">
          <a:xfrm>
            <a:off x="284506" y="2826973"/>
            <a:ext cx="8471867" cy="3583766"/>
          </a:xfrm>
          <a:prstGeom prst="rect">
            <a:avLst/>
          </a:prstGeom>
          <a:ln>
            <a:noFill/>
          </a:ln>
        </p:spPr>
      </p:pic>
      <p:sp>
        <p:nvSpPr>
          <p:cNvPr id="7" name="文本框 6"/>
          <p:cNvSpPr txBox="1"/>
          <p:nvPr/>
        </p:nvSpPr>
        <p:spPr>
          <a:xfrm>
            <a:off x="586409" y="1315913"/>
            <a:ext cx="7523922" cy="870751"/>
          </a:xfrm>
          <a:prstGeom prst="rect">
            <a:avLst/>
          </a:prstGeom>
          <a:noFill/>
        </p:spPr>
        <p:txBody>
          <a:bodyPr wrap="square">
            <a:spAutoFit/>
          </a:bodyPr>
          <a:lstStyle/>
          <a:p>
            <a:pPr algn="just">
              <a:lnSpc>
                <a:spcPct val="150000"/>
              </a:lnSpc>
            </a:pPr>
            <a:r>
              <a:rPr lang="zh-CN" altLang="en-US" sz="1800" dirty="0">
                <a:solidFill>
                  <a:srgbClr val="C00000"/>
                </a:solidFill>
                <a:effectLst/>
                <a:latin typeface="黑体" panose="02010609060101010101" pitchFamily="49" charset="-122"/>
                <a:ea typeface="黑体" panose="02010609060101010101" pitchFamily="49" charset="-122"/>
              </a:rPr>
              <a:t>对申报材料进行</a:t>
            </a:r>
            <a:r>
              <a:rPr lang="zh-CN" altLang="zh-CN" sz="1800" dirty="0">
                <a:solidFill>
                  <a:srgbClr val="C00000"/>
                </a:solidFill>
                <a:effectLst/>
                <a:latin typeface="黑体" panose="02010609060101010101" pitchFamily="49" charset="-122"/>
                <a:ea typeface="黑体" panose="02010609060101010101" pitchFamily="49" charset="-122"/>
              </a:rPr>
              <a:t>形式审查时可能需要与联系人沟通</a:t>
            </a:r>
            <a:r>
              <a:rPr lang="zh-CN" altLang="zh-CN" sz="1800" dirty="0">
                <a:effectLst/>
                <a:latin typeface="黑体" panose="02010609060101010101" pitchFamily="49" charset="-122"/>
                <a:ea typeface="黑体" panose="02010609060101010101" pitchFamily="49" charset="-122"/>
              </a:rPr>
              <a:t>，因此应填入准确的项目联系人信息并保证联系方式通畅。</a:t>
            </a:r>
            <a:endParaRPr lang="zh-CN" altLang="zh-CN" sz="1400" dirty="0">
              <a:effectLst/>
              <a:latin typeface="黑体" panose="02010609060101010101" pitchFamily="49" charset="-122"/>
              <a:ea typeface="黑体" panose="02010609060101010101" pitchFamily="49"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rotWithShape="1">
          <a:blip r:embed="rId1"/>
          <a:srcRect t="14394" b="13155"/>
          <a:stretch>
            <a:fillRect/>
          </a:stretch>
        </p:blipFill>
        <p:spPr>
          <a:xfrm>
            <a:off x="1533943" y="2355575"/>
            <a:ext cx="5333995" cy="3953282"/>
          </a:xfrm>
          <a:prstGeom prst="rect">
            <a:avLst/>
          </a:prstGeom>
        </p:spPr>
      </p:pic>
      <p:sp>
        <p:nvSpPr>
          <p:cNvPr id="4" name="文本框 3"/>
          <p:cNvSpPr txBox="1"/>
          <p:nvPr/>
        </p:nvSpPr>
        <p:spPr>
          <a:xfrm>
            <a:off x="218660" y="1341358"/>
            <a:ext cx="8368748" cy="782009"/>
          </a:xfrm>
          <a:prstGeom prst="rect">
            <a:avLst/>
          </a:prstGeom>
          <a:noFill/>
        </p:spPr>
        <p:txBody>
          <a:bodyPr wrap="square" rtlCol="0">
            <a:spAutoFit/>
          </a:bodyPr>
          <a:lstStyle/>
          <a:p>
            <a:pPr>
              <a:lnSpc>
                <a:spcPct val="130000"/>
              </a:lnSpc>
            </a:pPr>
            <a:r>
              <a:rPr lang="zh-CN" altLang="en-US" dirty="0"/>
              <a:t>申报书主件包括申报书封面及申报单位承诺，以及申报单位基本情况等七部分内容，每项内容具有详细的填写要求。</a:t>
            </a:r>
            <a:endParaRPr lang="zh-CN" altLang="en-US" dirty="0"/>
          </a:p>
        </p:txBody>
      </p:sp>
      <p:sp>
        <p:nvSpPr>
          <p:cNvPr id="5" name="标题 1"/>
          <p:cNvSpPr>
            <a:spLocks noGrp="1"/>
          </p:cNvSpPr>
          <p:nvPr>
            <p:ph type="title"/>
          </p:nvPr>
        </p:nvSpPr>
        <p:spPr>
          <a:xfrm>
            <a:off x="905741" y="320544"/>
            <a:ext cx="7886700" cy="389947"/>
          </a:xfrm>
        </p:spPr>
        <p:txBody>
          <a:bodyPr/>
          <a:lstStyle/>
          <a:p>
            <a:r>
              <a:rPr lang="zh-CN" altLang="en-US" dirty="0">
                <a:latin typeface="+mn-lt"/>
                <a:ea typeface="+mn-ea"/>
                <a:cs typeface="+mn-ea"/>
                <a:sym typeface="+mn-lt"/>
              </a:rPr>
              <a:t>四、 申报书主件填写</a:t>
            </a:r>
            <a:endParaRPr lang="zh-CN" altLang="en-US" dirty="0">
              <a:latin typeface="+mn-lt"/>
              <a:ea typeface="+mn-ea"/>
              <a:cs typeface="+mn-ea"/>
              <a:sym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725557" y="289158"/>
            <a:ext cx="7886700" cy="389947"/>
          </a:xfrm>
          <a:prstGeom prst="rect">
            <a:avLst/>
          </a:prstGeom>
        </p:spPr>
        <p:txBody>
          <a:bodyP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zh-CN" sz="3200" kern="1000" spc="50" dirty="0">
                <a:solidFill>
                  <a:srgbClr val="0070C0"/>
                </a:solidFill>
                <a:latin typeface="+mn-ea"/>
                <a:ea typeface="+mn-ea"/>
              </a:rPr>
              <a:t>4.1</a:t>
            </a:r>
            <a:r>
              <a:rPr lang="zh-CN" altLang="en-US" sz="3200" kern="1000" spc="50" dirty="0">
                <a:solidFill>
                  <a:srgbClr val="0070C0"/>
                </a:solidFill>
                <a:latin typeface="+mn-ea"/>
                <a:ea typeface="+mn-ea"/>
              </a:rPr>
              <a:t>申报书封面及申报单位承诺</a:t>
            </a:r>
            <a:br>
              <a:rPr lang="zh-CN" altLang="zh-CN" sz="3200" b="1" kern="1000" spc="50" dirty="0">
                <a:solidFill>
                  <a:srgbClr val="0070C0"/>
                </a:solidFill>
                <a:latin typeface="Times New Roman" panose="02020603050405020304" pitchFamily="18" charset="0"/>
                <a:ea typeface="楷体_GB2312" panose="02010609030101010101" charset="-122"/>
              </a:rPr>
            </a:br>
            <a:endParaRPr lang="zh-CN" altLang="en-US" sz="3200" dirty="0">
              <a:solidFill>
                <a:srgbClr val="0070C0"/>
              </a:solidFill>
            </a:endParaRPr>
          </a:p>
        </p:txBody>
      </p:sp>
      <p:sp>
        <p:nvSpPr>
          <p:cNvPr id="5" name="文本框 4"/>
          <p:cNvSpPr txBox="1"/>
          <p:nvPr/>
        </p:nvSpPr>
        <p:spPr>
          <a:xfrm>
            <a:off x="208721" y="1180278"/>
            <a:ext cx="8497957" cy="2121606"/>
          </a:xfrm>
          <a:prstGeom prst="rect">
            <a:avLst/>
          </a:prstGeom>
          <a:noFill/>
        </p:spPr>
        <p:txBody>
          <a:bodyPr wrap="square">
            <a:spAutoFit/>
          </a:bodyPr>
          <a:lstStyle/>
          <a:p>
            <a:pPr marL="285750" indent="-285750" algn="just">
              <a:lnSpc>
                <a:spcPct val="120000"/>
              </a:lnSpc>
              <a:spcBef>
                <a:spcPts val="240"/>
              </a:spcBef>
              <a:spcAft>
                <a:spcPts val="240"/>
              </a:spcAft>
              <a:buClr>
                <a:srgbClr val="0070C0"/>
              </a:buClr>
              <a:buSzPct val="80000"/>
              <a:buFont typeface="Wingdings" panose="05000000000000000000" pitchFamily="2" charset="2"/>
              <a:buChar char="u"/>
            </a:pPr>
            <a:r>
              <a:rPr lang="zh-CN" altLang="en-US" sz="1600" dirty="0">
                <a:latin typeface="+mn-ea"/>
              </a:rPr>
              <a:t>申报书内所有技术成果名称应完全一致。</a:t>
            </a:r>
            <a:endParaRPr lang="zh-CN" altLang="en-US" sz="1600" dirty="0">
              <a:latin typeface="+mn-ea"/>
            </a:endParaRPr>
          </a:p>
          <a:p>
            <a:pPr marL="285750" indent="-285750" algn="just">
              <a:lnSpc>
                <a:spcPct val="120000"/>
              </a:lnSpc>
              <a:spcBef>
                <a:spcPts val="240"/>
              </a:spcBef>
              <a:spcAft>
                <a:spcPts val="240"/>
              </a:spcAft>
              <a:buClr>
                <a:srgbClr val="0070C0"/>
              </a:buClr>
              <a:buSzPct val="80000"/>
              <a:buFont typeface="Wingdings" panose="05000000000000000000" pitchFamily="2" charset="2"/>
              <a:buChar char="u"/>
            </a:pPr>
            <a:r>
              <a:rPr lang="zh-CN" altLang="en-US" sz="1600" dirty="0">
                <a:latin typeface="+mn-ea"/>
              </a:rPr>
              <a:t>多家单位联合申报时，申报书封面“申报单位”处，按排序填写所有申报单位名称。</a:t>
            </a:r>
            <a:endParaRPr lang="zh-CN" altLang="en-US" sz="1600" dirty="0">
              <a:latin typeface="+mn-ea"/>
            </a:endParaRPr>
          </a:p>
          <a:p>
            <a:pPr marL="285750" indent="-285750" algn="just">
              <a:lnSpc>
                <a:spcPct val="120000"/>
              </a:lnSpc>
              <a:spcBef>
                <a:spcPts val="240"/>
              </a:spcBef>
              <a:spcAft>
                <a:spcPts val="240"/>
              </a:spcAft>
              <a:buClr>
                <a:srgbClr val="0070C0"/>
              </a:buClr>
              <a:buSzPct val="80000"/>
              <a:buFont typeface="Wingdings" panose="05000000000000000000" pitchFamily="2" charset="2"/>
              <a:buChar char="u"/>
            </a:pPr>
            <a:r>
              <a:rPr lang="zh-CN" altLang="en-US" sz="1600" dirty="0">
                <a:latin typeface="+mn-ea"/>
              </a:rPr>
              <a:t>多家单位联合申报时，各申报单位须单独填写“申报单位承诺”。</a:t>
            </a:r>
            <a:endParaRPr lang="zh-CN" altLang="en-US" sz="1600" dirty="0">
              <a:latin typeface="+mn-ea"/>
            </a:endParaRPr>
          </a:p>
          <a:p>
            <a:pPr marL="285750" indent="-285750" algn="just">
              <a:lnSpc>
                <a:spcPct val="120000"/>
              </a:lnSpc>
              <a:spcBef>
                <a:spcPts val="240"/>
              </a:spcBef>
              <a:spcAft>
                <a:spcPts val="240"/>
              </a:spcAft>
              <a:buClr>
                <a:srgbClr val="0070C0"/>
              </a:buClr>
              <a:buSzPct val="80000"/>
              <a:buFont typeface="Wingdings" panose="05000000000000000000" pitchFamily="2" charset="2"/>
              <a:buChar char="u"/>
            </a:pPr>
            <a:r>
              <a:rPr lang="zh-CN" altLang="en-US" sz="1600" dirty="0">
                <a:latin typeface="+mn-ea"/>
              </a:rPr>
              <a:t>将填写完整的申报书封面和各申报单位承诺合并为</a:t>
            </a:r>
            <a:r>
              <a:rPr lang="en-US" altLang="zh-CN" sz="1600" dirty="0">
                <a:latin typeface="+mn-ea"/>
              </a:rPr>
              <a:t>1</a:t>
            </a:r>
            <a:r>
              <a:rPr lang="zh-CN" altLang="en-US" sz="1600" dirty="0">
                <a:latin typeface="+mn-ea"/>
              </a:rPr>
              <a:t>个</a:t>
            </a:r>
            <a:r>
              <a:rPr lang="en-US" altLang="zh-CN" sz="1600" dirty="0">
                <a:latin typeface="+mn-ea"/>
              </a:rPr>
              <a:t>word</a:t>
            </a:r>
            <a:r>
              <a:rPr lang="zh-CN" altLang="en-US" sz="1600" dirty="0">
                <a:latin typeface="+mn-ea"/>
              </a:rPr>
              <a:t>文件上传。</a:t>
            </a:r>
            <a:endParaRPr lang="zh-CN" altLang="en-US" sz="1600" dirty="0">
              <a:latin typeface="+mn-ea"/>
            </a:endParaRPr>
          </a:p>
          <a:p>
            <a:pPr marL="285750" indent="-285750" algn="just">
              <a:lnSpc>
                <a:spcPct val="120000"/>
              </a:lnSpc>
              <a:spcBef>
                <a:spcPts val="240"/>
              </a:spcBef>
              <a:spcAft>
                <a:spcPts val="240"/>
              </a:spcAft>
              <a:buClr>
                <a:srgbClr val="0070C0"/>
              </a:buClr>
              <a:buSzPct val="80000"/>
              <a:buFont typeface="Wingdings" panose="05000000000000000000" pitchFamily="2" charset="2"/>
              <a:buChar char="u"/>
            </a:pPr>
            <a:r>
              <a:rPr lang="zh-CN" altLang="en-US" sz="1600" dirty="0">
                <a:latin typeface="+mn-ea"/>
              </a:rPr>
              <a:t>将</a:t>
            </a:r>
            <a:r>
              <a:rPr lang="en-US" altLang="zh-CN" sz="1600" dirty="0">
                <a:latin typeface="+mn-ea"/>
              </a:rPr>
              <a:t>WORD</a:t>
            </a:r>
            <a:r>
              <a:rPr lang="zh-CN" altLang="en-US" sz="1600" dirty="0">
                <a:latin typeface="+mn-ea"/>
              </a:rPr>
              <a:t>文件转换为</a:t>
            </a:r>
            <a:r>
              <a:rPr lang="en-US" altLang="zh-CN" sz="1600" dirty="0">
                <a:latin typeface="+mn-ea"/>
              </a:rPr>
              <a:t>PDF</a:t>
            </a:r>
            <a:r>
              <a:rPr lang="zh-CN" altLang="en-US" sz="1600" dirty="0">
                <a:latin typeface="+mn-ea"/>
              </a:rPr>
              <a:t>格式文件上传。</a:t>
            </a:r>
            <a:endParaRPr lang="zh-CN" altLang="en-US" sz="1600" dirty="0">
              <a:latin typeface="+mn-ea"/>
            </a:endParaRPr>
          </a:p>
          <a:p>
            <a:pPr marL="285750" indent="-285750" algn="just">
              <a:lnSpc>
                <a:spcPct val="120000"/>
              </a:lnSpc>
              <a:spcBef>
                <a:spcPts val="240"/>
              </a:spcBef>
              <a:spcAft>
                <a:spcPts val="240"/>
              </a:spcAft>
              <a:buClr>
                <a:srgbClr val="0070C0"/>
              </a:buClr>
              <a:buSzPct val="80000"/>
              <a:buFont typeface="Wingdings" panose="05000000000000000000" pitchFamily="2" charset="2"/>
              <a:buChar char="u"/>
            </a:pPr>
            <a:endParaRPr lang="zh-CN" altLang="zh-CN" sz="1600" dirty="0">
              <a:effectLst/>
              <a:latin typeface="+mn-ea"/>
            </a:endParaRPr>
          </a:p>
        </p:txBody>
      </p:sp>
      <p:pic>
        <p:nvPicPr>
          <p:cNvPr id="6" name="图片 5"/>
          <p:cNvPicPr/>
          <p:nvPr/>
        </p:nvPicPr>
        <p:blipFill rotWithShape="1">
          <a:blip r:embed="rId1">
            <a:extLst>
              <a:ext uri="{28A0092B-C50C-407E-A947-70E740481C1C}">
                <a14:useLocalDpi xmlns:a14="http://schemas.microsoft.com/office/drawing/2010/main" val="0"/>
              </a:ext>
            </a:extLst>
          </a:blip>
          <a:srcRect r="24536"/>
          <a:stretch>
            <a:fillRect/>
          </a:stretch>
        </p:blipFill>
        <p:spPr bwMode="auto">
          <a:xfrm>
            <a:off x="437322" y="3011558"/>
            <a:ext cx="3438939" cy="3449152"/>
          </a:xfrm>
          <a:prstGeom prst="rect">
            <a:avLst/>
          </a:prstGeom>
          <a:ln>
            <a:noFill/>
          </a:ln>
        </p:spPr>
      </p:pic>
      <p:pic>
        <p:nvPicPr>
          <p:cNvPr id="7" name="图片 6"/>
          <p:cNvPicPr/>
          <p:nvPr/>
        </p:nvPicPr>
        <p:blipFill rotWithShape="1">
          <a:blip r:embed="rId2">
            <a:extLst>
              <a:ext uri="{28A0092B-C50C-407E-A947-70E740481C1C}">
                <a14:useLocalDpi xmlns:a14="http://schemas.microsoft.com/office/drawing/2010/main" val="0"/>
              </a:ext>
            </a:extLst>
          </a:blip>
          <a:srcRect r="14338"/>
          <a:stretch>
            <a:fillRect/>
          </a:stretch>
        </p:blipFill>
        <p:spPr bwMode="auto">
          <a:xfrm>
            <a:off x="4840357" y="2763078"/>
            <a:ext cx="3316092" cy="3890654"/>
          </a:xfrm>
          <a:prstGeom prst="rect">
            <a:avLst/>
          </a:prstGeom>
          <a:ln>
            <a:noFill/>
          </a:ln>
        </p:spPr>
      </p:pic>
      <p:sp>
        <p:nvSpPr>
          <p:cNvPr id="8" name="矩形 7"/>
          <p:cNvSpPr/>
          <p:nvPr/>
        </p:nvSpPr>
        <p:spPr>
          <a:xfrm>
            <a:off x="557784" y="5559552"/>
            <a:ext cx="2331720" cy="53035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881977" y="6068717"/>
            <a:ext cx="1827692" cy="369332"/>
          </a:xfrm>
          <a:prstGeom prst="rect">
            <a:avLst/>
          </a:prstGeom>
          <a:noFill/>
          <a:ln w="28575">
            <a:solidFill>
              <a:srgbClr val="C00000"/>
            </a:solidFill>
          </a:ln>
        </p:spPr>
        <p:txBody>
          <a:bodyPr wrap="square" rtlCol="0">
            <a:spAutoFit/>
          </a:bodyPr>
          <a:lstStyle/>
          <a:p>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目录</a:t>
            </a:r>
            <a:endParaRPr lang="zh-CN" altLang="en-US" dirty="0">
              <a:latin typeface="+mn-lt"/>
              <a:ea typeface="+mn-ea"/>
              <a:cs typeface="+mn-ea"/>
              <a:sym typeface="+mn-lt"/>
            </a:endParaRPr>
          </a:p>
        </p:txBody>
      </p:sp>
      <p:sp>
        <p:nvSpPr>
          <p:cNvPr id="3" name="内容占位符 2"/>
          <p:cNvSpPr>
            <a:spLocks noGrp="1"/>
          </p:cNvSpPr>
          <p:nvPr>
            <p:ph idx="1"/>
          </p:nvPr>
        </p:nvSpPr>
        <p:spPr>
          <a:xfrm>
            <a:off x="1897014" y="1579419"/>
            <a:ext cx="5349972" cy="4395334"/>
          </a:xfrm>
        </p:spPr>
        <p:txBody>
          <a:bodyPr>
            <a:normAutofit lnSpcReduction="10000"/>
          </a:bodyPr>
          <a:lstStyle/>
          <a:p>
            <a:pPr marL="0" indent="0">
              <a:lnSpc>
                <a:spcPct val="150000"/>
              </a:lnSpc>
              <a:buNone/>
            </a:pPr>
            <a:r>
              <a:rPr lang="zh-CN" altLang="en-US" sz="2400" dirty="0">
                <a:cs typeface="+mn-ea"/>
                <a:sym typeface="+mn-lt"/>
              </a:rPr>
              <a:t>一、项目简介</a:t>
            </a:r>
            <a:endParaRPr lang="en-US" altLang="zh-CN" sz="2400" dirty="0">
              <a:cs typeface="+mn-ea"/>
              <a:sym typeface="+mn-lt"/>
            </a:endParaRPr>
          </a:p>
          <a:p>
            <a:pPr marL="0" indent="0">
              <a:lnSpc>
                <a:spcPct val="150000"/>
              </a:lnSpc>
              <a:buNone/>
            </a:pPr>
            <a:r>
              <a:rPr lang="zh-CN" altLang="en-US" sz="2400" dirty="0">
                <a:cs typeface="+mn-ea"/>
                <a:sym typeface="+mn-lt"/>
              </a:rPr>
              <a:t>二、技术成果征集要求</a:t>
            </a:r>
            <a:endParaRPr lang="en-US" altLang="zh-CN" sz="2400" dirty="0">
              <a:cs typeface="+mn-ea"/>
              <a:sym typeface="+mn-lt"/>
            </a:endParaRPr>
          </a:p>
          <a:p>
            <a:pPr marL="0" indent="0">
              <a:lnSpc>
                <a:spcPct val="150000"/>
              </a:lnSpc>
              <a:buNone/>
            </a:pPr>
            <a:r>
              <a:rPr lang="zh-CN" altLang="en-US" sz="2400" dirty="0">
                <a:cs typeface="+mn-ea"/>
                <a:sym typeface="+mn-lt"/>
              </a:rPr>
              <a:t>三、信息系统注册</a:t>
            </a:r>
            <a:endParaRPr lang="en-US" altLang="zh-CN" sz="2400" dirty="0">
              <a:cs typeface="+mn-ea"/>
              <a:sym typeface="+mn-lt"/>
            </a:endParaRPr>
          </a:p>
          <a:p>
            <a:pPr marL="0" indent="0">
              <a:lnSpc>
                <a:spcPct val="150000"/>
              </a:lnSpc>
              <a:buNone/>
            </a:pPr>
            <a:r>
              <a:rPr lang="zh-CN" altLang="en-US" sz="2400" dirty="0">
                <a:cs typeface="+mn-ea"/>
                <a:sym typeface="+mn-lt"/>
              </a:rPr>
              <a:t>四、申报书主件填写</a:t>
            </a:r>
            <a:endParaRPr lang="en-US" altLang="zh-CN" sz="2400" dirty="0">
              <a:cs typeface="+mn-ea"/>
              <a:sym typeface="+mn-lt"/>
            </a:endParaRPr>
          </a:p>
          <a:p>
            <a:pPr marL="0" indent="0">
              <a:lnSpc>
                <a:spcPct val="150000"/>
              </a:lnSpc>
              <a:buNone/>
            </a:pPr>
            <a:r>
              <a:rPr lang="zh-CN" altLang="en-US" sz="2400" dirty="0">
                <a:cs typeface="+mn-ea"/>
                <a:sym typeface="+mn-lt"/>
              </a:rPr>
              <a:t>五、附件上传</a:t>
            </a:r>
            <a:endParaRPr lang="en-US" altLang="zh-CN" sz="2400" dirty="0">
              <a:cs typeface="+mn-ea"/>
              <a:sym typeface="+mn-lt"/>
            </a:endParaRPr>
          </a:p>
          <a:p>
            <a:pPr marL="0" indent="0">
              <a:lnSpc>
                <a:spcPct val="150000"/>
              </a:lnSpc>
              <a:buNone/>
            </a:pPr>
            <a:r>
              <a:rPr lang="zh-CN" altLang="en-US" sz="2400" dirty="0">
                <a:cs typeface="+mn-ea"/>
                <a:sym typeface="+mn-lt"/>
              </a:rPr>
              <a:t>六、提交与报送</a:t>
            </a:r>
            <a:endParaRPr lang="en-US" altLang="zh-CN" sz="2400" dirty="0">
              <a:cs typeface="+mn-ea"/>
              <a:sym typeface="+mn-lt"/>
            </a:endParaRPr>
          </a:p>
          <a:p>
            <a:pPr marL="0" indent="0">
              <a:lnSpc>
                <a:spcPct val="150000"/>
              </a:lnSpc>
              <a:buNone/>
            </a:pPr>
            <a:r>
              <a:rPr lang="zh-CN" altLang="en-US" sz="2400" dirty="0">
                <a:cs typeface="+mn-ea"/>
                <a:sym typeface="+mn-lt"/>
              </a:rPr>
              <a:t>七、联系方式</a:t>
            </a:r>
            <a:endParaRPr lang="zh-CN" altLang="en-US" sz="2400" dirty="0">
              <a:cs typeface="+mn-ea"/>
              <a:sym typeface="+mn-lt"/>
            </a:endParaRPr>
          </a:p>
        </p:txBody>
      </p:sp>
      <p:sp>
        <p:nvSpPr>
          <p:cNvPr id="5" name="文本框 4"/>
          <p:cNvSpPr txBox="1"/>
          <p:nvPr/>
        </p:nvSpPr>
        <p:spPr>
          <a:xfrm>
            <a:off x="203752" y="6194025"/>
            <a:ext cx="8736495" cy="455253"/>
          </a:xfrm>
          <a:prstGeom prst="rect">
            <a:avLst/>
          </a:prstGeom>
          <a:noFill/>
        </p:spPr>
        <p:txBody>
          <a:bodyPr wrap="square">
            <a:spAutoFit/>
          </a:bodyPr>
          <a:lstStyle/>
          <a:p>
            <a:pPr indent="306070" algn="just">
              <a:lnSpc>
                <a:spcPct val="150000"/>
              </a:lnSpc>
            </a:pPr>
            <a:r>
              <a:rPr lang="zh-CN" altLang="zh-CN" sz="1800" b="1" dirty="0">
                <a:solidFill>
                  <a:srgbClr val="FF0000"/>
                </a:solidFill>
                <a:effectLst/>
                <a:latin typeface="Times New Roman" panose="02020603050405020304" pitchFamily="18" charset="0"/>
                <a:ea typeface="宋体" panose="02010600030101010101" pitchFamily="2" charset="-122"/>
              </a:rPr>
              <a:t>注：本文件中图片所示系统填报信息仅作为填报参考示例，非真实信息。</a:t>
            </a:r>
            <a:endParaRPr lang="zh-CN" altLang="zh-CN" sz="1400" dirty="0">
              <a:effectLst/>
              <a:latin typeface="Times New Roman" panose="02020603050405020304" pitchFamily="18" charset="0"/>
              <a:ea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rgbClr val="0070C0"/>
                </a:solidFill>
                <a:latin typeface="黑体" panose="02010609060101010101" pitchFamily="49" charset="-122"/>
                <a:ea typeface="黑体" panose="02010609060101010101" pitchFamily="49" charset="-122"/>
              </a:rPr>
              <a:t>4.2</a:t>
            </a:r>
            <a:r>
              <a:rPr lang="zh-CN" altLang="en-US" sz="3200" dirty="0">
                <a:solidFill>
                  <a:srgbClr val="0070C0"/>
                </a:solidFill>
                <a:latin typeface="黑体" panose="02010609060101010101" pitchFamily="49" charset="-122"/>
                <a:ea typeface="黑体" panose="02010609060101010101" pitchFamily="49" charset="-122"/>
              </a:rPr>
              <a:t>申报单位基本情况</a:t>
            </a:r>
            <a:endParaRPr lang="zh-CN" altLang="en-US" sz="3200" dirty="0">
              <a:solidFill>
                <a:srgbClr val="0070C0"/>
              </a:solidFill>
              <a:latin typeface="黑体" panose="02010609060101010101" pitchFamily="49" charset="-122"/>
              <a:ea typeface="黑体" panose="02010609060101010101" pitchFamily="49" charset="-122"/>
            </a:endParaRPr>
          </a:p>
        </p:txBody>
      </p:sp>
      <p:pic>
        <p:nvPicPr>
          <p:cNvPr id="3" name="图片 2"/>
          <p:cNvPicPr/>
          <p:nvPr/>
        </p:nvPicPr>
        <p:blipFill rotWithShape="1">
          <a:blip r:embed="rId1"/>
          <a:srcRect r="18413"/>
          <a:stretch>
            <a:fillRect/>
          </a:stretch>
        </p:blipFill>
        <p:spPr>
          <a:xfrm>
            <a:off x="82296" y="3957701"/>
            <a:ext cx="5449824" cy="2650235"/>
          </a:xfrm>
          <a:prstGeom prst="rect">
            <a:avLst/>
          </a:prstGeom>
        </p:spPr>
      </p:pic>
      <p:pic>
        <p:nvPicPr>
          <p:cNvPr id="4" name="图片 3"/>
          <p:cNvPicPr/>
          <p:nvPr/>
        </p:nvPicPr>
        <p:blipFill rotWithShape="1">
          <a:blip r:embed="rId2"/>
          <a:srcRect r="21904"/>
          <a:stretch>
            <a:fillRect/>
          </a:stretch>
        </p:blipFill>
        <p:spPr>
          <a:xfrm>
            <a:off x="5010912" y="1034822"/>
            <a:ext cx="3941064" cy="2799715"/>
          </a:xfrm>
          <a:prstGeom prst="rect">
            <a:avLst/>
          </a:prstGeom>
        </p:spPr>
      </p:pic>
      <p:pic>
        <p:nvPicPr>
          <p:cNvPr id="5" name="图片 4"/>
          <p:cNvPicPr/>
          <p:nvPr/>
        </p:nvPicPr>
        <p:blipFill rotWithShape="1">
          <a:blip r:embed="rId3"/>
          <a:srcRect r="48095"/>
          <a:stretch>
            <a:fillRect/>
          </a:stretch>
        </p:blipFill>
        <p:spPr>
          <a:xfrm>
            <a:off x="5674337" y="3957701"/>
            <a:ext cx="2990088" cy="2799715"/>
          </a:xfrm>
          <a:prstGeom prst="rect">
            <a:avLst/>
          </a:prstGeom>
        </p:spPr>
      </p:pic>
      <p:sp>
        <p:nvSpPr>
          <p:cNvPr id="7" name="文本框 6"/>
          <p:cNvSpPr txBox="1"/>
          <p:nvPr/>
        </p:nvSpPr>
        <p:spPr>
          <a:xfrm>
            <a:off x="-9144" y="1117652"/>
            <a:ext cx="4581144" cy="2308324"/>
          </a:xfrm>
          <a:prstGeom prst="rect">
            <a:avLst/>
          </a:prstGeom>
          <a:noFill/>
        </p:spPr>
        <p:txBody>
          <a:bodyPr wrap="square">
            <a:spAutoFit/>
          </a:bodyPr>
          <a:lstStyle/>
          <a:p>
            <a:pPr marL="285750" lvl="0" indent="-285750" algn="just">
              <a:lnSpc>
                <a:spcPct val="150000"/>
              </a:lnSpc>
              <a:buClr>
                <a:srgbClr val="0070C0"/>
              </a:buClr>
              <a:buSzPct val="80000"/>
              <a:buFont typeface="Wingdings" panose="05000000000000000000" pitchFamily="2" charset="2"/>
              <a:buChar char="u"/>
            </a:pPr>
            <a:r>
              <a:rPr lang="zh-CN" altLang="zh-CN" sz="1600" dirty="0">
                <a:effectLst/>
                <a:latin typeface="+mn-ea"/>
              </a:rPr>
              <a:t>点击“添加</a:t>
            </a:r>
            <a:r>
              <a:rPr lang="en-US" altLang="zh-CN" sz="1600" dirty="0">
                <a:effectLst/>
                <a:latin typeface="+mn-ea"/>
              </a:rPr>
              <a:t>”</a:t>
            </a:r>
            <a:r>
              <a:rPr lang="zh-CN" altLang="zh-CN" sz="1600" dirty="0">
                <a:effectLst/>
                <a:latin typeface="+mn-ea"/>
              </a:rPr>
              <a:t>按钮，填写信息。</a:t>
            </a:r>
            <a:endParaRPr lang="en-US" altLang="zh-CN" sz="1600" dirty="0">
              <a:latin typeface="+mn-ea"/>
            </a:endParaRPr>
          </a:p>
          <a:p>
            <a:pPr marL="285750" lvl="0" indent="-285750" algn="just">
              <a:lnSpc>
                <a:spcPct val="150000"/>
              </a:lnSpc>
              <a:buClr>
                <a:srgbClr val="0070C0"/>
              </a:buClr>
              <a:buSzPct val="80000"/>
              <a:buFont typeface="Wingdings" panose="05000000000000000000" pitchFamily="2" charset="2"/>
              <a:buChar char="u"/>
            </a:pPr>
            <a:r>
              <a:rPr lang="zh-CN" altLang="zh-CN" sz="1600" dirty="0">
                <a:solidFill>
                  <a:srgbClr val="FF0000"/>
                </a:solidFill>
                <a:effectLst/>
                <a:latin typeface="+mn-ea"/>
              </a:rPr>
              <a:t>多家单位参与技术研发</a:t>
            </a:r>
            <a:r>
              <a:rPr lang="zh-CN" altLang="en-US" sz="1600" dirty="0">
                <a:solidFill>
                  <a:srgbClr val="FF0000"/>
                </a:solidFill>
                <a:effectLst/>
                <a:latin typeface="+mn-ea"/>
              </a:rPr>
              <a:t>时</a:t>
            </a:r>
            <a:r>
              <a:rPr lang="zh-CN" altLang="zh-CN" sz="1600" dirty="0">
                <a:solidFill>
                  <a:srgbClr val="FF0000"/>
                </a:solidFill>
                <a:effectLst/>
                <a:latin typeface="+mn-ea"/>
              </a:rPr>
              <a:t>，需判断后选择有代表性的单位，并按贡献程度排序。</a:t>
            </a:r>
            <a:r>
              <a:rPr lang="zh-CN" altLang="zh-CN" sz="1600" dirty="0">
                <a:effectLst/>
                <a:latin typeface="+mn-ea"/>
              </a:rPr>
              <a:t>联合申报单位数量最多不超过</a:t>
            </a:r>
            <a:r>
              <a:rPr lang="en-US" altLang="zh-CN" sz="1600" dirty="0">
                <a:effectLst/>
                <a:latin typeface="+mn-ea"/>
              </a:rPr>
              <a:t>5</a:t>
            </a:r>
            <a:r>
              <a:rPr lang="zh-CN" altLang="zh-CN" sz="1600" dirty="0">
                <a:effectLst/>
                <a:latin typeface="+mn-ea"/>
              </a:rPr>
              <a:t>家。</a:t>
            </a:r>
            <a:endParaRPr lang="en-US" altLang="zh-CN" sz="1600" dirty="0">
              <a:effectLst/>
              <a:latin typeface="+mn-ea"/>
            </a:endParaRPr>
          </a:p>
          <a:p>
            <a:pPr marL="285750" lvl="0" indent="-285750" algn="just">
              <a:lnSpc>
                <a:spcPct val="150000"/>
              </a:lnSpc>
              <a:buClr>
                <a:srgbClr val="0070C0"/>
              </a:buClr>
              <a:buSzPct val="80000"/>
              <a:buFont typeface="Wingdings" panose="05000000000000000000" pitchFamily="2" charset="2"/>
              <a:buChar char="u"/>
            </a:pPr>
            <a:r>
              <a:rPr lang="en-US" altLang="zh-CN" sz="1600" dirty="0">
                <a:effectLst/>
                <a:latin typeface="+mn-ea"/>
              </a:rPr>
              <a:t>“</a:t>
            </a:r>
            <a:r>
              <a:rPr lang="zh-CN" altLang="zh-CN" sz="1600" dirty="0">
                <a:effectLst/>
                <a:latin typeface="+mn-ea"/>
              </a:rPr>
              <a:t>主营业务范围</a:t>
            </a:r>
            <a:r>
              <a:rPr lang="en-US" altLang="zh-CN" sz="1600" dirty="0">
                <a:effectLst/>
                <a:latin typeface="+mn-ea"/>
              </a:rPr>
              <a:t>”</a:t>
            </a:r>
            <a:r>
              <a:rPr lang="zh-CN" altLang="zh-CN" sz="1600" dirty="0">
                <a:effectLst/>
                <a:latin typeface="+mn-ea"/>
              </a:rPr>
              <a:t>字数不得超过</a:t>
            </a:r>
            <a:r>
              <a:rPr lang="en-US" altLang="zh-CN" sz="1600" dirty="0">
                <a:solidFill>
                  <a:srgbClr val="C00000"/>
                </a:solidFill>
                <a:effectLst/>
                <a:latin typeface="+mn-ea"/>
              </a:rPr>
              <a:t>200</a:t>
            </a:r>
            <a:r>
              <a:rPr lang="zh-CN" altLang="zh-CN" sz="1600" dirty="0">
                <a:solidFill>
                  <a:srgbClr val="C00000"/>
                </a:solidFill>
                <a:effectLst/>
                <a:latin typeface="+mn-ea"/>
              </a:rPr>
              <a:t>字</a:t>
            </a:r>
            <a:r>
              <a:rPr lang="zh-CN" altLang="zh-CN" sz="1600" dirty="0">
                <a:effectLst/>
                <a:latin typeface="+mn-ea"/>
              </a:rPr>
              <a:t>。</a:t>
            </a:r>
            <a:endParaRPr lang="en-US" altLang="zh-CN" sz="1600" dirty="0">
              <a:effectLst/>
              <a:latin typeface="+mn-ea"/>
            </a:endParaRPr>
          </a:p>
          <a:p>
            <a:pPr marL="285750" lvl="0" indent="-285750" algn="just">
              <a:lnSpc>
                <a:spcPct val="150000"/>
              </a:lnSpc>
              <a:buClr>
                <a:srgbClr val="0070C0"/>
              </a:buClr>
              <a:buSzPct val="80000"/>
              <a:buFont typeface="Wingdings" panose="05000000000000000000" pitchFamily="2" charset="2"/>
              <a:buChar char="u"/>
            </a:pPr>
            <a:r>
              <a:rPr lang="en-US" altLang="zh-CN" sz="1600" dirty="0">
                <a:effectLst/>
                <a:latin typeface="+mn-ea"/>
              </a:rPr>
              <a:t>“</a:t>
            </a:r>
            <a:r>
              <a:rPr lang="zh-CN" altLang="zh-CN" sz="1600" dirty="0">
                <a:effectLst/>
                <a:latin typeface="+mn-ea"/>
              </a:rPr>
              <a:t>单位概况</a:t>
            </a:r>
            <a:r>
              <a:rPr lang="en-US" altLang="zh-CN" sz="1600" dirty="0">
                <a:effectLst/>
                <a:latin typeface="+mn-ea"/>
              </a:rPr>
              <a:t>”</a:t>
            </a:r>
            <a:r>
              <a:rPr lang="zh-CN" altLang="zh-CN" sz="1600" dirty="0">
                <a:effectLst/>
                <a:latin typeface="+mn-ea"/>
              </a:rPr>
              <a:t>字数不得超过</a:t>
            </a:r>
            <a:r>
              <a:rPr lang="en-US" altLang="zh-CN" sz="1600" dirty="0">
                <a:solidFill>
                  <a:srgbClr val="C00000"/>
                </a:solidFill>
                <a:effectLst/>
                <a:latin typeface="+mn-ea"/>
              </a:rPr>
              <a:t>600</a:t>
            </a:r>
            <a:r>
              <a:rPr lang="zh-CN" altLang="zh-CN" sz="1600" dirty="0">
                <a:solidFill>
                  <a:srgbClr val="C00000"/>
                </a:solidFill>
                <a:effectLst/>
                <a:latin typeface="+mn-ea"/>
              </a:rPr>
              <a:t>字。</a:t>
            </a:r>
            <a:endParaRPr lang="zh-CN" altLang="zh-CN" sz="1600" dirty="0">
              <a:solidFill>
                <a:srgbClr val="C00000"/>
              </a:solidFill>
              <a:effectLst/>
              <a:latin typeface="Times New Roman" panose="02020603050405020304" pitchFamily="18" charset="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905741" y="320544"/>
            <a:ext cx="7886700" cy="389947"/>
          </a:xfrm>
        </p:spPr>
        <p:txBody>
          <a:bodyPr/>
          <a:lstStyle/>
          <a:p>
            <a:r>
              <a:rPr lang="en-US" altLang="zh-CN" sz="3200" dirty="0">
                <a:solidFill>
                  <a:srgbClr val="0070C0"/>
                </a:solidFill>
                <a:latin typeface="黑体" panose="02010609060101010101" pitchFamily="49" charset="-122"/>
                <a:ea typeface="黑体" panose="02010609060101010101" pitchFamily="49" charset="-122"/>
              </a:rPr>
              <a:t>4.3</a:t>
            </a:r>
            <a:r>
              <a:rPr lang="zh-CN" altLang="en-US" sz="3200" dirty="0">
                <a:solidFill>
                  <a:srgbClr val="0070C0"/>
                </a:solidFill>
                <a:latin typeface="黑体" panose="02010609060101010101" pitchFamily="49" charset="-122"/>
                <a:ea typeface="黑体" panose="02010609060101010101" pitchFamily="49" charset="-122"/>
              </a:rPr>
              <a:t>技术成果简介</a:t>
            </a:r>
            <a:endParaRPr lang="zh-CN" altLang="en-US" sz="3200" dirty="0">
              <a:solidFill>
                <a:srgbClr val="0070C0"/>
              </a:solidFill>
              <a:latin typeface="黑体" panose="02010609060101010101" pitchFamily="49" charset="-122"/>
              <a:ea typeface="黑体" panose="02010609060101010101" pitchFamily="49" charset="-122"/>
            </a:endParaRPr>
          </a:p>
        </p:txBody>
      </p:sp>
      <p:sp>
        <p:nvSpPr>
          <p:cNvPr id="5" name="文本框 4"/>
          <p:cNvSpPr txBox="1"/>
          <p:nvPr/>
        </p:nvSpPr>
        <p:spPr>
          <a:xfrm>
            <a:off x="64008" y="906507"/>
            <a:ext cx="8549155" cy="1156855"/>
          </a:xfrm>
          <a:prstGeom prst="rect">
            <a:avLst/>
          </a:prstGeom>
          <a:noFill/>
        </p:spPr>
        <p:txBody>
          <a:bodyPr wrap="square">
            <a:spAutoFit/>
          </a:bodyPr>
          <a:lstStyle/>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如无推荐单位，“推荐单位”栏可不填。</a:t>
            </a:r>
            <a:endParaRPr lang="zh-CN" altLang="zh-CN"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技术领域根据下列菜单选择，应选到二级或三级领域。</a:t>
            </a:r>
            <a:endParaRPr lang="zh-CN" altLang="zh-CN"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技术应用行业指该技术应用的行业或领域，选择到“中类”，最多可选</a:t>
            </a:r>
            <a:r>
              <a:rPr lang="en-US" altLang="zh-CN" sz="1600" dirty="0">
                <a:latin typeface="+mn-ea"/>
              </a:rPr>
              <a:t>5</a:t>
            </a:r>
            <a:r>
              <a:rPr lang="zh-CN" altLang="zh-CN" sz="1600" dirty="0">
                <a:latin typeface="+mn-ea"/>
              </a:rPr>
              <a:t>个行业。</a:t>
            </a:r>
            <a:endParaRPr lang="zh-CN" altLang="zh-CN" sz="1600" dirty="0">
              <a:latin typeface="+mn-ea"/>
            </a:endParaRPr>
          </a:p>
        </p:txBody>
      </p:sp>
      <p:pic>
        <p:nvPicPr>
          <p:cNvPr id="6" name="图片 5"/>
          <p:cNvPicPr/>
          <p:nvPr/>
        </p:nvPicPr>
        <p:blipFill rotWithShape="1">
          <a:blip r:embed="rId1"/>
          <a:srcRect r="4451"/>
          <a:stretch>
            <a:fillRect/>
          </a:stretch>
        </p:blipFill>
        <p:spPr>
          <a:xfrm>
            <a:off x="240526" y="2888296"/>
            <a:ext cx="8243427" cy="342305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p:nvPr/>
        </p:nvPicPr>
        <p:blipFill>
          <a:blip r:embed="rId1"/>
          <a:stretch>
            <a:fillRect/>
          </a:stretch>
        </p:blipFill>
        <p:spPr>
          <a:xfrm>
            <a:off x="-26947" y="3949774"/>
            <a:ext cx="5467350" cy="2404745"/>
          </a:xfrm>
          <a:prstGeom prst="rect">
            <a:avLst/>
          </a:prstGeom>
        </p:spPr>
      </p:pic>
      <p:pic>
        <p:nvPicPr>
          <p:cNvPr id="4" name="图片 3"/>
          <p:cNvPicPr/>
          <p:nvPr/>
        </p:nvPicPr>
        <p:blipFill rotWithShape="1">
          <a:blip r:embed="rId2"/>
          <a:srcRect r="12385"/>
          <a:stretch>
            <a:fillRect/>
          </a:stretch>
        </p:blipFill>
        <p:spPr>
          <a:xfrm>
            <a:off x="4849091" y="1199628"/>
            <a:ext cx="4217162" cy="2451100"/>
          </a:xfrm>
          <a:prstGeom prst="rect">
            <a:avLst/>
          </a:prstGeom>
        </p:spPr>
      </p:pic>
      <p:pic>
        <p:nvPicPr>
          <p:cNvPr id="5" name="图片 4"/>
          <p:cNvPicPr/>
          <p:nvPr/>
        </p:nvPicPr>
        <p:blipFill>
          <a:blip r:embed="rId3"/>
          <a:stretch>
            <a:fillRect/>
          </a:stretch>
        </p:blipFill>
        <p:spPr>
          <a:xfrm>
            <a:off x="5440403" y="3949774"/>
            <a:ext cx="3625850" cy="2467610"/>
          </a:xfrm>
          <a:prstGeom prst="rect">
            <a:avLst/>
          </a:prstGeom>
        </p:spPr>
      </p:pic>
      <p:sp>
        <p:nvSpPr>
          <p:cNvPr id="8" name="文本框 7"/>
          <p:cNvSpPr txBox="1"/>
          <p:nvPr/>
        </p:nvSpPr>
        <p:spPr>
          <a:xfrm>
            <a:off x="164592" y="1302610"/>
            <a:ext cx="4572000" cy="1895519"/>
          </a:xfrm>
          <a:prstGeom prst="rect">
            <a:avLst/>
          </a:prstGeom>
          <a:noFill/>
        </p:spPr>
        <p:txBody>
          <a:bodyPr wrap="square">
            <a:spAutoFit/>
          </a:bodyPr>
          <a:lstStyle/>
          <a:p>
            <a:pPr marL="285750" indent="-285750" algn="just">
              <a:lnSpc>
                <a:spcPct val="150000"/>
              </a:lnSpc>
              <a:buClr>
                <a:srgbClr val="0070C0"/>
              </a:buClr>
              <a:buSzPct val="80000"/>
              <a:buFont typeface="Wingdings" panose="05000000000000000000" pitchFamily="2" charset="2"/>
              <a:buChar char="u"/>
            </a:pPr>
            <a:r>
              <a:rPr lang="en-US" altLang="zh-CN" sz="1600" dirty="0">
                <a:effectLst/>
                <a:latin typeface="+mn-ea"/>
              </a:rPr>
              <a:t>“</a:t>
            </a:r>
            <a:r>
              <a:rPr lang="zh-CN" altLang="zh-CN" sz="1600" dirty="0">
                <a:effectLst/>
                <a:latin typeface="+mn-ea"/>
              </a:rPr>
              <a:t>应用案例数量～团体标准产出数量</a:t>
            </a:r>
            <a:r>
              <a:rPr lang="en-US" altLang="zh-CN" sz="1600" dirty="0">
                <a:effectLst/>
                <a:latin typeface="+mn-ea"/>
              </a:rPr>
              <a:t>”</a:t>
            </a:r>
            <a:r>
              <a:rPr lang="zh-CN" altLang="zh-CN" sz="1600" dirty="0">
                <a:effectLst/>
                <a:latin typeface="+mn-ea"/>
              </a:rPr>
              <a:t>期间的表格填写数字，如无则填“</a:t>
            </a:r>
            <a:r>
              <a:rPr lang="en-US" altLang="zh-CN" sz="1600" dirty="0">
                <a:effectLst/>
                <a:latin typeface="+mn-ea"/>
              </a:rPr>
              <a:t>0</a:t>
            </a:r>
            <a:r>
              <a:rPr lang="zh-CN" altLang="zh-CN" sz="1600" dirty="0">
                <a:effectLst/>
                <a:latin typeface="+mn-ea"/>
              </a:rPr>
              <a:t>”。</a:t>
            </a:r>
            <a:endParaRPr lang="en-US" altLang="zh-CN" sz="1600" dirty="0">
              <a:effectLst/>
              <a:latin typeface="+mn-ea"/>
            </a:endParaRPr>
          </a:p>
          <a:p>
            <a:pPr marL="285750" indent="-285750" algn="just">
              <a:lnSpc>
                <a:spcPct val="150000"/>
              </a:lnSpc>
              <a:buClr>
                <a:srgbClr val="0070C0"/>
              </a:buClr>
              <a:buSzPct val="80000"/>
              <a:buFont typeface="Wingdings" panose="05000000000000000000" pitchFamily="2" charset="2"/>
              <a:buChar char="u"/>
            </a:pPr>
            <a:r>
              <a:rPr lang="zh-CN" altLang="zh-CN" sz="1600" dirty="0">
                <a:effectLst/>
                <a:latin typeface="+mn-ea"/>
              </a:rPr>
              <a:t>如技术成果未做第三方鉴定，第三方鉴定机构处填“无</a:t>
            </a:r>
            <a:r>
              <a:rPr lang="en-US" altLang="zh-CN" sz="1600" dirty="0">
                <a:effectLst/>
                <a:latin typeface="+mn-ea"/>
              </a:rPr>
              <a:t>”</a:t>
            </a:r>
            <a:r>
              <a:rPr lang="zh-CN" altLang="zh-CN" sz="1600" dirty="0">
                <a:effectLst/>
                <a:latin typeface="+mn-ea"/>
              </a:rPr>
              <a:t>，鉴定结论处选择“没有第三方鉴定”。</a:t>
            </a:r>
            <a:endParaRPr lang="zh-CN" altLang="zh-CN" sz="1600" dirty="0">
              <a:effectLst/>
              <a:latin typeface="+mn-ea"/>
            </a:endParaRPr>
          </a:p>
        </p:txBody>
      </p:sp>
      <p:sp>
        <p:nvSpPr>
          <p:cNvPr id="9" name="标题 1"/>
          <p:cNvSpPr>
            <a:spLocks noGrp="1"/>
          </p:cNvSpPr>
          <p:nvPr>
            <p:ph type="title"/>
          </p:nvPr>
        </p:nvSpPr>
        <p:spPr>
          <a:xfrm>
            <a:off x="905741" y="320544"/>
            <a:ext cx="7886700" cy="389947"/>
          </a:xfrm>
        </p:spPr>
        <p:txBody>
          <a:bodyPr/>
          <a:lstStyle/>
          <a:p>
            <a:r>
              <a:rPr lang="en-US" altLang="zh-CN" sz="3200" dirty="0">
                <a:solidFill>
                  <a:srgbClr val="0070C0"/>
                </a:solidFill>
                <a:latin typeface="黑体" panose="02010609060101010101" pitchFamily="49" charset="-122"/>
                <a:ea typeface="黑体" panose="02010609060101010101" pitchFamily="49" charset="-122"/>
              </a:rPr>
              <a:t>4.3</a:t>
            </a:r>
            <a:r>
              <a:rPr lang="zh-CN" altLang="en-US" sz="3200" dirty="0">
                <a:solidFill>
                  <a:srgbClr val="0070C0"/>
                </a:solidFill>
                <a:latin typeface="黑体" panose="02010609060101010101" pitchFamily="49" charset="-122"/>
                <a:ea typeface="黑体" panose="02010609060101010101" pitchFamily="49" charset="-122"/>
              </a:rPr>
              <a:t>技术成果简介</a:t>
            </a:r>
            <a:endParaRPr lang="zh-CN" altLang="en-US" sz="3200" dirty="0">
              <a:solidFill>
                <a:srgbClr val="0070C0"/>
              </a:solidFill>
              <a:latin typeface="黑体" panose="02010609060101010101" pitchFamily="49" charset="-122"/>
              <a:ea typeface="黑体" panose="02010609060101010101"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05741" y="320544"/>
            <a:ext cx="7886700" cy="389947"/>
          </a:xfrm>
        </p:spPr>
        <p:txBody>
          <a:bodyPr/>
          <a:lstStyle/>
          <a:p>
            <a:r>
              <a:rPr lang="en-US" altLang="zh-CN" sz="3200" dirty="0">
                <a:solidFill>
                  <a:srgbClr val="0070C0"/>
                </a:solidFill>
                <a:latin typeface="黑体" panose="02010609060101010101" pitchFamily="49" charset="-122"/>
                <a:ea typeface="黑体" panose="02010609060101010101" pitchFamily="49" charset="-122"/>
              </a:rPr>
              <a:t>4.4</a:t>
            </a:r>
            <a:r>
              <a:rPr lang="zh-CN" altLang="en-US" sz="3200" dirty="0">
                <a:solidFill>
                  <a:srgbClr val="0070C0"/>
                </a:solidFill>
                <a:latin typeface="黑体" panose="02010609060101010101" pitchFamily="49" charset="-122"/>
                <a:ea typeface="黑体" panose="02010609060101010101" pitchFamily="49" charset="-122"/>
              </a:rPr>
              <a:t>技术成果来源</a:t>
            </a:r>
            <a:endParaRPr lang="zh-CN" altLang="en-US" sz="3200" dirty="0">
              <a:solidFill>
                <a:srgbClr val="0070C0"/>
              </a:solidFill>
              <a:latin typeface="黑体" panose="02010609060101010101" pitchFamily="49" charset="-122"/>
              <a:ea typeface="黑体" panose="02010609060101010101" pitchFamily="49" charset="-122"/>
            </a:endParaRPr>
          </a:p>
        </p:txBody>
      </p:sp>
      <p:pic>
        <p:nvPicPr>
          <p:cNvPr id="5" name="图片 4"/>
          <p:cNvPicPr/>
          <p:nvPr/>
        </p:nvPicPr>
        <p:blipFill>
          <a:blip r:embed="rId1"/>
          <a:stretch>
            <a:fillRect/>
          </a:stretch>
        </p:blipFill>
        <p:spPr>
          <a:xfrm>
            <a:off x="1271016" y="3081528"/>
            <a:ext cx="7205472" cy="3455928"/>
          </a:xfrm>
          <a:prstGeom prst="rect">
            <a:avLst/>
          </a:prstGeom>
        </p:spPr>
      </p:pic>
      <p:sp>
        <p:nvSpPr>
          <p:cNvPr id="7" name="文本框 6"/>
          <p:cNvSpPr txBox="1"/>
          <p:nvPr/>
        </p:nvSpPr>
        <p:spPr>
          <a:xfrm>
            <a:off x="0" y="999884"/>
            <a:ext cx="8988552" cy="1895519"/>
          </a:xfrm>
          <a:prstGeom prst="rect">
            <a:avLst/>
          </a:prstGeom>
          <a:noFill/>
        </p:spPr>
        <p:txBody>
          <a:bodyPr wrap="square">
            <a:spAutoFit/>
          </a:bodyPr>
          <a:lstStyle/>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点击“添加”按钮，填写信息。</a:t>
            </a:r>
            <a:endParaRPr lang="en-US" altLang="zh-CN"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如该技术成果无政府科技计划支撑，选择“单位自筹经费研发”。如果技术成果由多个课题支撑，可点击“添加”，</a:t>
            </a:r>
            <a:r>
              <a:rPr lang="zh-CN" altLang="en-US" sz="1600" dirty="0">
                <a:latin typeface="+mn-ea"/>
              </a:rPr>
              <a:t>继续填写。</a:t>
            </a:r>
            <a:r>
              <a:rPr lang="zh-CN" altLang="zh-CN" sz="1600" dirty="0">
                <a:latin typeface="+mn-ea"/>
              </a:rPr>
              <a:t>最多可写</a:t>
            </a:r>
            <a:r>
              <a:rPr lang="en-US" altLang="zh-CN" sz="1600" dirty="0">
                <a:latin typeface="+mn-ea"/>
              </a:rPr>
              <a:t>5</a:t>
            </a:r>
            <a:r>
              <a:rPr lang="zh-CN" altLang="zh-CN" sz="1600" dirty="0">
                <a:latin typeface="+mn-ea"/>
              </a:rPr>
              <a:t>个。</a:t>
            </a:r>
            <a:endParaRPr lang="zh-CN" altLang="zh-CN"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如选择“单位自筹经费研发”，所属项目名称、所属课题名称、课题编号处填“无”。</a:t>
            </a:r>
            <a:endParaRPr lang="zh-CN" altLang="zh-CN"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课题研发的开始和截止时间</a:t>
            </a:r>
            <a:r>
              <a:rPr lang="zh-CN" altLang="en-US" sz="1600" dirty="0">
                <a:latin typeface="+mn-ea"/>
              </a:rPr>
              <a:t>应</a:t>
            </a:r>
            <a:r>
              <a:rPr lang="zh-CN" altLang="zh-CN" sz="1600" dirty="0">
                <a:latin typeface="+mn-ea"/>
              </a:rPr>
              <a:t>与课题任务书一致。</a:t>
            </a:r>
            <a:endParaRPr lang="zh-CN" altLang="zh-CN" sz="1600" dirty="0">
              <a:latin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rgbClr val="0070C0"/>
                </a:solidFill>
                <a:latin typeface="黑体" panose="02010609060101010101" pitchFamily="49" charset="-122"/>
                <a:ea typeface="黑体" panose="02010609060101010101" pitchFamily="49" charset="-122"/>
              </a:rPr>
              <a:t>4.5</a:t>
            </a:r>
            <a:r>
              <a:rPr lang="zh-CN" altLang="zh-CN" sz="3200" dirty="0">
                <a:solidFill>
                  <a:srgbClr val="0070C0"/>
                </a:solidFill>
                <a:latin typeface="黑体" panose="02010609060101010101" pitchFamily="49" charset="-122"/>
                <a:ea typeface="黑体" panose="02010609060101010101" pitchFamily="49" charset="-122"/>
              </a:rPr>
              <a:t>参与的标准制修订情况</a:t>
            </a:r>
            <a:br>
              <a:rPr lang="zh-CN" altLang="zh-CN" sz="1800" b="1" kern="1000" spc="50" dirty="0">
                <a:effectLst/>
                <a:latin typeface="Times New Roman" panose="02020603050405020304" pitchFamily="18" charset="0"/>
                <a:ea typeface="楷体_GB2312" panose="02010609030101010101" charset="-122"/>
              </a:rPr>
            </a:br>
            <a:endParaRPr lang="zh-CN" altLang="en-US" dirty="0"/>
          </a:p>
        </p:txBody>
      </p:sp>
      <p:pic>
        <p:nvPicPr>
          <p:cNvPr id="4" name="图片 3"/>
          <p:cNvPicPr/>
          <p:nvPr/>
        </p:nvPicPr>
        <p:blipFill>
          <a:blip r:embed="rId1"/>
          <a:stretch>
            <a:fillRect/>
          </a:stretch>
        </p:blipFill>
        <p:spPr>
          <a:xfrm>
            <a:off x="1742416" y="4294442"/>
            <a:ext cx="7319287" cy="2537397"/>
          </a:xfrm>
          <a:prstGeom prst="rect">
            <a:avLst/>
          </a:prstGeom>
        </p:spPr>
      </p:pic>
      <p:pic>
        <p:nvPicPr>
          <p:cNvPr id="5" name="图片 4"/>
          <p:cNvPicPr/>
          <p:nvPr/>
        </p:nvPicPr>
        <p:blipFill rotWithShape="1">
          <a:blip r:embed="rId2"/>
          <a:srcRect r="21993"/>
          <a:stretch>
            <a:fillRect/>
          </a:stretch>
        </p:blipFill>
        <p:spPr>
          <a:xfrm>
            <a:off x="5124449" y="1420871"/>
            <a:ext cx="3937254" cy="2730119"/>
          </a:xfrm>
          <a:prstGeom prst="rect">
            <a:avLst/>
          </a:prstGeom>
        </p:spPr>
      </p:pic>
      <p:sp>
        <p:nvSpPr>
          <p:cNvPr id="7" name="文本框 6"/>
          <p:cNvSpPr txBox="1"/>
          <p:nvPr/>
        </p:nvSpPr>
        <p:spPr>
          <a:xfrm>
            <a:off x="82297" y="1297185"/>
            <a:ext cx="4572000" cy="2634183"/>
          </a:xfrm>
          <a:prstGeom prst="rect">
            <a:avLst/>
          </a:prstGeom>
          <a:noFill/>
        </p:spPr>
        <p:txBody>
          <a:bodyPr wrap="square">
            <a:spAutoFit/>
          </a:bodyPr>
          <a:lstStyle/>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点击“添加”按钮，填写申报单位参编的与所申报技术成果密切相关的标准，最多不超过</a:t>
            </a:r>
            <a:r>
              <a:rPr lang="en-US" altLang="zh-CN" sz="1600" dirty="0">
                <a:latin typeface="+mn-ea"/>
              </a:rPr>
              <a:t>10</a:t>
            </a:r>
            <a:r>
              <a:rPr lang="zh-CN" altLang="zh-CN" sz="1600" dirty="0">
                <a:latin typeface="+mn-ea"/>
              </a:rPr>
              <a:t>项。</a:t>
            </a:r>
            <a:endParaRPr lang="zh-CN" altLang="zh-CN"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不包括企业标准。</a:t>
            </a:r>
            <a:endParaRPr lang="zh-CN" altLang="zh-CN"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如技术成果中无相关标准制修订工作，可不填此项。</a:t>
            </a:r>
            <a:endParaRPr lang="en-US" altLang="zh-CN"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en-US" sz="1600" dirty="0">
                <a:latin typeface="+mn-ea"/>
              </a:rPr>
              <a:t>填写内容应与上传附件一致。</a:t>
            </a:r>
            <a:endParaRPr lang="zh-CN" altLang="zh-CN" sz="1600" dirty="0">
              <a:latin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rgbClr val="0070C0"/>
                </a:solidFill>
                <a:latin typeface="黑体" panose="02010609060101010101" pitchFamily="49" charset="-122"/>
                <a:ea typeface="黑体" panose="02010609060101010101" pitchFamily="49" charset="-122"/>
              </a:rPr>
              <a:t>4.6</a:t>
            </a:r>
            <a:r>
              <a:rPr lang="zh-CN" altLang="en-US" sz="3200" dirty="0">
                <a:solidFill>
                  <a:srgbClr val="0070C0"/>
                </a:solidFill>
                <a:latin typeface="黑体" panose="02010609060101010101" pitchFamily="49" charset="-122"/>
                <a:ea typeface="黑体" panose="02010609060101010101" pitchFamily="49" charset="-122"/>
              </a:rPr>
              <a:t>典型技术成果应用案例</a:t>
            </a:r>
            <a:endParaRPr lang="zh-CN" altLang="en-US" sz="3200" dirty="0">
              <a:solidFill>
                <a:srgbClr val="0070C0"/>
              </a:solidFill>
              <a:latin typeface="黑体" panose="02010609060101010101" pitchFamily="49" charset="-122"/>
              <a:ea typeface="黑体" panose="02010609060101010101" pitchFamily="49" charset="-122"/>
            </a:endParaRPr>
          </a:p>
        </p:txBody>
      </p:sp>
      <p:sp>
        <p:nvSpPr>
          <p:cNvPr id="5" name="文本框 4"/>
          <p:cNvSpPr txBox="1"/>
          <p:nvPr/>
        </p:nvSpPr>
        <p:spPr>
          <a:xfrm>
            <a:off x="226071" y="1495034"/>
            <a:ext cx="4572000" cy="1895519"/>
          </a:xfrm>
          <a:prstGeom prst="rect">
            <a:avLst/>
          </a:prstGeom>
          <a:noFill/>
        </p:spPr>
        <p:txBody>
          <a:bodyPr wrap="square">
            <a:spAutoFit/>
          </a:bodyPr>
          <a:lstStyle/>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点击“添加”按钮，填写技术成果应用案例信息，最多不超过</a:t>
            </a:r>
            <a:r>
              <a:rPr lang="en-US" altLang="zh-CN" sz="1600" dirty="0">
                <a:latin typeface="+mn-ea"/>
              </a:rPr>
              <a:t>5</a:t>
            </a:r>
            <a:r>
              <a:rPr lang="zh-CN" altLang="zh-CN" sz="1600" dirty="0">
                <a:latin typeface="+mn-ea"/>
              </a:rPr>
              <a:t>项。</a:t>
            </a:r>
            <a:endParaRPr lang="zh-CN" altLang="zh-CN"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双击</a:t>
            </a:r>
            <a:r>
              <a:rPr lang="en-US" altLang="zh-CN" sz="1600" dirty="0">
                <a:latin typeface="+mn-ea"/>
              </a:rPr>
              <a:t>“</a:t>
            </a:r>
            <a:r>
              <a:rPr lang="zh-CN" altLang="zh-CN" sz="1600" dirty="0">
                <a:latin typeface="+mn-ea"/>
              </a:rPr>
              <a:t>案例名称</a:t>
            </a:r>
            <a:r>
              <a:rPr lang="en-US" altLang="zh-CN" sz="1600" dirty="0">
                <a:latin typeface="+mn-ea"/>
              </a:rPr>
              <a:t>”</a:t>
            </a:r>
            <a:r>
              <a:rPr lang="zh-CN" altLang="zh-CN" sz="1600" dirty="0">
                <a:latin typeface="+mn-ea"/>
              </a:rPr>
              <a:t>，可查看、修改信息。</a:t>
            </a:r>
            <a:endParaRPr lang="zh-CN" altLang="zh-CN"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应如实填写业主单位名称、业主方联系人、联系方式等信息，备项目现场考察时联系沟通。</a:t>
            </a:r>
            <a:endParaRPr lang="zh-CN" altLang="zh-CN" sz="1600" dirty="0">
              <a:latin typeface="+mn-ea"/>
            </a:endParaRPr>
          </a:p>
        </p:txBody>
      </p:sp>
      <p:pic>
        <p:nvPicPr>
          <p:cNvPr id="6" name="图片 5"/>
          <p:cNvPicPr/>
          <p:nvPr/>
        </p:nvPicPr>
        <p:blipFill>
          <a:blip r:embed="rId1"/>
          <a:stretch>
            <a:fillRect/>
          </a:stretch>
        </p:blipFill>
        <p:spPr>
          <a:xfrm>
            <a:off x="0" y="4457284"/>
            <a:ext cx="9011923" cy="1488701"/>
          </a:xfrm>
          <a:prstGeom prst="rect">
            <a:avLst/>
          </a:prstGeom>
        </p:spPr>
      </p:pic>
      <p:pic>
        <p:nvPicPr>
          <p:cNvPr id="7" name="图片 6"/>
          <p:cNvPicPr/>
          <p:nvPr/>
        </p:nvPicPr>
        <p:blipFill rotWithShape="1">
          <a:blip r:embed="rId2"/>
          <a:srcRect r="33333"/>
          <a:stretch>
            <a:fillRect/>
          </a:stretch>
        </p:blipFill>
        <p:spPr>
          <a:xfrm>
            <a:off x="5077449" y="1573669"/>
            <a:ext cx="3840480" cy="250634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2583" y="452429"/>
            <a:ext cx="6793992" cy="334707"/>
          </a:xfrm>
          <a:prstGeom prst="rect">
            <a:avLst/>
          </a:prstGeom>
          <a:noFill/>
        </p:spPr>
        <p:txBody>
          <a:bodyPr wrap="square">
            <a:spAutoFit/>
          </a:bodyPr>
          <a:lstStyle/>
          <a:p>
            <a:pPr lvl="1">
              <a:lnSpc>
                <a:spcPts val="1800"/>
              </a:lnSpc>
              <a:spcBef>
                <a:spcPts val="1200"/>
              </a:spcBef>
              <a:spcAft>
                <a:spcPts val="600"/>
              </a:spcAft>
            </a:pPr>
            <a:r>
              <a:rPr lang="en-US" altLang="zh-CN" sz="3200" dirty="0">
                <a:solidFill>
                  <a:srgbClr val="0070C0"/>
                </a:solidFill>
                <a:latin typeface="黑体" panose="02010609060101010101" pitchFamily="49" charset="-122"/>
                <a:ea typeface="黑体" panose="02010609060101010101" pitchFamily="49" charset="-122"/>
                <a:cs typeface="+mj-cs"/>
              </a:rPr>
              <a:t>4.7</a:t>
            </a:r>
            <a:r>
              <a:rPr lang="zh-CN" altLang="zh-CN" sz="3200" dirty="0">
                <a:solidFill>
                  <a:srgbClr val="0070C0"/>
                </a:solidFill>
                <a:latin typeface="黑体" panose="02010609060101010101" pitchFamily="49" charset="-122"/>
                <a:ea typeface="黑体" panose="02010609060101010101" pitchFamily="49" charset="-122"/>
                <a:cs typeface="+mj-cs"/>
              </a:rPr>
              <a:t>技术成果获得奖励荣誉情况</a:t>
            </a:r>
            <a:endParaRPr lang="zh-CN" altLang="zh-CN" sz="3200" dirty="0">
              <a:solidFill>
                <a:srgbClr val="0070C0"/>
              </a:solidFill>
              <a:latin typeface="黑体" panose="02010609060101010101" pitchFamily="49" charset="-122"/>
              <a:ea typeface="黑体" panose="02010609060101010101" pitchFamily="49" charset="-122"/>
              <a:cs typeface="+mj-cs"/>
            </a:endParaRPr>
          </a:p>
        </p:txBody>
      </p:sp>
      <p:sp>
        <p:nvSpPr>
          <p:cNvPr id="7" name="文本框 6"/>
          <p:cNvSpPr txBox="1"/>
          <p:nvPr/>
        </p:nvSpPr>
        <p:spPr>
          <a:xfrm>
            <a:off x="237744" y="1295403"/>
            <a:ext cx="8359604" cy="1705403"/>
          </a:xfrm>
          <a:prstGeom prst="rect">
            <a:avLst/>
          </a:prstGeom>
          <a:noFill/>
        </p:spPr>
        <p:txBody>
          <a:bodyPr wrap="square">
            <a:spAutoFit/>
          </a:bodyPr>
          <a:lstStyle/>
          <a:p>
            <a:pPr algn="just">
              <a:lnSpc>
                <a:spcPct val="150000"/>
              </a:lnSpc>
            </a:pPr>
            <a:r>
              <a:rPr lang="zh-CN" altLang="zh-CN" sz="1800" dirty="0">
                <a:effectLst/>
                <a:latin typeface="+mn-ea"/>
              </a:rPr>
              <a:t>填写与申报单位获得的与本技术成果密切相关的奖励、荣誉，最多可写</a:t>
            </a:r>
            <a:r>
              <a:rPr lang="en-US" altLang="zh-CN" sz="1800" dirty="0">
                <a:effectLst/>
                <a:latin typeface="+mn-ea"/>
              </a:rPr>
              <a:t>10</a:t>
            </a:r>
            <a:r>
              <a:rPr lang="zh-CN" altLang="zh-CN" sz="1800" dirty="0">
                <a:effectLst/>
                <a:latin typeface="+mn-ea"/>
              </a:rPr>
              <a:t>项，如技术成果未获得相关奖励、荣誉，可不填此项。</a:t>
            </a:r>
            <a:endParaRPr lang="en-US" altLang="zh-CN" sz="1800" dirty="0">
              <a:effectLst/>
              <a:latin typeface="+mn-ea"/>
            </a:endParaRPr>
          </a:p>
          <a:p>
            <a:pPr algn="just">
              <a:lnSpc>
                <a:spcPct val="150000"/>
              </a:lnSpc>
            </a:pPr>
            <a:r>
              <a:rPr lang="zh-CN" altLang="en-US" dirty="0">
                <a:latin typeface="+mn-ea"/>
              </a:rPr>
              <a:t>填写内容应与上传附件一致。</a:t>
            </a:r>
            <a:endParaRPr lang="zh-CN" altLang="zh-CN" dirty="0">
              <a:latin typeface="+mn-ea"/>
            </a:endParaRPr>
          </a:p>
          <a:p>
            <a:pPr algn="just">
              <a:lnSpc>
                <a:spcPct val="150000"/>
              </a:lnSpc>
            </a:pPr>
            <a:endParaRPr lang="en-US" altLang="zh-CN" sz="1800" dirty="0">
              <a:effectLst/>
              <a:latin typeface="+mn-ea"/>
            </a:endParaRPr>
          </a:p>
        </p:txBody>
      </p:sp>
      <p:pic>
        <p:nvPicPr>
          <p:cNvPr id="6" name="图片 5" descr="C:\Users\Lenovov\AppData\Local\Temp\1615898908(1).png"/>
          <p:cNvPicPr/>
          <p:nvPr/>
        </p:nvPicPr>
        <p:blipFill>
          <a:blip r:embed="rId1">
            <a:extLst>
              <a:ext uri="{28A0092B-C50C-407E-A947-70E740481C1C}">
                <a14:useLocalDpi xmlns:a14="http://schemas.microsoft.com/office/drawing/2010/main" val="0"/>
              </a:ext>
            </a:extLst>
          </a:blip>
          <a:srcRect/>
          <a:stretch>
            <a:fillRect/>
          </a:stretch>
        </p:blipFill>
        <p:spPr bwMode="auto">
          <a:xfrm>
            <a:off x="0" y="3009128"/>
            <a:ext cx="9144000" cy="188944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rgbClr val="0070C0"/>
                </a:solidFill>
                <a:latin typeface="黑体" panose="02010609060101010101" pitchFamily="49" charset="-122"/>
                <a:ea typeface="黑体" panose="02010609060101010101" pitchFamily="49" charset="-122"/>
              </a:rPr>
              <a:t>4.8</a:t>
            </a:r>
            <a:r>
              <a:rPr lang="zh-CN" altLang="zh-CN" sz="3200" dirty="0">
                <a:solidFill>
                  <a:srgbClr val="0070C0"/>
                </a:solidFill>
                <a:latin typeface="黑体" panose="02010609060101010101" pitchFamily="49" charset="-122"/>
                <a:ea typeface="黑体" panose="02010609060101010101" pitchFamily="49" charset="-122"/>
              </a:rPr>
              <a:t>技术成果主要内容</a:t>
            </a:r>
            <a:br>
              <a:rPr lang="zh-CN" altLang="zh-CN" sz="1800" b="1" kern="1000" spc="50" dirty="0">
                <a:effectLst/>
                <a:latin typeface="Times New Roman" panose="02020603050405020304" pitchFamily="18" charset="0"/>
                <a:ea typeface="楷体_GB2312" panose="02010609030101010101" charset="-122"/>
              </a:rPr>
            </a:br>
            <a:endParaRPr lang="zh-CN" altLang="en-US" dirty="0"/>
          </a:p>
        </p:txBody>
      </p:sp>
      <p:pic>
        <p:nvPicPr>
          <p:cNvPr id="4" name="图片 3"/>
          <p:cNvPicPr/>
          <p:nvPr/>
        </p:nvPicPr>
        <p:blipFill>
          <a:blip r:embed="rId1"/>
          <a:stretch>
            <a:fillRect/>
          </a:stretch>
        </p:blipFill>
        <p:spPr>
          <a:xfrm>
            <a:off x="5003292" y="1393253"/>
            <a:ext cx="4038600" cy="4693285"/>
          </a:xfrm>
          <a:prstGeom prst="rect">
            <a:avLst/>
          </a:prstGeom>
        </p:spPr>
      </p:pic>
      <p:sp>
        <p:nvSpPr>
          <p:cNvPr id="6" name="文本框 5"/>
          <p:cNvSpPr txBox="1"/>
          <p:nvPr/>
        </p:nvSpPr>
        <p:spPr>
          <a:xfrm>
            <a:off x="102108" y="2213708"/>
            <a:ext cx="4572000" cy="1895519"/>
          </a:xfrm>
          <a:prstGeom prst="rect">
            <a:avLst/>
          </a:prstGeom>
          <a:noFill/>
        </p:spPr>
        <p:txBody>
          <a:bodyPr wrap="square">
            <a:spAutoFit/>
          </a:bodyPr>
          <a:lstStyle/>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此为离线内容，下载填写模板后，按照各项填写要求填写。</a:t>
            </a:r>
            <a:endParaRPr lang="zh-CN" altLang="zh-CN"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填写完成后，分别上传</a:t>
            </a:r>
            <a:r>
              <a:rPr lang="en-US" altLang="zh-CN" sz="1600" dirty="0">
                <a:latin typeface="+mn-ea"/>
              </a:rPr>
              <a:t>word</a:t>
            </a:r>
            <a:r>
              <a:rPr lang="zh-CN" altLang="zh-CN" sz="1600" dirty="0">
                <a:latin typeface="+mn-ea"/>
              </a:rPr>
              <a:t>版和</a:t>
            </a:r>
            <a:r>
              <a:rPr lang="en-US" altLang="zh-CN" sz="1600" dirty="0">
                <a:latin typeface="+mn-ea"/>
              </a:rPr>
              <a:t>pdf</a:t>
            </a:r>
            <a:r>
              <a:rPr lang="zh-CN" altLang="zh-CN" sz="1600" dirty="0">
                <a:latin typeface="+mn-ea"/>
              </a:rPr>
              <a:t>版本文件。</a:t>
            </a:r>
            <a:endParaRPr lang="zh-CN" altLang="zh-CN"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文件页数不超过</a:t>
            </a:r>
            <a:r>
              <a:rPr lang="en-US" altLang="zh-CN" sz="1600" dirty="0">
                <a:solidFill>
                  <a:srgbClr val="C00000"/>
                </a:solidFill>
                <a:latin typeface="+mn-ea"/>
              </a:rPr>
              <a:t>10</a:t>
            </a:r>
            <a:r>
              <a:rPr lang="zh-CN" altLang="zh-CN" sz="1600" dirty="0">
                <a:solidFill>
                  <a:srgbClr val="C00000"/>
                </a:solidFill>
                <a:latin typeface="+mn-ea"/>
              </a:rPr>
              <a:t>页</a:t>
            </a:r>
            <a:r>
              <a:rPr lang="zh-CN" altLang="zh-CN" sz="1600" dirty="0">
                <a:latin typeface="+mn-ea"/>
              </a:rPr>
              <a:t>，否则无法上传。</a:t>
            </a:r>
            <a:endParaRPr lang="en-US" altLang="zh-CN"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en-US" sz="1600" dirty="0">
                <a:latin typeface="+mn-ea"/>
              </a:rPr>
              <a:t>可点击“下载预览版”查看填写情况。</a:t>
            </a:r>
            <a:endParaRPr lang="zh-CN" altLang="zh-CN" sz="1600" dirty="0">
              <a:latin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2108" y="2213708"/>
            <a:ext cx="4052824" cy="2264851"/>
          </a:xfrm>
          <a:prstGeom prst="rect">
            <a:avLst/>
          </a:prstGeom>
          <a:noFill/>
        </p:spPr>
        <p:txBody>
          <a:bodyPr wrap="square">
            <a:spAutoFit/>
          </a:bodyPr>
          <a:lstStyle/>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此为离线内容，下载填写模板后，按照各项填写要求填写。</a:t>
            </a:r>
            <a:endParaRPr lang="zh-CN" altLang="zh-CN"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填写完成后，分别上传</a:t>
            </a:r>
            <a:r>
              <a:rPr lang="en-US" altLang="zh-CN" sz="1600" dirty="0">
                <a:latin typeface="+mn-ea"/>
              </a:rPr>
              <a:t>word</a:t>
            </a:r>
            <a:r>
              <a:rPr lang="zh-CN" altLang="zh-CN" sz="1600" dirty="0">
                <a:latin typeface="+mn-ea"/>
              </a:rPr>
              <a:t>版和</a:t>
            </a:r>
            <a:r>
              <a:rPr lang="en-US" altLang="zh-CN" sz="1600" dirty="0">
                <a:latin typeface="+mn-ea"/>
              </a:rPr>
              <a:t>pdf</a:t>
            </a:r>
            <a:r>
              <a:rPr lang="zh-CN" altLang="zh-CN" sz="1600" dirty="0">
                <a:latin typeface="+mn-ea"/>
              </a:rPr>
              <a:t>版本文件。</a:t>
            </a:r>
            <a:endParaRPr lang="zh-CN" altLang="zh-CN"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文件页数不超过</a:t>
            </a:r>
            <a:r>
              <a:rPr lang="en-US" altLang="zh-CN" sz="1600" dirty="0">
                <a:solidFill>
                  <a:srgbClr val="C00000"/>
                </a:solidFill>
                <a:latin typeface="+mn-ea"/>
              </a:rPr>
              <a:t>5</a:t>
            </a:r>
            <a:r>
              <a:rPr lang="zh-CN" altLang="zh-CN" sz="1600" dirty="0">
                <a:solidFill>
                  <a:srgbClr val="C00000"/>
                </a:solidFill>
                <a:latin typeface="+mn-ea"/>
              </a:rPr>
              <a:t>页</a:t>
            </a:r>
            <a:r>
              <a:rPr lang="zh-CN" altLang="zh-CN" sz="1600" dirty="0">
                <a:latin typeface="+mn-ea"/>
              </a:rPr>
              <a:t>，否则无法上传。</a:t>
            </a:r>
            <a:endParaRPr lang="en-US" altLang="zh-CN"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en-US" sz="1600" dirty="0">
                <a:latin typeface="+mn-ea"/>
              </a:rPr>
              <a:t>可点击“下载预览版”查看填写情况。</a:t>
            </a:r>
            <a:endParaRPr lang="zh-CN" altLang="zh-CN" sz="1600" dirty="0">
              <a:latin typeface="+mn-ea"/>
            </a:endParaRPr>
          </a:p>
        </p:txBody>
      </p:sp>
      <p:pic>
        <p:nvPicPr>
          <p:cNvPr id="5" name="图片 4"/>
          <p:cNvPicPr/>
          <p:nvPr/>
        </p:nvPicPr>
        <p:blipFill rotWithShape="1">
          <a:blip r:embed="rId1"/>
          <a:srcRect r="5477"/>
          <a:stretch>
            <a:fillRect/>
          </a:stretch>
        </p:blipFill>
        <p:spPr bwMode="auto">
          <a:xfrm>
            <a:off x="4154932" y="1765300"/>
            <a:ext cx="4886960" cy="3601720"/>
          </a:xfrm>
          <a:prstGeom prst="rect">
            <a:avLst/>
          </a:prstGeom>
          <a:ln>
            <a:noFill/>
          </a:ln>
        </p:spPr>
      </p:pic>
      <p:sp>
        <p:nvSpPr>
          <p:cNvPr id="6" name="标题 1"/>
          <p:cNvSpPr>
            <a:spLocks noGrp="1"/>
          </p:cNvSpPr>
          <p:nvPr>
            <p:ph type="title"/>
          </p:nvPr>
        </p:nvSpPr>
        <p:spPr>
          <a:xfrm>
            <a:off x="905741" y="320544"/>
            <a:ext cx="7886700" cy="389947"/>
          </a:xfrm>
        </p:spPr>
        <p:txBody>
          <a:bodyPr/>
          <a:lstStyle/>
          <a:p>
            <a:r>
              <a:rPr lang="en-US" altLang="zh-CN" sz="3200" dirty="0">
                <a:solidFill>
                  <a:srgbClr val="0070C0"/>
                </a:solidFill>
                <a:latin typeface="黑体" panose="02010609060101010101" pitchFamily="49" charset="-122"/>
                <a:ea typeface="黑体" panose="02010609060101010101" pitchFamily="49" charset="-122"/>
              </a:rPr>
              <a:t>4.9</a:t>
            </a:r>
            <a:r>
              <a:rPr lang="zh-CN" altLang="en-US" sz="3200" dirty="0">
                <a:solidFill>
                  <a:srgbClr val="0070C0"/>
                </a:solidFill>
                <a:latin typeface="黑体" panose="02010609060101010101" pitchFamily="49" charset="-122"/>
                <a:ea typeface="黑体" panose="02010609060101010101" pitchFamily="49" charset="-122"/>
              </a:rPr>
              <a:t>投资估算</a:t>
            </a:r>
            <a:br>
              <a:rPr lang="zh-CN" altLang="zh-CN" sz="1800" b="1" kern="1000" spc="50" dirty="0">
                <a:effectLst/>
                <a:latin typeface="Times New Roman" panose="02020603050405020304" pitchFamily="18" charset="0"/>
                <a:ea typeface="楷体_GB2312" panose="02010609030101010101" charset="-122"/>
              </a:rPr>
            </a:b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3232" y="396202"/>
            <a:ext cx="4937760" cy="334707"/>
          </a:xfrm>
          <a:prstGeom prst="rect">
            <a:avLst/>
          </a:prstGeom>
          <a:noFill/>
        </p:spPr>
        <p:txBody>
          <a:bodyPr wrap="square">
            <a:spAutoFit/>
          </a:bodyPr>
          <a:lstStyle/>
          <a:p>
            <a:pPr lvl="1">
              <a:lnSpc>
                <a:spcPts val="1800"/>
              </a:lnSpc>
              <a:spcBef>
                <a:spcPts val="1200"/>
              </a:spcBef>
              <a:spcAft>
                <a:spcPts val="600"/>
              </a:spcAft>
            </a:pPr>
            <a:r>
              <a:rPr lang="en-US" altLang="zh-CN" sz="3200" dirty="0">
                <a:solidFill>
                  <a:srgbClr val="0070C0"/>
                </a:solidFill>
                <a:latin typeface="黑体" panose="02010609060101010101" pitchFamily="49" charset="-122"/>
                <a:ea typeface="黑体" panose="02010609060101010101" pitchFamily="49" charset="-122"/>
                <a:cs typeface="+mj-cs"/>
              </a:rPr>
              <a:t>4.10</a:t>
            </a:r>
            <a:r>
              <a:rPr lang="zh-CN" altLang="zh-CN" sz="3200" dirty="0">
                <a:solidFill>
                  <a:srgbClr val="0070C0"/>
                </a:solidFill>
                <a:latin typeface="黑体" panose="02010609060101010101" pitchFamily="49" charset="-122"/>
                <a:ea typeface="黑体" panose="02010609060101010101" pitchFamily="49" charset="-122"/>
                <a:cs typeface="+mj-cs"/>
              </a:rPr>
              <a:t>技术知识产权归属</a:t>
            </a:r>
            <a:endParaRPr lang="zh-CN" altLang="zh-CN" sz="3200" dirty="0">
              <a:solidFill>
                <a:srgbClr val="0070C0"/>
              </a:solidFill>
              <a:latin typeface="黑体" panose="02010609060101010101" pitchFamily="49" charset="-122"/>
              <a:ea typeface="黑体" panose="02010609060101010101" pitchFamily="49" charset="-122"/>
              <a:cs typeface="+mj-cs"/>
            </a:endParaRPr>
          </a:p>
        </p:txBody>
      </p:sp>
      <p:pic>
        <p:nvPicPr>
          <p:cNvPr id="6" name="图片 5"/>
          <p:cNvPicPr/>
          <p:nvPr/>
        </p:nvPicPr>
        <p:blipFill>
          <a:blip r:embed="rId1"/>
          <a:stretch>
            <a:fillRect/>
          </a:stretch>
        </p:blipFill>
        <p:spPr>
          <a:xfrm>
            <a:off x="630936" y="2619150"/>
            <a:ext cx="6967728" cy="3607914"/>
          </a:xfrm>
          <a:prstGeom prst="rect">
            <a:avLst/>
          </a:prstGeom>
        </p:spPr>
      </p:pic>
      <p:sp>
        <p:nvSpPr>
          <p:cNvPr id="8" name="文本框 7"/>
          <p:cNvSpPr txBox="1"/>
          <p:nvPr/>
        </p:nvSpPr>
        <p:spPr>
          <a:xfrm>
            <a:off x="246888" y="1096602"/>
            <a:ext cx="8129016" cy="1526187"/>
          </a:xfrm>
          <a:prstGeom prst="rect">
            <a:avLst/>
          </a:prstGeom>
          <a:noFill/>
        </p:spPr>
        <p:txBody>
          <a:bodyPr wrap="square">
            <a:spAutoFit/>
          </a:bodyPr>
          <a:lstStyle/>
          <a:p>
            <a:pPr marL="285750" indent="-285750" algn="just">
              <a:lnSpc>
                <a:spcPct val="150000"/>
              </a:lnSpc>
              <a:buClr>
                <a:srgbClr val="0070C0"/>
              </a:buClr>
              <a:buSzPct val="80000"/>
              <a:buFont typeface="Wingdings" panose="05000000000000000000" pitchFamily="2" charset="2"/>
              <a:buChar char="u"/>
            </a:pPr>
            <a:r>
              <a:rPr lang="zh-CN" altLang="en-US" sz="1600" dirty="0">
                <a:latin typeface="+mn-ea"/>
              </a:rPr>
              <a:t>点击添加按钮，填写申报技术成果密切相关的知识产权，最多不超过</a:t>
            </a:r>
            <a:r>
              <a:rPr lang="en-US" altLang="zh-CN" sz="1600" dirty="0">
                <a:latin typeface="+mn-ea"/>
              </a:rPr>
              <a:t>10</a:t>
            </a:r>
            <a:r>
              <a:rPr lang="zh-CN" altLang="en-US" sz="1600" dirty="0">
                <a:latin typeface="+mn-ea"/>
              </a:rPr>
              <a:t>项。填写内容应与上传附件一致。</a:t>
            </a:r>
            <a:endParaRPr lang="zh-CN" altLang="en-US"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en-US" sz="1600" dirty="0">
                <a:latin typeface="+mn-ea"/>
              </a:rPr>
              <a:t>如技术成果中无对应的知识产权，可不填此项。</a:t>
            </a:r>
            <a:endParaRPr lang="zh-CN" altLang="en-US"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en-US" sz="1600" dirty="0">
                <a:latin typeface="+mn-ea"/>
              </a:rPr>
              <a:t>如技术成果来源为“单位自筹经费研发”，所属课题名称、所属课题编号处填“无”。</a:t>
            </a:r>
            <a:endParaRPr lang="zh-CN" altLang="en-US" sz="1600" dirty="0">
              <a:latin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latin typeface="+mn-lt"/>
              <a:ea typeface="+mn-ea"/>
              <a:cs typeface="+mn-ea"/>
              <a:sym typeface="+mn-lt"/>
            </a:endParaRPr>
          </a:p>
        </p:txBody>
      </p:sp>
      <p:sp>
        <p:nvSpPr>
          <p:cNvPr id="3" name="内容占位符 2"/>
          <p:cNvSpPr>
            <a:spLocks noGrp="1"/>
          </p:cNvSpPr>
          <p:nvPr>
            <p:ph idx="1"/>
          </p:nvPr>
        </p:nvSpPr>
        <p:spPr>
          <a:xfrm>
            <a:off x="290721" y="1509598"/>
            <a:ext cx="7886700" cy="767392"/>
          </a:xfrm>
        </p:spPr>
        <p:txBody>
          <a:bodyPr>
            <a:normAutofit/>
          </a:bodyPr>
          <a:lstStyle/>
          <a:p>
            <a:pPr marL="0" indent="0" algn="ctr">
              <a:buNone/>
            </a:pPr>
            <a:r>
              <a:rPr lang="zh-CN" altLang="en-US" sz="3600" dirty="0">
                <a:cs typeface="+mn-ea"/>
                <a:sym typeface="+mn-lt"/>
              </a:rPr>
              <a:t>一、生态环境保护先进技术成果简介</a:t>
            </a:r>
            <a:endParaRPr lang="zh-CN" altLang="en-US" sz="3600" dirty="0">
              <a:cs typeface="+mn-ea"/>
              <a:sym typeface="+mn-lt"/>
            </a:endParaRPr>
          </a:p>
        </p:txBody>
      </p:sp>
      <p:sp>
        <p:nvSpPr>
          <p:cNvPr id="5" name="文本框 4"/>
          <p:cNvSpPr txBox="1"/>
          <p:nvPr/>
        </p:nvSpPr>
        <p:spPr>
          <a:xfrm>
            <a:off x="377686" y="2680173"/>
            <a:ext cx="8388627" cy="1497654"/>
          </a:xfrm>
          <a:prstGeom prst="rect">
            <a:avLst/>
          </a:prstGeom>
          <a:noFill/>
        </p:spPr>
        <p:txBody>
          <a:bodyPr wrap="square">
            <a:spAutoFit/>
          </a:bodyPr>
          <a:lstStyle/>
          <a:p>
            <a:pPr>
              <a:lnSpc>
                <a:spcPct val="130000"/>
              </a:lnSpc>
            </a:pPr>
            <a:r>
              <a:rPr lang="zh-CN" altLang="en-US" dirty="0">
                <a:latin typeface="+mn-ea"/>
              </a:rPr>
              <a:t>为更好推动科技成果转化和产业化应用，落实</a:t>
            </a:r>
            <a:r>
              <a:rPr lang="en-US" altLang="zh-CN" dirty="0">
                <a:latin typeface="+mn-ea"/>
              </a:rPr>
              <a:t>《</a:t>
            </a:r>
            <a:r>
              <a:rPr lang="zh-CN" altLang="en-US" dirty="0">
                <a:latin typeface="+mn-ea"/>
              </a:rPr>
              <a:t>关于构建市场导向的绿色技术创新体系的指导意见</a:t>
            </a:r>
            <a:r>
              <a:rPr lang="en-US" altLang="zh-CN" dirty="0">
                <a:latin typeface="+mn-ea"/>
              </a:rPr>
              <a:t>》</a:t>
            </a:r>
            <a:r>
              <a:rPr lang="zh-CN" altLang="en-US" dirty="0">
                <a:latin typeface="+mn-ea"/>
              </a:rPr>
              <a:t>，加速环保产业技术升级，展示“十三五”以来生态环境保护重大科技成就，加强绿色技术银行成果库建设，科技部向全社会公开征集生态环境保护先进技术成果，编制</a:t>
            </a:r>
            <a:r>
              <a:rPr lang="en-US" altLang="zh-CN" dirty="0">
                <a:latin typeface="+mn-ea"/>
              </a:rPr>
              <a:t>《</a:t>
            </a:r>
            <a:r>
              <a:rPr lang="zh-CN" altLang="en-US" dirty="0">
                <a:latin typeface="+mn-ea"/>
              </a:rPr>
              <a:t>国家生态环境保护先进技术成果目录</a:t>
            </a:r>
            <a:r>
              <a:rPr lang="en-US" altLang="zh-CN" dirty="0">
                <a:latin typeface="+mn-ea"/>
              </a:rPr>
              <a:t>》</a:t>
            </a:r>
            <a:r>
              <a:rPr lang="zh-CN" altLang="en-US" dirty="0">
                <a:latin typeface="+mn-ea"/>
              </a:rPr>
              <a:t>。</a:t>
            </a:r>
            <a:endParaRPr lang="zh-CN" altLang="en-US" dirty="0">
              <a:latin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rgbClr val="0070C0"/>
                </a:solidFill>
                <a:latin typeface="黑体" panose="02010609060101010101" pitchFamily="49" charset="-122"/>
                <a:ea typeface="黑体" panose="02010609060101010101" pitchFamily="49" charset="-122"/>
              </a:rPr>
              <a:t>4.11</a:t>
            </a:r>
            <a:r>
              <a:rPr lang="zh-CN" altLang="zh-CN" sz="3200" dirty="0">
                <a:solidFill>
                  <a:srgbClr val="0070C0"/>
                </a:solidFill>
                <a:latin typeface="黑体" panose="02010609060101010101" pitchFamily="49" charset="-122"/>
                <a:ea typeface="黑体" panose="02010609060101010101" pitchFamily="49" charset="-122"/>
              </a:rPr>
              <a:t>技术应用情况及市场前景分析</a:t>
            </a:r>
            <a:br>
              <a:rPr lang="zh-CN" altLang="zh-CN" sz="1800" b="1" kern="1000" spc="50" dirty="0">
                <a:effectLst/>
                <a:latin typeface="Times New Roman" panose="02020603050405020304" pitchFamily="18" charset="0"/>
                <a:ea typeface="楷体_GB2312" panose="02010609030101010101" charset="-122"/>
              </a:rPr>
            </a:br>
            <a:endParaRPr lang="zh-CN" altLang="en-US" dirty="0"/>
          </a:p>
        </p:txBody>
      </p:sp>
      <p:pic>
        <p:nvPicPr>
          <p:cNvPr id="4" name="图片 3"/>
          <p:cNvPicPr/>
          <p:nvPr/>
        </p:nvPicPr>
        <p:blipFill>
          <a:blip r:embed="rId1"/>
          <a:stretch>
            <a:fillRect/>
          </a:stretch>
        </p:blipFill>
        <p:spPr>
          <a:xfrm>
            <a:off x="4979393" y="1380172"/>
            <a:ext cx="3813048" cy="4645724"/>
          </a:xfrm>
          <a:prstGeom prst="rect">
            <a:avLst/>
          </a:prstGeom>
        </p:spPr>
      </p:pic>
      <p:sp>
        <p:nvSpPr>
          <p:cNvPr id="5" name="文本框 4"/>
          <p:cNvSpPr txBox="1"/>
          <p:nvPr/>
        </p:nvSpPr>
        <p:spPr>
          <a:xfrm>
            <a:off x="120396" y="2261784"/>
            <a:ext cx="4588764" cy="1895519"/>
          </a:xfrm>
          <a:prstGeom prst="rect">
            <a:avLst/>
          </a:prstGeom>
          <a:noFill/>
        </p:spPr>
        <p:txBody>
          <a:bodyPr wrap="square">
            <a:spAutoFit/>
          </a:bodyPr>
          <a:lstStyle/>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此为离线内容，下载填写模板后，按照各项填写要求填写。</a:t>
            </a:r>
            <a:endParaRPr lang="zh-CN" altLang="zh-CN"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填写完成后，分别上传</a:t>
            </a:r>
            <a:r>
              <a:rPr lang="en-US" altLang="zh-CN" sz="1600" dirty="0">
                <a:latin typeface="+mn-ea"/>
              </a:rPr>
              <a:t>word</a:t>
            </a:r>
            <a:r>
              <a:rPr lang="zh-CN" altLang="zh-CN" sz="1600" dirty="0">
                <a:latin typeface="+mn-ea"/>
              </a:rPr>
              <a:t>版和</a:t>
            </a:r>
            <a:r>
              <a:rPr lang="en-US" altLang="zh-CN" sz="1600" dirty="0">
                <a:latin typeface="+mn-ea"/>
              </a:rPr>
              <a:t>pdf</a:t>
            </a:r>
            <a:r>
              <a:rPr lang="zh-CN" altLang="zh-CN" sz="1600" dirty="0">
                <a:latin typeface="+mn-ea"/>
              </a:rPr>
              <a:t>版本文件。</a:t>
            </a:r>
            <a:endParaRPr lang="zh-CN" altLang="zh-CN"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文件页数不超过</a:t>
            </a:r>
            <a:r>
              <a:rPr lang="en-US" altLang="zh-CN" sz="1600" dirty="0">
                <a:solidFill>
                  <a:srgbClr val="C00000"/>
                </a:solidFill>
                <a:latin typeface="+mn-ea"/>
              </a:rPr>
              <a:t>10</a:t>
            </a:r>
            <a:r>
              <a:rPr lang="zh-CN" altLang="zh-CN" sz="1600" dirty="0">
                <a:solidFill>
                  <a:srgbClr val="C00000"/>
                </a:solidFill>
                <a:latin typeface="+mn-ea"/>
              </a:rPr>
              <a:t>页</a:t>
            </a:r>
            <a:r>
              <a:rPr lang="zh-CN" altLang="zh-CN" sz="1600" dirty="0">
                <a:latin typeface="+mn-ea"/>
              </a:rPr>
              <a:t>，否则无法上传。</a:t>
            </a:r>
            <a:endParaRPr lang="en-US" altLang="zh-CN"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en-US" sz="1600" dirty="0">
                <a:latin typeface="+mn-ea"/>
              </a:rPr>
              <a:t>可点击“下载预览版”查看填写情况。</a:t>
            </a:r>
            <a:endParaRPr lang="zh-CN" altLang="zh-CN" sz="1600" dirty="0">
              <a:latin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rgbClr val="0070C0"/>
                </a:solidFill>
                <a:latin typeface="黑体" panose="02010609060101010101" pitchFamily="49" charset="-122"/>
                <a:ea typeface="黑体" panose="02010609060101010101" pitchFamily="49" charset="-122"/>
              </a:rPr>
              <a:t>4.12</a:t>
            </a:r>
            <a:r>
              <a:rPr lang="zh-CN" altLang="en-US" sz="3200" dirty="0">
                <a:solidFill>
                  <a:srgbClr val="0070C0"/>
                </a:solidFill>
                <a:latin typeface="黑体" panose="02010609060101010101" pitchFamily="49" charset="-122"/>
                <a:ea typeface="黑体" panose="02010609060101010101" pitchFamily="49" charset="-122"/>
              </a:rPr>
              <a:t>技术成果清单</a:t>
            </a:r>
            <a:endParaRPr lang="zh-CN" altLang="en-US" sz="3200" dirty="0">
              <a:solidFill>
                <a:srgbClr val="0070C0"/>
              </a:solidFill>
              <a:latin typeface="黑体" panose="02010609060101010101" pitchFamily="49" charset="-122"/>
              <a:ea typeface="黑体" panose="02010609060101010101" pitchFamily="49" charset="-122"/>
            </a:endParaRPr>
          </a:p>
        </p:txBody>
      </p:sp>
      <p:sp>
        <p:nvSpPr>
          <p:cNvPr id="5" name="文本框 4"/>
          <p:cNvSpPr txBox="1"/>
          <p:nvPr/>
        </p:nvSpPr>
        <p:spPr>
          <a:xfrm>
            <a:off x="219456" y="1160610"/>
            <a:ext cx="8732520" cy="1156855"/>
          </a:xfrm>
          <a:prstGeom prst="rect">
            <a:avLst/>
          </a:prstGeom>
          <a:noFill/>
        </p:spPr>
        <p:txBody>
          <a:bodyPr wrap="square">
            <a:spAutoFit/>
          </a:bodyPr>
          <a:lstStyle/>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为</a:t>
            </a:r>
            <a:r>
              <a:rPr lang="zh-CN" altLang="en-US" sz="1600" dirty="0">
                <a:latin typeface="+mn-ea"/>
              </a:rPr>
              <a:t>科技部</a:t>
            </a:r>
            <a:r>
              <a:rPr lang="zh-CN" altLang="zh-CN" sz="1600" dirty="0">
                <a:latin typeface="+mn-ea"/>
              </a:rPr>
              <a:t>“国家生态环境保护先进技术成果目录”项目拟公开内容。</a:t>
            </a:r>
            <a:endParaRPr lang="zh-CN" altLang="zh-CN"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技术成果名称、技术成果提供方的信息应与申报书主件对应的信息完全一致。</a:t>
            </a:r>
            <a:endParaRPr lang="zh-CN" altLang="zh-CN"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技术成果提供方指申报单位</a:t>
            </a:r>
            <a:r>
              <a:rPr lang="zh-CN" altLang="en-US" sz="1600" dirty="0">
                <a:latin typeface="+mn-ea"/>
              </a:rPr>
              <a:t>。</a:t>
            </a:r>
            <a:endParaRPr lang="zh-CN" altLang="en-US" sz="1600" dirty="0">
              <a:latin typeface="+mn-ea"/>
            </a:endParaRPr>
          </a:p>
        </p:txBody>
      </p:sp>
      <p:graphicFrame>
        <p:nvGraphicFramePr>
          <p:cNvPr id="4" name="表格 3"/>
          <p:cNvGraphicFramePr/>
          <p:nvPr/>
        </p:nvGraphicFramePr>
        <p:xfrm>
          <a:off x="219456" y="2887166"/>
          <a:ext cx="8572985" cy="2810224"/>
        </p:xfrm>
        <a:graphic>
          <a:graphicData uri="http://schemas.openxmlformats.org/drawingml/2006/table">
            <a:tbl>
              <a:tblPr firstRow="1" firstCol="1" bandRow="1">
                <a:tableStyleId>{5C22544A-7EE6-4342-B048-85BDC9FD1C3A}</a:tableStyleId>
              </a:tblPr>
              <a:tblGrid>
                <a:gridCol w="528855"/>
                <a:gridCol w="1113375"/>
                <a:gridCol w="1196878"/>
                <a:gridCol w="1085541"/>
                <a:gridCol w="1530889"/>
                <a:gridCol w="1475221"/>
                <a:gridCol w="1642226"/>
              </a:tblGrid>
              <a:tr h="695801">
                <a:tc>
                  <a:txBody>
                    <a:bodyPr/>
                    <a:lstStyle/>
                    <a:p>
                      <a:pPr algn="ctr" fontAlgn="ctr">
                        <a:spcBef>
                          <a:spcPts val="0"/>
                        </a:spcBef>
                        <a:spcAft>
                          <a:spcPts val="0"/>
                        </a:spcAft>
                      </a:pPr>
                      <a:r>
                        <a:rPr lang="zh-CN" altLang="en-US" sz="1400" u="none" strike="noStrike">
                          <a:effectLst/>
                        </a:rPr>
                        <a:t>序号</a:t>
                      </a:r>
                      <a:endParaRPr lang="zh-CN" altLang="en-US" sz="1400" b="0" i="0" u="none" strike="noStrike">
                        <a:effectLst/>
                        <a:latin typeface="Arial" panose="020B0604020202020204" pitchFamily="34" charset="0"/>
                      </a:endParaRPr>
                    </a:p>
                  </a:txBody>
                  <a:tcPr marL="36195" marR="36195" marT="36195" marB="36195" anchor="ctr"/>
                </a:tc>
                <a:tc>
                  <a:txBody>
                    <a:bodyPr/>
                    <a:lstStyle/>
                    <a:p>
                      <a:pPr algn="ctr" fontAlgn="ctr">
                        <a:spcBef>
                          <a:spcPts val="0"/>
                        </a:spcBef>
                        <a:spcAft>
                          <a:spcPts val="0"/>
                        </a:spcAft>
                      </a:pPr>
                      <a:r>
                        <a:rPr lang="zh-CN" altLang="en-US" sz="1400" u="none" strike="noStrike">
                          <a:effectLst/>
                        </a:rPr>
                        <a:t>技术成果</a:t>
                      </a:r>
                      <a:endParaRPr lang="zh-CN" altLang="en-US" sz="1400" u="none" strike="noStrike">
                        <a:effectLst/>
                      </a:endParaRPr>
                    </a:p>
                    <a:p>
                      <a:pPr algn="ctr" fontAlgn="ctr">
                        <a:spcBef>
                          <a:spcPts val="0"/>
                        </a:spcBef>
                        <a:spcAft>
                          <a:spcPts val="0"/>
                        </a:spcAft>
                      </a:pPr>
                      <a:r>
                        <a:rPr lang="zh-CN" altLang="en-US" sz="1400" u="none" strike="noStrike">
                          <a:effectLst/>
                        </a:rPr>
                        <a:t>名称</a:t>
                      </a:r>
                      <a:endParaRPr lang="zh-CN" altLang="en-US" sz="1400" b="0" i="0" u="none" strike="noStrike">
                        <a:effectLst/>
                        <a:latin typeface="Arial" panose="020B0604020202020204" pitchFamily="34" charset="0"/>
                      </a:endParaRPr>
                    </a:p>
                  </a:txBody>
                  <a:tcPr marL="36195" marR="36195" marT="36195" marB="36195" anchor="ctr"/>
                </a:tc>
                <a:tc>
                  <a:txBody>
                    <a:bodyPr/>
                    <a:lstStyle/>
                    <a:p>
                      <a:pPr algn="ctr" fontAlgn="ctr">
                        <a:spcBef>
                          <a:spcPts val="0"/>
                        </a:spcBef>
                        <a:spcAft>
                          <a:spcPts val="0"/>
                        </a:spcAft>
                      </a:pPr>
                      <a:r>
                        <a:rPr lang="zh-CN" altLang="en-US" sz="1400" u="none" strike="noStrike">
                          <a:effectLst/>
                        </a:rPr>
                        <a:t>技术成果</a:t>
                      </a:r>
                      <a:endParaRPr lang="zh-CN" altLang="en-US" sz="1400" u="none" strike="noStrike">
                        <a:effectLst/>
                      </a:endParaRPr>
                    </a:p>
                    <a:p>
                      <a:pPr algn="ctr" fontAlgn="ctr">
                        <a:spcBef>
                          <a:spcPts val="0"/>
                        </a:spcBef>
                        <a:spcAft>
                          <a:spcPts val="0"/>
                        </a:spcAft>
                      </a:pPr>
                      <a:r>
                        <a:rPr lang="zh-CN" altLang="en-US" sz="1400" u="none" strike="noStrike">
                          <a:effectLst/>
                        </a:rPr>
                        <a:t>提供方</a:t>
                      </a:r>
                      <a:endParaRPr lang="zh-CN" altLang="en-US" sz="1400" b="0" i="0" u="none" strike="noStrike">
                        <a:effectLst/>
                        <a:latin typeface="Arial" panose="020B0604020202020204" pitchFamily="34" charset="0"/>
                      </a:endParaRPr>
                    </a:p>
                  </a:txBody>
                  <a:tcPr marL="36195" marR="36195" marT="36195" marB="36195" anchor="ctr"/>
                </a:tc>
                <a:tc>
                  <a:txBody>
                    <a:bodyPr/>
                    <a:lstStyle/>
                    <a:p>
                      <a:pPr algn="ctr" fontAlgn="ctr">
                        <a:spcBef>
                          <a:spcPts val="0"/>
                        </a:spcBef>
                        <a:spcAft>
                          <a:spcPts val="0"/>
                        </a:spcAft>
                      </a:pPr>
                      <a:r>
                        <a:rPr lang="zh-CN" altLang="en-US" sz="1400" u="none" strike="noStrike">
                          <a:effectLst/>
                        </a:rPr>
                        <a:t>适用范围</a:t>
                      </a:r>
                      <a:endParaRPr lang="zh-CN" altLang="en-US" sz="1400" b="0" i="0" u="none" strike="noStrike">
                        <a:effectLst/>
                        <a:latin typeface="Arial" panose="020B0604020202020204" pitchFamily="34" charset="0"/>
                      </a:endParaRPr>
                    </a:p>
                  </a:txBody>
                  <a:tcPr marL="36195" marR="36195" marT="36195" marB="36195" anchor="ctr"/>
                </a:tc>
                <a:tc>
                  <a:txBody>
                    <a:bodyPr/>
                    <a:lstStyle/>
                    <a:p>
                      <a:pPr algn="ctr" fontAlgn="ctr">
                        <a:spcBef>
                          <a:spcPts val="0"/>
                        </a:spcBef>
                        <a:spcAft>
                          <a:spcPts val="0"/>
                        </a:spcAft>
                      </a:pPr>
                      <a:r>
                        <a:rPr lang="zh-CN" altLang="en-US" sz="1400" u="none" strike="noStrike" dirty="0">
                          <a:effectLst/>
                        </a:rPr>
                        <a:t>技术成果</a:t>
                      </a:r>
                      <a:endParaRPr lang="zh-CN" altLang="en-US" sz="1400" u="none" strike="noStrike" dirty="0">
                        <a:effectLst/>
                      </a:endParaRPr>
                    </a:p>
                    <a:p>
                      <a:pPr algn="ctr" fontAlgn="ctr">
                        <a:spcBef>
                          <a:spcPts val="0"/>
                        </a:spcBef>
                        <a:spcAft>
                          <a:spcPts val="0"/>
                        </a:spcAft>
                      </a:pPr>
                      <a:r>
                        <a:rPr lang="zh-CN" altLang="en-US" sz="1400" u="none" strike="noStrike" dirty="0">
                          <a:effectLst/>
                        </a:rPr>
                        <a:t>简要说明</a:t>
                      </a:r>
                      <a:endParaRPr lang="zh-CN" altLang="en-US" sz="1400" b="0" i="0" u="none" strike="noStrike" dirty="0">
                        <a:effectLst/>
                        <a:latin typeface="Arial" panose="020B0604020202020204" pitchFamily="34" charset="0"/>
                      </a:endParaRPr>
                    </a:p>
                  </a:txBody>
                  <a:tcPr marL="36195" marR="36195" marT="36195" marB="36195" anchor="ctr"/>
                </a:tc>
                <a:tc>
                  <a:txBody>
                    <a:bodyPr/>
                    <a:lstStyle/>
                    <a:p>
                      <a:pPr algn="ctr" fontAlgn="ctr">
                        <a:spcBef>
                          <a:spcPts val="0"/>
                        </a:spcBef>
                        <a:spcAft>
                          <a:spcPts val="0"/>
                        </a:spcAft>
                      </a:pPr>
                      <a:r>
                        <a:rPr lang="zh-CN" altLang="en-US" sz="1400" u="none" strike="noStrike">
                          <a:effectLst/>
                        </a:rPr>
                        <a:t>产业化阶段</a:t>
                      </a:r>
                      <a:endParaRPr lang="zh-CN" altLang="en-US" sz="1400" b="0" i="0" u="none" strike="noStrike">
                        <a:effectLst/>
                        <a:latin typeface="Arial" panose="020B0604020202020204" pitchFamily="34" charset="0"/>
                      </a:endParaRPr>
                    </a:p>
                  </a:txBody>
                  <a:tcPr marL="36195" marR="36195" marT="36195" marB="36195" anchor="ctr"/>
                </a:tc>
                <a:tc>
                  <a:txBody>
                    <a:bodyPr/>
                    <a:lstStyle/>
                    <a:p>
                      <a:pPr algn="ctr" fontAlgn="ctr">
                        <a:spcBef>
                          <a:spcPts val="0"/>
                        </a:spcBef>
                        <a:spcAft>
                          <a:spcPts val="0"/>
                        </a:spcAft>
                      </a:pPr>
                      <a:r>
                        <a:rPr lang="zh-CN" altLang="en-US" sz="1400" u="none" strike="noStrike" dirty="0">
                          <a:effectLst/>
                        </a:rPr>
                        <a:t>示范工程污染治理或环境修复效果</a:t>
                      </a:r>
                      <a:endParaRPr lang="zh-CN" altLang="en-US" sz="1400" b="0" i="0" u="none" strike="noStrike" dirty="0">
                        <a:effectLst/>
                        <a:latin typeface="Arial" panose="020B0604020202020204" pitchFamily="34" charset="0"/>
                      </a:endParaRPr>
                    </a:p>
                  </a:txBody>
                  <a:tcPr marL="36195" marR="36195" marT="36195" marB="36195" anchor="ctr"/>
                </a:tc>
              </a:tr>
              <a:tr h="2114423">
                <a:tc>
                  <a:txBody>
                    <a:bodyPr/>
                    <a:lstStyle/>
                    <a:p>
                      <a:pPr algn="just" fontAlgn="ctr">
                        <a:spcBef>
                          <a:spcPts val="0"/>
                        </a:spcBef>
                        <a:spcAft>
                          <a:spcPts val="0"/>
                        </a:spcAft>
                      </a:pPr>
                      <a:r>
                        <a:rPr lang="zh-CN" altLang="en-US" sz="1400" u="none" strike="noStrike" dirty="0">
                          <a:effectLst/>
                        </a:rPr>
                        <a:t>填写说明</a:t>
                      </a:r>
                      <a:endParaRPr lang="zh-CN" altLang="en-US" sz="1400" b="0" i="0" u="none" strike="noStrike" dirty="0">
                        <a:effectLst/>
                        <a:latin typeface="Arial" panose="020B0604020202020204" pitchFamily="34" charset="0"/>
                      </a:endParaRPr>
                    </a:p>
                  </a:txBody>
                  <a:tcPr marL="36195" marR="36195" marT="36195" marB="36195" anchor="ctr"/>
                </a:tc>
                <a:tc>
                  <a:txBody>
                    <a:bodyPr/>
                    <a:lstStyle/>
                    <a:p>
                      <a:pPr algn="just" fontAlgn="t">
                        <a:lnSpc>
                          <a:spcPct val="120000"/>
                        </a:lnSpc>
                        <a:spcBef>
                          <a:spcPts val="0"/>
                        </a:spcBef>
                        <a:spcAft>
                          <a:spcPts val="0"/>
                        </a:spcAft>
                      </a:pPr>
                      <a:r>
                        <a:rPr lang="zh-CN" altLang="en-US" sz="1200" u="none" strike="noStrike" dirty="0">
                          <a:effectLst/>
                          <a:latin typeface="+mn-ea"/>
                          <a:ea typeface="+mn-ea"/>
                        </a:rPr>
                        <a:t>名称要突出治理对象和技术特点，不能过于笼统，不含商标和英文缩写。（限</a:t>
                      </a:r>
                      <a:r>
                        <a:rPr lang="en-US" altLang="zh-CN" sz="1200" u="none" strike="noStrike" dirty="0">
                          <a:effectLst/>
                          <a:latin typeface="+mn-ea"/>
                          <a:ea typeface="+mn-ea"/>
                        </a:rPr>
                        <a:t>30</a:t>
                      </a:r>
                      <a:r>
                        <a:rPr lang="zh-CN" altLang="en-US" sz="1200" u="none" strike="noStrike" dirty="0">
                          <a:effectLst/>
                          <a:latin typeface="+mn-ea"/>
                          <a:ea typeface="+mn-ea"/>
                        </a:rPr>
                        <a:t>字内）</a:t>
                      </a:r>
                      <a:endParaRPr lang="zh-CN" altLang="en-US" sz="1200" b="0" i="0" u="none" strike="noStrike" dirty="0">
                        <a:effectLst/>
                        <a:latin typeface="+mn-ea"/>
                        <a:ea typeface="+mn-ea"/>
                      </a:endParaRPr>
                    </a:p>
                  </a:txBody>
                  <a:tcPr marL="36195" marR="36195" marT="36195" marB="36195">
                    <a:solidFill>
                      <a:schemeClr val="accent2">
                        <a:lumMod val="20000"/>
                        <a:lumOff val="80000"/>
                      </a:schemeClr>
                    </a:solidFill>
                  </a:tcPr>
                </a:tc>
                <a:tc>
                  <a:txBody>
                    <a:bodyPr/>
                    <a:lstStyle/>
                    <a:p>
                      <a:pPr algn="just" fontAlgn="t">
                        <a:lnSpc>
                          <a:spcPct val="120000"/>
                        </a:lnSpc>
                        <a:spcBef>
                          <a:spcPts val="0"/>
                        </a:spcBef>
                        <a:spcAft>
                          <a:spcPts val="0"/>
                        </a:spcAft>
                      </a:pPr>
                      <a:r>
                        <a:rPr lang="zh-CN" altLang="en-US" sz="1200" u="none" strike="noStrike" dirty="0">
                          <a:effectLst/>
                          <a:latin typeface="+mn-ea"/>
                          <a:ea typeface="+mn-ea"/>
                        </a:rPr>
                        <a:t>单位全称（两家单位及以上中间用顿号分隔）</a:t>
                      </a:r>
                      <a:endParaRPr lang="zh-CN" altLang="en-US" sz="1200" b="0" i="0" u="none" strike="noStrike" dirty="0">
                        <a:effectLst/>
                        <a:latin typeface="+mn-ea"/>
                        <a:ea typeface="+mn-ea"/>
                      </a:endParaRPr>
                    </a:p>
                  </a:txBody>
                  <a:tcPr marL="36195" marR="36195" marT="36195" marB="36195">
                    <a:solidFill>
                      <a:schemeClr val="accent2">
                        <a:lumMod val="20000"/>
                        <a:lumOff val="80000"/>
                      </a:schemeClr>
                    </a:solidFill>
                  </a:tcPr>
                </a:tc>
                <a:tc>
                  <a:txBody>
                    <a:bodyPr/>
                    <a:lstStyle/>
                    <a:p>
                      <a:pPr algn="just" fontAlgn="t">
                        <a:lnSpc>
                          <a:spcPct val="120000"/>
                        </a:lnSpc>
                        <a:spcBef>
                          <a:spcPts val="0"/>
                        </a:spcBef>
                        <a:spcAft>
                          <a:spcPts val="0"/>
                        </a:spcAft>
                      </a:pPr>
                      <a:r>
                        <a:rPr lang="zh-CN" altLang="en-US" sz="1200" u="none" strike="noStrike" dirty="0">
                          <a:effectLst/>
                          <a:latin typeface="+mn-ea"/>
                          <a:ea typeface="+mn-ea"/>
                        </a:rPr>
                        <a:t>技术应用的行业、对象及限定条件。（限</a:t>
                      </a:r>
                      <a:r>
                        <a:rPr lang="en-US" altLang="zh-CN" sz="1200" u="none" strike="noStrike" dirty="0">
                          <a:effectLst/>
                          <a:latin typeface="+mn-ea"/>
                          <a:ea typeface="+mn-ea"/>
                        </a:rPr>
                        <a:t>50</a:t>
                      </a:r>
                      <a:r>
                        <a:rPr lang="zh-CN" altLang="en-US" sz="1200" u="none" strike="noStrike" dirty="0">
                          <a:effectLst/>
                          <a:latin typeface="+mn-ea"/>
                          <a:ea typeface="+mn-ea"/>
                        </a:rPr>
                        <a:t>字内）</a:t>
                      </a:r>
                      <a:endParaRPr lang="zh-CN" altLang="en-US" sz="1200" b="0" i="0" u="none" strike="noStrike" dirty="0">
                        <a:effectLst/>
                        <a:latin typeface="+mn-ea"/>
                        <a:ea typeface="+mn-ea"/>
                      </a:endParaRPr>
                    </a:p>
                  </a:txBody>
                  <a:tcPr marL="36195" marR="36195" marT="36195" marB="36195">
                    <a:solidFill>
                      <a:schemeClr val="accent2">
                        <a:lumMod val="20000"/>
                        <a:lumOff val="80000"/>
                      </a:schemeClr>
                    </a:solidFill>
                  </a:tcPr>
                </a:tc>
                <a:tc>
                  <a:txBody>
                    <a:bodyPr/>
                    <a:lstStyle/>
                    <a:p>
                      <a:pPr algn="just" fontAlgn="t">
                        <a:lnSpc>
                          <a:spcPct val="120000"/>
                        </a:lnSpc>
                        <a:spcBef>
                          <a:spcPts val="0"/>
                        </a:spcBef>
                        <a:spcAft>
                          <a:spcPts val="0"/>
                        </a:spcAft>
                      </a:pPr>
                      <a:r>
                        <a:rPr lang="zh-CN" altLang="en-US" sz="1200" u="none" strike="noStrike" dirty="0">
                          <a:effectLst/>
                          <a:latin typeface="+mn-ea"/>
                          <a:ea typeface="+mn-ea"/>
                        </a:rPr>
                        <a:t>重点介绍技术路线</a:t>
                      </a:r>
                      <a:r>
                        <a:rPr lang="en-US" altLang="zh-CN" sz="1200" u="none" strike="noStrike" dirty="0">
                          <a:effectLst/>
                          <a:latin typeface="+mn-ea"/>
                          <a:ea typeface="+mn-ea"/>
                        </a:rPr>
                        <a:t>/</a:t>
                      </a:r>
                      <a:r>
                        <a:rPr lang="zh-CN" altLang="en-US" sz="1200" u="none" strike="noStrike" dirty="0">
                          <a:effectLst/>
                          <a:latin typeface="+mn-ea"/>
                          <a:ea typeface="+mn-ea"/>
                        </a:rPr>
                        <a:t>工艺流程、技术特点、关键技术参数和设备性能参数等，文字需简练。（限</a:t>
                      </a:r>
                      <a:r>
                        <a:rPr lang="en-US" altLang="zh-CN" sz="1200" u="none" strike="noStrike" dirty="0">
                          <a:effectLst/>
                          <a:latin typeface="+mn-ea"/>
                          <a:ea typeface="+mn-ea"/>
                        </a:rPr>
                        <a:t>200</a:t>
                      </a:r>
                      <a:r>
                        <a:rPr lang="zh-CN" altLang="en-US" sz="1200" u="none" strike="noStrike" dirty="0">
                          <a:effectLst/>
                          <a:latin typeface="+mn-ea"/>
                          <a:ea typeface="+mn-ea"/>
                        </a:rPr>
                        <a:t>字内）</a:t>
                      </a:r>
                      <a:endParaRPr lang="zh-CN" altLang="en-US" sz="1200" b="0" i="0" u="none" strike="noStrike" dirty="0">
                        <a:effectLst/>
                        <a:latin typeface="+mn-ea"/>
                        <a:ea typeface="+mn-ea"/>
                      </a:endParaRPr>
                    </a:p>
                  </a:txBody>
                  <a:tcPr marL="36195" marR="36195" marT="36195" marB="36195">
                    <a:solidFill>
                      <a:schemeClr val="accent2">
                        <a:lumMod val="20000"/>
                        <a:lumOff val="80000"/>
                      </a:schemeClr>
                    </a:solidFill>
                  </a:tcPr>
                </a:tc>
                <a:tc>
                  <a:txBody>
                    <a:bodyPr/>
                    <a:lstStyle/>
                    <a:p>
                      <a:pPr algn="just" fontAlgn="t">
                        <a:lnSpc>
                          <a:spcPct val="120000"/>
                        </a:lnSpc>
                        <a:spcBef>
                          <a:spcPts val="0"/>
                        </a:spcBef>
                        <a:spcAft>
                          <a:spcPts val="0"/>
                        </a:spcAft>
                      </a:pPr>
                      <a:r>
                        <a:rPr lang="zh-CN" altLang="en-US" sz="1200" u="none" strike="noStrike">
                          <a:effectLst/>
                          <a:latin typeface="+mn-ea"/>
                          <a:ea typeface="+mn-ea"/>
                        </a:rPr>
                        <a:t>已有</a:t>
                      </a:r>
                      <a:r>
                        <a:rPr lang="en-US" altLang="zh-CN" sz="1200" u="none" strike="noStrike">
                          <a:effectLst/>
                          <a:latin typeface="+mn-ea"/>
                          <a:ea typeface="+mn-ea"/>
                        </a:rPr>
                        <a:t>XX</a:t>
                      </a:r>
                      <a:r>
                        <a:rPr lang="zh-CN" altLang="en-US" sz="1200" u="none" strike="noStrike">
                          <a:effectLst/>
                          <a:latin typeface="+mn-ea"/>
                          <a:ea typeface="+mn-ea"/>
                        </a:rPr>
                        <a:t>个工程化项目应用案例（列举</a:t>
                      </a:r>
                      <a:r>
                        <a:rPr lang="en-US" altLang="zh-CN" sz="1200" u="none" strike="noStrike">
                          <a:effectLst/>
                          <a:latin typeface="+mn-ea"/>
                          <a:ea typeface="+mn-ea"/>
                        </a:rPr>
                        <a:t>1</a:t>
                      </a:r>
                      <a:r>
                        <a:rPr lang="zh-CN" altLang="en-US" sz="1200" u="none" strike="noStrike">
                          <a:effectLst/>
                          <a:latin typeface="+mn-ea"/>
                          <a:ea typeface="+mn-ea"/>
                        </a:rPr>
                        <a:t>～</a:t>
                      </a:r>
                      <a:r>
                        <a:rPr lang="en-US" altLang="zh-CN" sz="1200" u="none" strike="noStrike">
                          <a:effectLst/>
                          <a:latin typeface="+mn-ea"/>
                          <a:ea typeface="+mn-ea"/>
                        </a:rPr>
                        <a:t>2</a:t>
                      </a:r>
                      <a:r>
                        <a:rPr lang="zh-CN" altLang="en-US" sz="1200" u="none" strike="noStrike">
                          <a:effectLst/>
                          <a:latin typeface="+mn-ea"/>
                          <a:ea typeface="+mn-ea"/>
                        </a:rPr>
                        <a:t>个工程项目名称、工程规模。（限</a:t>
                      </a:r>
                      <a:r>
                        <a:rPr lang="en-US" altLang="zh-CN" sz="1200" u="none" strike="noStrike">
                          <a:effectLst/>
                          <a:latin typeface="+mn-ea"/>
                          <a:ea typeface="+mn-ea"/>
                        </a:rPr>
                        <a:t>60</a:t>
                      </a:r>
                      <a:r>
                        <a:rPr lang="zh-CN" altLang="en-US" sz="1200" u="none" strike="noStrike">
                          <a:effectLst/>
                          <a:latin typeface="+mn-ea"/>
                          <a:ea typeface="+mn-ea"/>
                        </a:rPr>
                        <a:t>字内）</a:t>
                      </a:r>
                      <a:endParaRPr lang="zh-CN" altLang="en-US" sz="1200" b="0" i="0" u="none" strike="noStrike">
                        <a:effectLst/>
                        <a:latin typeface="+mn-ea"/>
                        <a:ea typeface="+mn-ea"/>
                      </a:endParaRPr>
                    </a:p>
                  </a:txBody>
                  <a:tcPr marL="36195" marR="36195" marT="36195" marB="36195">
                    <a:solidFill>
                      <a:schemeClr val="accent2">
                        <a:lumMod val="20000"/>
                        <a:lumOff val="80000"/>
                      </a:schemeClr>
                    </a:solidFill>
                  </a:tcPr>
                </a:tc>
                <a:tc>
                  <a:txBody>
                    <a:bodyPr/>
                    <a:lstStyle/>
                    <a:p>
                      <a:pPr algn="just" fontAlgn="t">
                        <a:lnSpc>
                          <a:spcPct val="120000"/>
                        </a:lnSpc>
                        <a:spcBef>
                          <a:spcPts val="0"/>
                        </a:spcBef>
                        <a:spcAft>
                          <a:spcPts val="0"/>
                        </a:spcAft>
                      </a:pPr>
                      <a:r>
                        <a:rPr lang="zh-CN" altLang="en-US" sz="1200" u="none" strike="noStrike" dirty="0">
                          <a:effectLst/>
                          <a:latin typeface="+mn-ea"/>
                          <a:ea typeface="+mn-ea"/>
                        </a:rPr>
                        <a:t>采用该技术在示范工程上可实现的污染治理或环境修复效果，可达到相关环境标准或要求，二次污染防治情况，提高准确数据。（限</a:t>
                      </a:r>
                      <a:r>
                        <a:rPr lang="en-US" altLang="zh-CN" sz="1200" u="none" strike="noStrike" dirty="0">
                          <a:effectLst/>
                          <a:latin typeface="+mn-ea"/>
                          <a:ea typeface="+mn-ea"/>
                        </a:rPr>
                        <a:t>150</a:t>
                      </a:r>
                      <a:r>
                        <a:rPr lang="zh-CN" altLang="en-US" sz="1200" u="none" strike="noStrike" dirty="0">
                          <a:effectLst/>
                          <a:latin typeface="+mn-ea"/>
                          <a:ea typeface="+mn-ea"/>
                        </a:rPr>
                        <a:t>字内）</a:t>
                      </a:r>
                      <a:endParaRPr lang="zh-CN" altLang="en-US" sz="1200" b="0" i="0" u="none" strike="noStrike" dirty="0">
                        <a:effectLst/>
                        <a:latin typeface="+mn-ea"/>
                        <a:ea typeface="+mn-ea"/>
                      </a:endParaRPr>
                    </a:p>
                  </a:txBody>
                  <a:tcPr marL="36195" marR="36195" marT="36195" marB="36195">
                    <a:solidFill>
                      <a:schemeClr val="accent2">
                        <a:lumMod val="20000"/>
                        <a:lumOff val="80000"/>
                      </a:schemeClr>
                    </a:solidFill>
                  </a:tcPr>
                </a:tc>
              </a:tr>
            </a:tbl>
          </a:graphicData>
        </a:graphic>
      </p:graphicFrame>
      <p:sp>
        <p:nvSpPr>
          <p:cNvPr id="6" name="文本框 5"/>
          <p:cNvSpPr txBox="1"/>
          <p:nvPr/>
        </p:nvSpPr>
        <p:spPr>
          <a:xfrm>
            <a:off x="3529584" y="2360891"/>
            <a:ext cx="1728216" cy="369332"/>
          </a:xfrm>
          <a:prstGeom prst="rect">
            <a:avLst/>
          </a:prstGeom>
          <a:noFill/>
        </p:spPr>
        <p:txBody>
          <a:bodyPr wrap="square" rtlCol="0">
            <a:spAutoFit/>
          </a:bodyPr>
          <a:lstStyle/>
          <a:p>
            <a:r>
              <a:rPr lang="zh-CN" altLang="en-US" dirty="0"/>
              <a:t>填写要求</a:t>
            </a:r>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rgbClr val="0070C0"/>
                </a:solidFill>
                <a:latin typeface="黑体" panose="02010609060101010101" pitchFamily="49" charset="-122"/>
                <a:ea typeface="黑体" panose="02010609060101010101" pitchFamily="49" charset="-122"/>
              </a:rPr>
              <a:t>4.13</a:t>
            </a:r>
            <a:r>
              <a:rPr lang="zh-CN" altLang="zh-CN" sz="3200" dirty="0">
                <a:solidFill>
                  <a:srgbClr val="0070C0"/>
                </a:solidFill>
                <a:latin typeface="黑体" panose="02010609060101010101" pitchFamily="49" charset="-122"/>
                <a:ea typeface="黑体" panose="02010609060101010101" pitchFamily="49" charset="-122"/>
              </a:rPr>
              <a:t>技术成果报告</a:t>
            </a:r>
            <a:br>
              <a:rPr lang="zh-CN" altLang="zh-CN" sz="1800" b="1" kern="1000" spc="50" dirty="0">
                <a:effectLst/>
                <a:latin typeface="Times New Roman" panose="02020603050405020304" pitchFamily="18" charset="0"/>
                <a:ea typeface="楷体_GB2312" panose="02010609030101010101" charset="-122"/>
              </a:rPr>
            </a:br>
            <a:endParaRPr lang="zh-CN" altLang="en-US" dirty="0"/>
          </a:p>
        </p:txBody>
      </p:sp>
      <p:pic>
        <p:nvPicPr>
          <p:cNvPr id="4" name="图片 3"/>
          <p:cNvPicPr/>
          <p:nvPr/>
        </p:nvPicPr>
        <p:blipFill>
          <a:blip r:embed="rId1"/>
          <a:stretch>
            <a:fillRect/>
          </a:stretch>
        </p:blipFill>
        <p:spPr>
          <a:xfrm>
            <a:off x="4685896" y="1094613"/>
            <a:ext cx="4106545" cy="5162550"/>
          </a:xfrm>
          <a:prstGeom prst="rect">
            <a:avLst/>
          </a:prstGeom>
        </p:spPr>
      </p:pic>
      <p:sp>
        <p:nvSpPr>
          <p:cNvPr id="6" name="文本框 5"/>
          <p:cNvSpPr txBox="1"/>
          <p:nvPr/>
        </p:nvSpPr>
        <p:spPr>
          <a:xfrm>
            <a:off x="277091" y="1356500"/>
            <a:ext cx="4572000" cy="2634183"/>
          </a:xfrm>
          <a:prstGeom prst="rect">
            <a:avLst/>
          </a:prstGeom>
          <a:noFill/>
        </p:spPr>
        <p:txBody>
          <a:bodyPr wrap="square">
            <a:spAutoFit/>
          </a:bodyPr>
          <a:lstStyle/>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技术成果报告为</a:t>
            </a:r>
            <a:r>
              <a:rPr lang="zh-CN" altLang="en-US" sz="1600" dirty="0">
                <a:latin typeface="+mn-ea"/>
              </a:rPr>
              <a:t>科技部</a:t>
            </a:r>
            <a:r>
              <a:rPr lang="zh-CN" altLang="zh-CN" sz="1600" dirty="0">
                <a:latin typeface="+mn-ea"/>
              </a:rPr>
              <a:t>“国家生态环境保护先进技术成果目录”项目拟公开内容，也是前面申报内容的集成和凝练。</a:t>
            </a:r>
            <a:endParaRPr lang="zh-CN" altLang="zh-CN"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此为离线内容，下载模板，按照各项填写要求填写。</a:t>
            </a:r>
            <a:endParaRPr lang="zh-CN" altLang="zh-CN"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填写完成后，分别上传</a:t>
            </a:r>
            <a:r>
              <a:rPr lang="en-US" altLang="zh-CN" sz="1600" dirty="0">
                <a:latin typeface="+mn-ea"/>
              </a:rPr>
              <a:t>word</a:t>
            </a:r>
            <a:r>
              <a:rPr lang="zh-CN" altLang="zh-CN" sz="1600" dirty="0">
                <a:latin typeface="+mn-ea"/>
              </a:rPr>
              <a:t>版和</a:t>
            </a:r>
            <a:r>
              <a:rPr lang="en-US" altLang="zh-CN" sz="1600" dirty="0">
                <a:latin typeface="+mn-ea"/>
              </a:rPr>
              <a:t>pdf</a:t>
            </a:r>
            <a:r>
              <a:rPr lang="zh-CN" altLang="zh-CN" sz="1600" dirty="0">
                <a:latin typeface="+mn-ea"/>
              </a:rPr>
              <a:t>版本文件。</a:t>
            </a:r>
            <a:endParaRPr lang="zh-CN" altLang="zh-CN"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文件页数不得超过</a:t>
            </a:r>
            <a:r>
              <a:rPr lang="en-US" altLang="zh-CN" sz="1600" b="1" dirty="0">
                <a:solidFill>
                  <a:srgbClr val="C00000"/>
                </a:solidFill>
                <a:latin typeface="+mn-ea"/>
              </a:rPr>
              <a:t>5</a:t>
            </a:r>
            <a:r>
              <a:rPr lang="zh-CN" altLang="zh-CN" sz="1600" b="1" dirty="0">
                <a:solidFill>
                  <a:srgbClr val="C00000"/>
                </a:solidFill>
                <a:latin typeface="+mn-ea"/>
              </a:rPr>
              <a:t>页</a:t>
            </a:r>
            <a:r>
              <a:rPr lang="zh-CN" altLang="zh-CN" sz="1600" dirty="0">
                <a:latin typeface="+mn-ea"/>
              </a:rPr>
              <a:t>，否则无法上传。</a:t>
            </a:r>
            <a:endParaRPr lang="zh-CN" altLang="zh-CN" sz="1600" dirty="0">
              <a:latin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06463" y="320675"/>
            <a:ext cx="7886700" cy="390525"/>
          </a:xfrm>
        </p:spPr>
        <p:txBody>
          <a:bodyPr/>
          <a:lstStyle/>
          <a:p>
            <a:r>
              <a:rPr lang="zh-CN" altLang="en-US" dirty="0">
                <a:latin typeface="+mn-lt"/>
                <a:ea typeface="+mn-ea"/>
                <a:cs typeface="+mn-ea"/>
                <a:sym typeface="+mn-lt"/>
              </a:rPr>
              <a:t>五、附件上传</a:t>
            </a:r>
            <a:endParaRPr lang="zh-CN" altLang="en-US" dirty="0">
              <a:latin typeface="+mn-lt"/>
              <a:ea typeface="+mn-ea"/>
              <a:cs typeface="+mn-ea"/>
              <a:sym typeface="+mn-lt"/>
            </a:endParaRPr>
          </a:p>
        </p:txBody>
      </p:sp>
      <p:sp>
        <p:nvSpPr>
          <p:cNvPr id="5" name="标题 1"/>
          <p:cNvSpPr txBox="1"/>
          <p:nvPr/>
        </p:nvSpPr>
        <p:spPr>
          <a:xfrm>
            <a:off x="160506" y="1051701"/>
            <a:ext cx="7886700" cy="389947"/>
          </a:xfrm>
          <a:prstGeom prst="rect">
            <a:avLst/>
          </a:prstGeom>
        </p:spPr>
        <p:txBody>
          <a:bodyP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zh-CN" sz="3200" dirty="0">
                <a:solidFill>
                  <a:srgbClr val="0070C0"/>
                </a:solidFill>
                <a:latin typeface="黑体" panose="02010609060101010101" pitchFamily="49" charset="-122"/>
                <a:ea typeface="黑体" panose="02010609060101010101" pitchFamily="49" charset="-122"/>
              </a:rPr>
              <a:t>5.1</a:t>
            </a:r>
            <a:r>
              <a:rPr lang="zh-CN" altLang="en-US" sz="3200" dirty="0">
                <a:solidFill>
                  <a:srgbClr val="0070C0"/>
                </a:solidFill>
                <a:latin typeface="黑体" panose="02010609060101010101" pitchFamily="49" charset="-122"/>
                <a:ea typeface="黑体" panose="02010609060101010101" pitchFamily="49" charset="-122"/>
              </a:rPr>
              <a:t>通用要求</a:t>
            </a:r>
            <a:br>
              <a:rPr lang="zh-CN" altLang="zh-CN" sz="1800" b="1" kern="1000" spc="50" dirty="0">
                <a:latin typeface="Times New Roman" panose="02020603050405020304" pitchFamily="18" charset="0"/>
                <a:ea typeface="楷体_GB2312" panose="02010609030101010101" charset="-122"/>
              </a:rPr>
            </a:br>
            <a:endParaRPr lang="zh-CN" altLang="en-US" dirty="0"/>
          </a:p>
        </p:txBody>
      </p:sp>
      <p:sp>
        <p:nvSpPr>
          <p:cNvPr id="7" name="文本框 6"/>
          <p:cNvSpPr txBox="1"/>
          <p:nvPr/>
        </p:nvSpPr>
        <p:spPr>
          <a:xfrm>
            <a:off x="-73152" y="1518530"/>
            <a:ext cx="8220455" cy="2264851"/>
          </a:xfrm>
          <a:prstGeom prst="rect">
            <a:avLst/>
          </a:prstGeom>
          <a:noFill/>
        </p:spPr>
        <p:txBody>
          <a:bodyPr wrap="square">
            <a:spAutoFit/>
          </a:bodyPr>
          <a:lstStyle/>
          <a:p>
            <a:pPr marL="285750" indent="-285750" algn="just">
              <a:lnSpc>
                <a:spcPct val="150000"/>
              </a:lnSpc>
              <a:buClr>
                <a:srgbClr val="0070C0"/>
              </a:buClr>
              <a:buSzPct val="80000"/>
              <a:buFont typeface="Wingdings" panose="05000000000000000000" pitchFamily="2" charset="2"/>
              <a:buChar char="u"/>
            </a:pPr>
            <a:r>
              <a:rPr lang="zh-CN" altLang="en-US" sz="1600" dirty="0">
                <a:latin typeface="+mn-ea"/>
              </a:rPr>
              <a:t>每个</a:t>
            </a:r>
            <a:r>
              <a:rPr lang="zh-CN" altLang="zh-CN" sz="1600" dirty="0">
                <a:latin typeface="+mn-ea"/>
              </a:rPr>
              <a:t>附件需要逐一上传到系统中。</a:t>
            </a:r>
            <a:endParaRPr lang="zh-CN" altLang="zh-CN"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上传附件应为</a:t>
            </a:r>
            <a:r>
              <a:rPr lang="en-US" altLang="zh-CN" sz="1600" dirty="0">
                <a:solidFill>
                  <a:srgbClr val="C00000"/>
                </a:solidFill>
                <a:latin typeface="+mn-ea"/>
              </a:rPr>
              <a:t>PDF</a:t>
            </a:r>
            <a:r>
              <a:rPr lang="zh-CN" altLang="zh-CN" sz="1600" dirty="0">
                <a:solidFill>
                  <a:srgbClr val="C00000"/>
                </a:solidFill>
                <a:latin typeface="+mn-ea"/>
              </a:rPr>
              <a:t>格式</a:t>
            </a:r>
            <a:r>
              <a:rPr lang="zh-CN" altLang="zh-CN" sz="1600" dirty="0">
                <a:latin typeface="+mn-ea"/>
              </a:rPr>
              <a:t>，每个附件大小不超过</a:t>
            </a:r>
            <a:r>
              <a:rPr lang="en-US" altLang="zh-CN" sz="1600" dirty="0">
                <a:solidFill>
                  <a:srgbClr val="C00000"/>
                </a:solidFill>
                <a:latin typeface="+mn-ea"/>
              </a:rPr>
              <a:t>2M</a:t>
            </a:r>
            <a:r>
              <a:rPr lang="zh-CN" altLang="zh-CN" sz="1600" dirty="0">
                <a:latin typeface="+mn-ea"/>
              </a:rPr>
              <a:t>，否则无法上传。</a:t>
            </a:r>
            <a:endParaRPr lang="zh-CN" altLang="zh-CN"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附件命名方式建议采用“序号</a:t>
            </a:r>
            <a:r>
              <a:rPr lang="en-US" altLang="zh-CN" sz="1600" dirty="0">
                <a:latin typeface="+mn-ea"/>
              </a:rPr>
              <a:t>.</a:t>
            </a:r>
            <a:r>
              <a:rPr lang="zh-CN" altLang="zh-CN" sz="1600" dirty="0">
                <a:latin typeface="+mn-ea"/>
              </a:rPr>
              <a:t>类别</a:t>
            </a:r>
            <a:r>
              <a:rPr lang="en-US" altLang="zh-CN" sz="1600" dirty="0">
                <a:latin typeface="+mn-ea"/>
              </a:rPr>
              <a:t>-</a:t>
            </a:r>
            <a:r>
              <a:rPr lang="zh-CN" altLang="zh-CN" sz="1600" dirty="0">
                <a:latin typeface="+mn-ea"/>
              </a:rPr>
              <a:t>名称”的命名方式（如：“</a:t>
            </a:r>
            <a:r>
              <a:rPr lang="en-US" altLang="zh-CN" sz="1600" dirty="0">
                <a:latin typeface="+mn-ea"/>
              </a:rPr>
              <a:t>7.</a:t>
            </a:r>
            <a:r>
              <a:rPr lang="zh-CN" altLang="zh-CN" sz="1600" dirty="0">
                <a:latin typeface="+mn-ea"/>
              </a:rPr>
              <a:t>发明专利</a:t>
            </a:r>
            <a:r>
              <a:rPr lang="en-US" altLang="zh-CN" sz="1600" dirty="0">
                <a:latin typeface="+mn-ea"/>
              </a:rPr>
              <a:t>-</a:t>
            </a:r>
            <a:r>
              <a:rPr lang="zh-CN" altLang="zh-CN" sz="1600" dirty="0">
                <a:latin typeface="+mn-ea"/>
              </a:rPr>
              <a:t>一种</a:t>
            </a:r>
            <a:r>
              <a:rPr lang="en-US" altLang="zh-CN" sz="1600" dirty="0" err="1">
                <a:latin typeface="+mn-ea"/>
              </a:rPr>
              <a:t>xxxx</a:t>
            </a:r>
            <a:r>
              <a:rPr lang="zh-CN" altLang="zh-CN" sz="1600" dirty="0">
                <a:latin typeface="+mn-ea"/>
              </a:rPr>
              <a:t>的处理方法”），使附件列表清晰有序。</a:t>
            </a:r>
            <a:endParaRPr lang="en-US" altLang="zh-CN"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上传时双击已上传的附件名称，即可修改</a:t>
            </a:r>
            <a:r>
              <a:rPr lang="zh-CN" altLang="en-US" sz="1600" dirty="0">
                <a:latin typeface="+mn-ea"/>
              </a:rPr>
              <a:t>名称。</a:t>
            </a:r>
            <a:endParaRPr lang="en-US" altLang="zh-CN"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en-US" sz="1600" dirty="0">
                <a:latin typeface="+mn-ea"/>
              </a:rPr>
              <a:t>上传的附件不要求有水印，为保证提供的纸质附件清晰，无需从系统中下载打印。</a:t>
            </a:r>
            <a:endParaRPr lang="zh-CN" altLang="zh-CN" sz="1600" dirty="0">
              <a:latin typeface="+mn-ea"/>
            </a:endParaRPr>
          </a:p>
        </p:txBody>
      </p:sp>
      <p:pic>
        <p:nvPicPr>
          <p:cNvPr id="8" name="图片 7"/>
          <p:cNvPicPr/>
          <p:nvPr/>
        </p:nvPicPr>
        <p:blipFill>
          <a:blip r:embed="rId1"/>
          <a:stretch>
            <a:fillRect/>
          </a:stretch>
        </p:blipFill>
        <p:spPr>
          <a:xfrm>
            <a:off x="494260" y="3860264"/>
            <a:ext cx="8155964" cy="299773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895489" y="311037"/>
            <a:ext cx="7886700" cy="389947"/>
          </a:xfrm>
          <a:prstGeom prst="rect">
            <a:avLst/>
          </a:prstGeom>
        </p:spPr>
        <p:txBody>
          <a:bodyP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zh-CN" sz="3200" dirty="0">
                <a:solidFill>
                  <a:srgbClr val="0070C0"/>
                </a:solidFill>
                <a:latin typeface="黑体" panose="02010609060101010101" pitchFamily="49" charset="-122"/>
                <a:ea typeface="黑体" panose="02010609060101010101" pitchFamily="49" charset="-122"/>
              </a:rPr>
              <a:t>5.2</a:t>
            </a:r>
            <a:r>
              <a:rPr lang="zh-CN" altLang="en-US" sz="3200" dirty="0">
                <a:solidFill>
                  <a:srgbClr val="0070C0"/>
                </a:solidFill>
                <a:latin typeface="黑体" panose="02010609060101010101" pitchFamily="49" charset="-122"/>
                <a:ea typeface="黑体" panose="02010609060101010101" pitchFamily="49" charset="-122"/>
              </a:rPr>
              <a:t>必备附件</a:t>
            </a:r>
            <a:br>
              <a:rPr lang="zh-CN" altLang="zh-CN" sz="1800" b="1" kern="1000" spc="50" dirty="0">
                <a:latin typeface="Times New Roman" panose="02020603050405020304" pitchFamily="18" charset="0"/>
                <a:ea typeface="楷体_GB2312" panose="02010609030101010101" charset="-122"/>
              </a:rPr>
            </a:br>
            <a:endParaRPr lang="zh-CN" altLang="en-US" dirty="0"/>
          </a:p>
        </p:txBody>
      </p:sp>
      <p:pic>
        <p:nvPicPr>
          <p:cNvPr id="5" name="图片 4"/>
          <p:cNvPicPr/>
          <p:nvPr/>
        </p:nvPicPr>
        <p:blipFill rotWithShape="1">
          <a:blip r:embed="rId1"/>
          <a:srcRect r="24159" b="38044"/>
          <a:stretch>
            <a:fillRect/>
          </a:stretch>
        </p:blipFill>
        <p:spPr>
          <a:xfrm>
            <a:off x="5601093" y="1187069"/>
            <a:ext cx="3542907" cy="2241931"/>
          </a:xfrm>
          <a:prstGeom prst="rect">
            <a:avLst/>
          </a:prstGeom>
        </p:spPr>
      </p:pic>
      <p:sp>
        <p:nvSpPr>
          <p:cNvPr id="7" name="文本框 6"/>
          <p:cNvSpPr txBox="1"/>
          <p:nvPr/>
        </p:nvSpPr>
        <p:spPr>
          <a:xfrm>
            <a:off x="210312" y="958469"/>
            <a:ext cx="5001768" cy="5219506"/>
          </a:xfrm>
          <a:prstGeom prst="rect">
            <a:avLst/>
          </a:prstGeom>
          <a:noFill/>
        </p:spPr>
        <p:txBody>
          <a:bodyPr wrap="square">
            <a:spAutoFit/>
          </a:bodyPr>
          <a:lstStyle/>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如多家单位联合申报，各单位均需提供申报单位法人证书或营业执照。</a:t>
            </a:r>
            <a:endParaRPr lang="zh-CN" altLang="zh-CN"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知识产权证明包括授权专利证书、计算机软件著作权证书等，应与申报书“技术知识产权归属”内容一致，且附件不</a:t>
            </a:r>
            <a:r>
              <a:rPr lang="zh-CN" altLang="zh-CN" sz="1600" dirty="0">
                <a:solidFill>
                  <a:srgbClr val="C00000"/>
                </a:solidFill>
                <a:latin typeface="+mn-ea"/>
              </a:rPr>
              <a:t>超过</a:t>
            </a:r>
            <a:r>
              <a:rPr lang="en-US" altLang="zh-CN" sz="1600" dirty="0">
                <a:solidFill>
                  <a:srgbClr val="C00000"/>
                </a:solidFill>
                <a:latin typeface="+mn-ea"/>
              </a:rPr>
              <a:t>10</a:t>
            </a:r>
            <a:r>
              <a:rPr lang="zh-CN" altLang="zh-CN" sz="1600" dirty="0">
                <a:solidFill>
                  <a:srgbClr val="C00000"/>
                </a:solidFill>
                <a:latin typeface="+mn-ea"/>
              </a:rPr>
              <a:t>项</a:t>
            </a:r>
            <a:r>
              <a:rPr lang="zh-CN" altLang="zh-CN" sz="1600" dirty="0">
                <a:latin typeface="+mn-ea"/>
              </a:rPr>
              <a:t>。</a:t>
            </a:r>
            <a:endParaRPr lang="zh-CN" altLang="zh-CN"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应用证明</a:t>
            </a:r>
            <a:r>
              <a:rPr lang="zh-CN" altLang="en-US" sz="1600" dirty="0">
                <a:latin typeface="+mn-ea"/>
              </a:rPr>
              <a:t>：</a:t>
            </a:r>
            <a:r>
              <a:rPr lang="zh-CN" altLang="zh-CN" sz="1600" dirty="0">
                <a:latin typeface="+mn-ea"/>
              </a:rPr>
              <a:t>指提供申报书“典型技术应用案例”所列项目的项目合同、验收报告、第三方效果检测报告、第三方环境监测报告、用户意见等证明材料。</a:t>
            </a:r>
            <a:endParaRPr lang="zh-CN" altLang="zh-CN" sz="1600" dirty="0">
              <a:latin typeface="+mn-ea"/>
            </a:endParaRPr>
          </a:p>
          <a:p>
            <a:pPr algn="just">
              <a:lnSpc>
                <a:spcPct val="150000"/>
              </a:lnSpc>
              <a:buClr>
                <a:srgbClr val="0070C0"/>
              </a:buClr>
              <a:buSzPct val="80000"/>
            </a:pPr>
            <a:r>
              <a:rPr lang="zh-CN" altLang="zh-CN" sz="1600" dirty="0">
                <a:solidFill>
                  <a:srgbClr val="C00000"/>
                </a:solidFill>
                <a:latin typeface="+mn-ea"/>
              </a:rPr>
              <a:t>（注：第三方效果监测报告与第三方环境监测报告二者至少提供一类，第三方监测</a:t>
            </a:r>
            <a:r>
              <a:rPr lang="en-US" altLang="zh-CN" sz="1600" dirty="0">
                <a:solidFill>
                  <a:srgbClr val="C00000"/>
                </a:solidFill>
                <a:latin typeface="+mn-ea"/>
              </a:rPr>
              <a:t>/</a:t>
            </a:r>
            <a:r>
              <a:rPr lang="zh-CN" altLang="zh-CN" sz="1600" dirty="0">
                <a:solidFill>
                  <a:srgbClr val="C00000"/>
                </a:solidFill>
                <a:latin typeface="+mn-ea"/>
              </a:rPr>
              <a:t>检测机构应具有相关资质。</a:t>
            </a:r>
            <a:r>
              <a:rPr lang="zh-CN" altLang="zh-CN" sz="1600" dirty="0">
                <a:latin typeface="+mn-ea"/>
              </a:rPr>
              <a:t>）</a:t>
            </a:r>
            <a:endParaRPr lang="zh-CN" altLang="zh-CN" sz="1600" dirty="0">
              <a:latin typeface="+mn-ea"/>
            </a:endParaRPr>
          </a:p>
          <a:p>
            <a:pPr marL="285750" indent="-285750" algn="just">
              <a:lnSpc>
                <a:spcPct val="150000"/>
              </a:lnSpc>
              <a:buClr>
                <a:srgbClr val="0070C0"/>
              </a:buClr>
              <a:buSzPct val="80000"/>
              <a:buFont typeface="Wingdings" panose="05000000000000000000" pitchFamily="2" charset="2"/>
              <a:buChar char="u"/>
            </a:pPr>
            <a:r>
              <a:rPr lang="zh-CN" altLang="zh-CN" sz="1600" dirty="0">
                <a:latin typeface="+mn-ea"/>
              </a:rPr>
              <a:t>水平证明</a:t>
            </a:r>
            <a:r>
              <a:rPr lang="zh-CN" altLang="en-US" sz="1600" dirty="0">
                <a:latin typeface="+mn-ea"/>
              </a:rPr>
              <a:t>：</a:t>
            </a:r>
            <a:r>
              <a:rPr lang="zh-CN" altLang="zh-CN" sz="1600" dirty="0">
                <a:latin typeface="+mn-ea"/>
              </a:rPr>
              <a:t>应至少提供以下证明材料中的一种：成果鉴定、评价、评估、验证报告，以及专家评价意见等。</a:t>
            </a:r>
            <a:endParaRPr lang="zh-CN" altLang="zh-CN" sz="1600" dirty="0">
              <a:latin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895489" y="311037"/>
            <a:ext cx="7886700" cy="389947"/>
          </a:xfrm>
          <a:prstGeom prst="rect">
            <a:avLst/>
          </a:prstGeom>
        </p:spPr>
        <p:txBody>
          <a:bodyP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zh-CN" sz="3200" dirty="0">
                <a:solidFill>
                  <a:srgbClr val="0070C0"/>
                </a:solidFill>
                <a:latin typeface="黑体" panose="02010609060101010101" pitchFamily="49" charset="-122"/>
                <a:ea typeface="黑体" panose="02010609060101010101" pitchFamily="49" charset="-122"/>
              </a:rPr>
              <a:t>5.2</a:t>
            </a:r>
            <a:r>
              <a:rPr lang="zh-CN" altLang="en-US" sz="3200" dirty="0">
                <a:solidFill>
                  <a:srgbClr val="0070C0"/>
                </a:solidFill>
                <a:latin typeface="黑体" panose="02010609060101010101" pitchFamily="49" charset="-122"/>
                <a:ea typeface="黑体" panose="02010609060101010101" pitchFamily="49" charset="-122"/>
              </a:rPr>
              <a:t>可选附件</a:t>
            </a:r>
            <a:br>
              <a:rPr lang="zh-CN" altLang="zh-CN" sz="1800" b="1" kern="1000" spc="50" dirty="0">
                <a:latin typeface="Times New Roman" panose="02020603050405020304" pitchFamily="18" charset="0"/>
                <a:ea typeface="楷体_GB2312" panose="02010609030101010101" charset="-122"/>
              </a:rPr>
            </a:br>
            <a:endParaRPr lang="zh-CN" altLang="en-US" dirty="0"/>
          </a:p>
        </p:txBody>
      </p:sp>
      <p:sp>
        <p:nvSpPr>
          <p:cNvPr id="6" name="文本框 5"/>
          <p:cNvSpPr txBox="1"/>
          <p:nvPr/>
        </p:nvSpPr>
        <p:spPr>
          <a:xfrm>
            <a:off x="265176" y="1692266"/>
            <a:ext cx="7886700" cy="1526187"/>
          </a:xfrm>
          <a:prstGeom prst="rect">
            <a:avLst/>
          </a:prstGeom>
          <a:noFill/>
        </p:spPr>
        <p:txBody>
          <a:bodyPr wrap="square">
            <a:spAutoFit/>
          </a:bodyPr>
          <a:lstStyle/>
          <a:p>
            <a:pPr marL="285750" indent="-285750" algn="just">
              <a:lnSpc>
                <a:spcPct val="150000"/>
              </a:lnSpc>
              <a:buClr>
                <a:srgbClr val="0070C0"/>
              </a:buClr>
              <a:buSzPct val="80000"/>
              <a:buFont typeface="Wingdings" panose="05000000000000000000" pitchFamily="2" charset="2"/>
              <a:buChar char="u"/>
              <a:tabLst>
                <a:tab pos="1903095" algn="l"/>
                <a:tab pos="2637155" algn="ctr"/>
              </a:tabLst>
            </a:pPr>
            <a:r>
              <a:rPr lang="zh-CN" altLang="zh-CN" sz="1600" dirty="0">
                <a:latin typeface="+mn-ea"/>
              </a:rPr>
              <a:t>如技术成果为政府科技计划项目，应提供计划任务书，如课题已结题，还需验收意见。</a:t>
            </a:r>
            <a:endParaRPr lang="en-US" altLang="zh-CN" sz="1600" dirty="0">
              <a:latin typeface="+mn-ea"/>
            </a:endParaRPr>
          </a:p>
          <a:p>
            <a:pPr marL="285750" indent="-285750" algn="just">
              <a:lnSpc>
                <a:spcPct val="150000"/>
              </a:lnSpc>
              <a:buClr>
                <a:srgbClr val="0070C0"/>
              </a:buClr>
              <a:buSzPct val="80000"/>
              <a:buFont typeface="Wingdings" panose="05000000000000000000" pitchFamily="2" charset="2"/>
              <a:buChar char="u"/>
              <a:tabLst>
                <a:tab pos="1903095" algn="l"/>
                <a:tab pos="2637155" algn="ctr"/>
              </a:tabLst>
            </a:pPr>
            <a:r>
              <a:rPr lang="zh-CN" altLang="zh-CN" sz="1600" dirty="0">
                <a:latin typeface="+mn-ea"/>
              </a:rPr>
              <a:t>其他证明成果先进性的材料，包括科技查新报告、所获奖励荣誉情况等技术成果先进性的证明材料。请勿上传与申报的技术成果不相关的附件材料。</a:t>
            </a:r>
            <a:endParaRPr lang="zh-CN" altLang="zh-CN" sz="1600" dirty="0">
              <a:latin typeface="+mn-ea"/>
            </a:endParaRPr>
          </a:p>
        </p:txBody>
      </p:sp>
      <p:pic>
        <p:nvPicPr>
          <p:cNvPr id="8" name="图片 7"/>
          <p:cNvPicPr>
            <a:picLocks noChangeAspect="1"/>
          </p:cNvPicPr>
          <p:nvPr/>
        </p:nvPicPr>
        <p:blipFill>
          <a:blip r:embed="rId1"/>
          <a:stretch>
            <a:fillRect/>
          </a:stretch>
        </p:blipFill>
        <p:spPr>
          <a:xfrm>
            <a:off x="573304" y="4119749"/>
            <a:ext cx="7997391" cy="158414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906463" y="320675"/>
            <a:ext cx="7886700" cy="390525"/>
          </a:xfrm>
        </p:spPr>
        <p:txBody>
          <a:bodyPr/>
          <a:lstStyle/>
          <a:p>
            <a:r>
              <a:rPr lang="zh-CN" altLang="en-US" dirty="0">
                <a:latin typeface="+mn-lt"/>
                <a:ea typeface="+mn-ea"/>
                <a:cs typeface="+mn-ea"/>
                <a:sym typeface="+mn-lt"/>
              </a:rPr>
              <a:t>六、提交与报送</a:t>
            </a:r>
            <a:endParaRPr lang="zh-CN" altLang="en-US" dirty="0">
              <a:latin typeface="+mn-lt"/>
              <a:ea typeface="+mn-ea"/>
              <a:cs typeface="+mn-ea"/>
              <a:sym typeface="+mn-lt"/>
            </a:endParaRPr>
          </a:p>
        </p:txBody>
      </p:sp>
      <p:sp>
        <p:nvSpPr>
          <p:cNvPr id="6" name="文本框 5"/>
          <p:cNvSpPr txBox="1"/>
          <p:nvPr/>
        </p:nvSpPr>
        <p:spPr>
          <a:xfrm>
            <a:off x="0" y="1192618"/>
            <a:ext cx="5513832" cy="334707"/>
          </a:xfrm>
          <a:prstGeom prst="rect">
            <a:avLst/>
          </a:prstGeom>
          <a:noFill/>
        </p:spPr>
        <p:txBody>
          <a:bodyPr wrap="square">
            <a:spAutoFit/>
          </a:bodyPr>
          <a:lstStyle/>
          <a:p>
            <a:pPr lvl="1">
              <a:lnSpc>
                <a:spcPts val="1800"/>
              </a:lnSpc>
              <a:spcBef>
                <a:spcPts val="1200"/>
              </a:spcBef>
              <a:spcAft>
                <a:spcPts val="600"/>
              </a:spcAft>
            </a:pPr>
            <a:r>
              <a:rPr lang="en-US" altLang="zh-CN" sz="3200" dirty="0">
                <a:solidFill>
                  <a:srgbClr val="C00000"/>
                </a:solidFill>
                <a:latin typeface="黑体" panose="02010609060101010101" pitchFamily="49" charset="-122"/>
                <a:ea typeface="黑体" panose="02010609060101010101" pitchFamily="49" charset="-122"/>
                <a:cs typeface="+mj-cs"/>
              </a:rPr>
              <a:t>6.1</a:t>
            </a:r>
            <a:r>
              <a:rPr lang="zh-CN" altLang="zh-CN" sz="3200" dirty="0">
                <a:solidFill>
                  <a:srgbClr val="C00000"/>
                </a:solidFill>
                <a:latin typeface="黑体" panose="02010609060101010101" pitchFamily="49" charset="-122"/>
                <a:ea typeface="黑体" panose="02010609060101010101" pitchFamily="49" charset="-122"/>
                <a:cs typeface="+mj-cs"/>
              </a:rPr>
              <a:t>在线提交电子版文件</a:t>
            </a:r>
            <a:endParaRPr lang="zh-CN" altLang="zh-CN" sz="3200" dirty="0">
              <a:solidFill>
                <a:srgbClr val="C00000"/>
              </a:solidFill>
              <a:latin typeface="黑体" panose="02010609060101010101" pitchFamily="49" charset="-122"/>
              <a:ea typeface="黑体" panose="02010609060101010101" pitchFamily="49" charset="-122"/>
              <a:cs typeface="+mj-cs"/>
            </a:endParaRPr>
          </a:p>
        </p:txBody>
      </p:sp>
      <p:sp>
        <p:nvSpPr>
          <p:cNvPr id="8" name="文本框 7"/>
          <p:cNvSpPr txBox="1"/>
          <p:nvPr/>
        </p:nvSpPr>
        <p:spPr>
          <a:xfrm>
            <a:off x="257238" y="1678512"/>
            <a:ext cx="7886699" cy="1895519"/>
          </a:xfrm>
          <a:prstGeom prst="rect">
            <a:avLst/>
          </a:prstGeom>
          <a:noFill/>
        </p:spPr>
        <p:txBody>
          <a:bodyPr wrap="square">
            <a:spAutoFit/>
          </a:bodyPr>
          <a:lstStyle/>
          <a:p>
            <a:pPr marL="285750" indent="-285750" algn="just">
              <a:lnSpc>
                <a:spcPct val="150000"/>
              </a:lnSpc>
              <a:buClr>
                <a:srgbClr val="0070C0"/>
              </a:buClr>
              <a:buSzPct val="80000"/>
              <a:buFont typeface="Wingdings" panose="05000000000000000000" pitchFamily="2" charset="2"/>
              <a:buChar char="u"/>
              <a:tabLst>
                <a:tab pos="1903095" algn="l"/>
                <a:tab pos="2637155" algn="ctr"/>
              </a:tabLst>
            </a:pPr>
            <a:r>
              <a:rPr lang="en-US" altLang="zh-CN" sz="1600" dirty="0">
                <a:latin typeface="+mn-ea"/>
              </a:rPr>
              <a:t>1</a:t>
            </a:r>
            <a:r>
              <a:rPr lang="zh-CN" altLang="zh-CN" sz="1600" dirty="0">
                <a:latin typeface="+mn-ea"/>
              </a:rPr>
              <a:t>、填写完各部分内容之后，点击“第四步、预览和提交”，再点击“确定提交”后，可点击“下载正式版”按钮，获得有“生态环境保护先进技术成果”水印的</a:t>
            </a:r>
            <a:r>
              <a:rPr lang="en-US" altLang="zh-CN" sz="1600" dirty="0">
                <a:latin typeface="+mn-ea"/>
              </a:rPr>
              <a:t>PDF</a:t>
            </a:r>
            <a:r>
              <a:rPr lang="zh-CN" altLang="zh-CN" sz="1600" dirty="0">
                <a:latin typeface="+mn-ea"/>
              </a:rPr>
              <a:t>格式申报书主件（不含附件），如下图所示。</a:t>
            </a:r>
            <a:endParaRPr lang="zh-CN" altLang="zh-CN" sz="1600" dirty="0">
              <a:latin typeface="+mn-ea"/>
            </a:endParaRPr>
          </a:p>
          <a:p>
            <a:pPr marL="285750" indent="-285750" algn="just">
              <a:lnSpc>
                <a:spcPct val="150000"/>
              </a:lnSpc>
              <a:buClr>
                <a:srgbClr val="0070C0"/>
              </a:buClr>
              <a:buSzPct val="80000"/>
              <a:buFont typeface="Wingdings" panose="05000000000000000000" pitchFamily="2" charset="2"/>
              <a:buChar char="u"/>
              <a:tabLst>
                <a:tab pos="1903095" algn="l"/>
                <a:tab pos="2637155" algn="ctr"/>
              </a:tabLst>
            </a:pPr>
            <a:r>
              <a:rPr lang="en-US" altLang="zh-CN" sz="1600" dirty="0">
                <a:latin typeface="+mn-ea"/>
              </a:rPr>
              <a:t>2</a:t>
            </a:r>
            <a:r>
              <a:rPr lang="zh-CN" altLang="zh-CN" sz="1600" dirty="0">
                <a:latin typeface="+mn-ea"/>
              </a:rPr>
              <a:t>、点击</a:t>
            </a:r>
            <a:r>
              <a:rPr lang="en-US" altLang="zh-CN" sz="1600" dirty="0">
                <a:latin typeface="+mn-ea"/>
              </a:rPr>
              <a:t>“</a:t>
            </a:r>
            <a:r>
              <a:rPr lang="zh-CN" altLang="zh-CN" sz="1600" dirty="0">
                <a:latin typeface="+mn-ea"/>
              </a:rPr>
              <a:t>确定提交</a:t>
            </a:r>
            <a:r>
              <a:rPr lang="en-US" altLang="zh-CN" sz="1600" dirty="0">
                <a:latin typeface="+mn-ea"/>
              </a:rPr>
              <a:t>”</a:t>
            </a:r>
            <a:r>
              <a:rPr lang="zh-CN" altLang="zh-CN" sz="1600" dirty="0">
                <a:latin typeface="+mn-ea"/>
              </a:rPr>
              <a:t>后，申报书主件和附件材料均不能再修改。申报单位在正式申报之前，仍然可以点击</a:t>
            </a:r>
            <a:r>
              <a:rPr lang="en-US" altLang="zh-CN" sz="1600" dirty="0">
                <a:latin typeface="+mn-ea"/>
              </a:rPr>
              <a:t>“</a:t>
            </a:r>
            <a:r>
              <a:rPr lang="zh-CN" altLang="zh-CN" sz="1600" dirty="0">
                <a:latin typeface="+mn-ea"/>
              </a:rPr>
              <a:t>取消提交</a:t>
            </a:r>
            <a:r>
              <a:rPr lang="en-US" altLang="zh-CN" sz="1600" dirty="0">
                <a:latin typeface="+mn-ea"/>
              </a:rPr>
              <a:t>”</a:t>
            </a:r>
            <a:r>
              <a:rPr lang="zh-CN" altLang="zh-CN" sz="1600" dirty="0">
                <a:latin typeface="+mn-ea"/>
              </a:rPr>
              <a:t>后进行修改。</a:t>
            </a:r>
            <a:endParaRPr lang="zh-CN" altLang="zh-CN" sz="1600" dirty="0">
              <a:latin typeface="+mn-ea"/>
            </a:endParaRPr>
          </a:p>
        </p:txBody>
      </p:sp>
      <p:pic>
        <p:nvPicPr>
          <p:cNvPr id="9" name="图片 8"/>
          <p:cNvPicPr/>
          <p:nvPr/>
        </p:nvPicPr>
        <p:blipFill rotWithShape="1">
          <a:blip r:embed="rId1"/>
          <a:srcRect l="882" r="2006"/>
          <a:stretch>
            <a:fillRect/>
          </a:stretch>
        </p:blipFill>
        <p:spPr bwMode="auto">
          <a:xfrm>
            <a:off x="827054" y="3876404"/>
            <a:ext cx="6747065" cy="2606167"/>
          </a:xfrm>
          <a:prstGeom prst="rect">
            <a:avLst/>
          </a:prstGeom>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38328" y="469355"/>
            <a:ext cx="4233672" cy="334707"/>
          </a:xfrm>
          <a:prstGeom prst="rect">
            <a:avLst/>
          </a:prstGeom>
          <a:noFill/>
        </p:spPr>
        <p:txBody>
          <a:bodyPr wrap="square">
            <a:spAutoFit/>
          </a:bodyPr>
          <a:lstStyle/>
          <a:p>
            <a:pPr lvl="1">
              <a:lnSpc>
                <a:spcPts val="1800"/>
              </a:lnSpc>
              <a:spcBef>
                <a:spcPts val="1200"/>
              </a:spcBef>
              <a:spcAft>
                <a:spcPts val="600"/>
              </a:spcAft>
            </a:pPr>
            <a:r>
              <a:rPr lang="en-US" altLang="zh-CN" sz="3200" dirty="0">
                <a:solidFill>
                  <a:srgbClr val="0070C0"/>
                </a:solidFill>
                <a:latin typeface="黑体" panose="02010609060101010101" pitchFamily="49" charset="-122"/>
                <a:ea typeface="黑体" panose="02010609060101010101" pitchFamily="49" charset="-122"/>
                <a:cs typeface="+mj-cs"/>
              </a:rPr>
              <a:t>6.2</a:t>
            </a:r>
            <a:r>
              <a:rPr lang="zh-CN" altLang="en-US" sz="3200" dirty="0">
                <a:solidFill>
                  <a:srgbClr val="0070C0"/>
                </a:solidFill>
                <a:latin typeface="黑体" panose="02010609060101010101" pitchFamily="49" charset="-122"/>
                <a:ea typeface="黑体" panose="02010609060101010101" pitchFamily="49" charset="-122"/>
                <a:cs typeface="+mj-cs"/>
              </a:rPr>
              <a:t>纸版文件要求</a:t>
            </a:r>
            <a:endParaRPr lang="zh-CN" altLang="zh-CN" sz="3200" dirty="0">
              <a:solidFill>
                <a:srgbClr val="0070C0"/>
              </a:solidFill>
              <a:latin typeface="黑体" panose="02010609060101010101" pitchFamily="49" charset="-122"/>
              <a:ea typeface="黑体" panose="02010609060101010101" pitchFamily="49" charset="-122"/>
              <a:cs typeface="+mj-cs"/>
            </a:endParaRPr>
          </a:p>
        </p:txBody>
      </p:sp>
      <p:sp>
        <p:nvSpPr>
          <p:cNvPr id="6" name="文本框 5"/>
          <p:cNvSpPr txBox="1"/>
          <p:nvPr/>
        </p:nvSpPr>
        <p:spPr>
          <a:xfrm>
            <a:off x="78916" y="1858874"/>
            <a:ext cx="8426196" cy="3182731"/>
          </a:xfrm>
          <a:prstGeom prst="rect">
            <a:avLst/>
          </a:prstGeom>
          <a:noFill/>
        </p:spPr>
        <p:txBody>
          <a:bodyPr wrap="square">
            <a:spAutoFit/>
          </a:bodyPr>
          <a:lstStyle/>
          <a:p>
            <a:pPr marL="285750" indent="-285750" algn="just">
              <a:lnSpc>
                <a:spcPct val="150000"/>
              </a:lnSpc>
              <a:spcBef>
                <a:spcPts val="600"/>
              </a:spcBef>
              <a:buClr>
                <a:srgbClr val="0070C0"/>
              </a:buClr>
              <a:buSzPct val="80000"/>
              <a:buFont typeface="Wingdings" panose="05000000000000000000" pitchFamily="2" charset="2"/>
              <a:buChar char="u"/>
              <a:tabLst>
                <a:tab pos="1903095" algn="l"/>
                <a:tab pos="2637155" algn="ctr"/>
              </a:tabLst>
            </a:pPr>
            <a:r>
              <a:rPr lang="zh-CN" altLang="zh-CN" dirty="0">
                <a:latin typeface="+mn-ea"/>
              </a:rPr>
              <a:t>最终提交的纸质申报书主件中应</a:t>
            </a:r>
            <a:r>
              <a:rPr lang="zh-CN" altLang="zh-CN" dirty="0">
                <a:solidFill>
                  <a:srgbClr val="C00000"/>
                </a:solidFill>
                <a:latin typeface="+mn-ea"/>
              </a:rPr>
              <a:t>包括“生态环境保护先进技术成果”水印</a:t>
            </a:r>
            <a:r>
              <a:rPr lang="zh-CN" altLang="zh-CN" dirty="0">
                <a:latin typeface="+mn-ea"/>
              </a:rPr>
              <a:t>，内容应与提交的电子版文件一致，否则将不通过形式审查。</a:t>
            </a:r>
            <a:endParaRPr lang="zh-CN" altLang="zh-CN" dirty="0">
              <a:latin typeface="+mn-ea"/>
            </a:endParaRPr>
          </a:p>
          <a:p>
            <a:pPr marL="285750" indent="-285750" algn="just">
              <a:lnSpc>
                <a:spcPct val="150000"/>
              </a:lnSpc>
              <a:spcBef>
                <a:spcPts val="600"/>
              </a:spcBef>
              <a:buClr>
                <a:srgbClr val="0070C0"/>
              </a:buClr>
              <a:buSzPct val="80000"/>
              <a:buFont typeface="Wingdings" panose="05000000000000000000" pitchFamily="2" charset="2"/>
              <a:buChar char="u"/>
              <a:tabLst>
                <a:tab pos="1903095" algn="l"/>
                <a:tab pos="2637155" algn="ctr"/>
              </a:tabLst>
            </a:pPr>
            <a:r>
              <a:rPr lang="zh-CN" altLang="en-US" dirty="0">
                <a:latin typeface="+mn-ea"/>
              </a:rPr>
              <a:t>申报书附件</a:t>
            </a:r>
            <a:r>
              <a:rPr lang="zh-CN" altLang="zh-CN" dirty="0">
                <a:latin typeface="+mn-ea"/>
              </a:rPr>
              <a:t>不要求有水印，毋需从系统下载打印。由于上传的附件可能不满足清晰印刷要求。因此，下载的正式版申报书不包含附件文件。请填报人员准备清晰的附件文件按照上传顺序与申报书主件合并装订。</a:t>
            </a:r>
            <a:endParaRPr lang="en-US" altLang="zh-CN" dirty="0">
              <a:latin typeface="+mn-ea"/>
            </a:endParaRPr>
          </a:p>
          <a:p>
            <a:pPr marL="285750" indent="-285750" algn="just">
              <a:lnSpc>
                <a:spcPct val="150000"/>
              </a:lnSpc>
              <a:spcBef>
                <a:spcPts val="600"/>
              </a:spcBef>
              <a:buClr>
                <a:srgbClr val="0070C0"/>
              </a:buClr>
              <a:buSzPct val="80000"/>
              <a:buFont typeface="Wingdings" panose="05000000000000000000" pitchFamily="2" charset="2"/>
              <a:buChar char="u"/>
              <a:tabLst>
                <a:tab pos="1903095" algn="l"/>
                <a:tab pos="2637155" algn="ctr"/>
              </a:tabLst>
            </a:pPr>
            <a:r>
              <a:rPr lang="zh-CN" altLang="en-US" dirty="0">
                <a:latin typeface="+mn-ea"/>
              </a:rPr>
              <a:t>纸质申报材料数量按照各推荐单位的要求提供。</a:t>
            </a:r>
            <a:endParaRPr lang="en-US" altLang="zh-CN" dirty="0">
              <a:latin typeface="+mn-ea"/>
            </a:endParaRPr>
          </a:p>
          <a:p>
            <a:pPr marL="285750" indent="-285750" algn="just">
              <a:lnSpc>
                <a:spcPct val="150000"/>
              </a:lnSpc>
              <a:spcBef>
                <a:spcPts val="600"/>
              </a:spcBef>
              <a:buClr>
                <a:srgbClr val="0070C0"/>
              </a:buClr>
              <a:buSzPct val="80000"/>
              <a:buFont typeface="Wingdings" panose="05000000000000000000" pitchFamily="2" charset="2"/>
              <a:buChar char="u"/>
              <a:tabLst>
                <a:tab pos="1903095" algn="l"/>
                <a:tab pos="2637155" algn="ctr"/>
              </a:tabLst>
            </a:pPr>
            <a:r>
              <a:rPr lang="zh-CN" altLang="zh-CN" sz="1800" dirty="0">
                <a:latin typeface="+mn-ea"/>
              </a:rPr>
              <a:t>截止申报时间、推荐单位、报送情况等要求按照《通知》要求执行</a:t>
            </a:r>
            <a:r>
              <a:rPr lang="zh-CN" altLang="en-US" sz="1800" dirty="0">
                <a:latin typeface="+mn-ea"/>
              </a:rPr>
              <a:t>。</a:t>
            </a:r>
            <a:endParaRPr lang="en-US" altLang="zh-CN" dirty="0">
              <a:latin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1" cstate="print">
            <a:extLst>
              <a:ext uri="{28A0092B-C50C-407E-A947-70E740481C1C}">
                <a14:useLocalDpi xmlns:a14="http://schemas.microsoft.com/office/drawing/2010/main" val="0"/>
              </a:ext>
            </a:extLst>
          </a:blip>
          <a:stretch>
            <a:fillRect/>
          </a:stretch>
        </p:blipFill>
        <p:spPr>
          <a:xfrm>
            <a:off x="80190" y="3322152"/>
            <a:ext cx="3120845" cy="3289853"/>
          </a:xfrm>
          <a:prstGeom prst="rect">
            <a:avLst/>
          </a:prstGeom>
        </p:spPr>
      </p:pic>
      <p:pic>
        <p:nvPicPr>
          <p:cNvPr id="5" name="图片 4"/>
          <p:cNvPicPr/>
          <p:nvPr/>
        </p:nvPicPr>
        <p:blipFill>
          <a:blip r:embed="rId2" cstate="print">
            <a:extLst>
              <a:ext uri="{28A0092B-C50C-407E-A947-70E740481C1C}">
                <a14:useLocalDpi xmlns:a14="http://schemas.microsoft.com/office/drawing/2010/main" val="0"/>
              </a:ext>
            </a:extLst>
          </a:blip>
          <a:stretch>
            <a:fillRect/>
          </a:stretch>
        </p:blipFill>
        <p:spPr>
          <a:xfrm>
            <a:off x="3399141" y="3214964"/>
            <a:ext cx="2561828" cy="3147723"/>
          </a:xfrm>
          <a:prstGeom prst="rect">
            <a:avLst/>
          </a:prstGeom>
        </p:spPr>
      </p:pic>
      <p:pic>
        <p:nvPicPr>
          <p:cNvPr id="6" name="图片 5"/>
          <p:cNvPicPr/>
          <p:nvPr/>
        </p:nvPicPr>
        <p:blipFill>
          <a:blip r:embed="rId3" cstate="print">
            <a:extLst>
              <a:ext uri="{28A0092B-C50C-407E-A947-70E740481C1C}">
                <a14:useLocalDpi xmlns:a14="http://schemas.microsoft.com/office/drawing/2010/main" val="0"/>
              </a:ext>
            </a:extLst>
          </a:blip>
          <a:stretch>
            <a:fillRect/>
          </a:stretch>
        </p:blipFill>
        <p:spPr>
          <a:xfrm>
            <a:off x="6230613" y="3337574"/>
            <a:ext cx="2561828" cy="3490870"/>
          </a:xfrm>
          <a:prstGeom prst="rect">
            <a:avLst/>
          </a:prstGeom>
        </p:spPr>
      </p:pic>
      <p:sp>
        <p:nvSpPr>
          <p:cNvPr id="7" name="矩形 6"/>
          <p:cNvSpPr/>
          <p:nvPr/>
        </p:nvSpPr>
        <p:spPr>
          <a:xfrm>
            <a:off x="351559" y="4955867"/>
            <a:ext cx="2286000" cy="64107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823528" y="5783937"/>
            <a:ext cx="1939335" cy="44527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166112" y="6170863"/>
            <a:ext cx="1519507" cy="41744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49087" y="1074063"/>
            <a:ext cx="8438322" cy="2274790"/>
          </a:xfrm>
          <a:prstGeom prst="rect">
            <a:avLst/>
          </a:prstGeom>
          <a:noFill/>
        </p:spPr>
        <p:txBody>
          <a:bodyPr wrap="square">
            <a:spAutoFit/>
          </a:bodyPr>
          <a:lstStyle/>
          <a:p>
            <a:pPr marL="285750" indent="-285750" algn="just">
              <a:lnSpc>
                <a:spcPct val="150000"/>
              </a:lnSpc>
              <a:spcBef>
                <a:spcPts val="600"/>
              </a:spcBef>
              <a:buClr>
                <a:srgbClr val="0070C0"/>
              </a:buClr>
              <a:buSzPct val="80000"/>
              <a:buFont typeface="Wingdings" panose="05000000000000000000" pitchFamily="2" charset="2"/>
              <a:buChar char="u"/>
              <a:tabLst>
                <a:tab pos="1903095" algn="l"/>
                <a:tab pos="2637155" algn="ctr"/>
              </a:tabLst>
            </a:pPr>
            <a:r>
              <a:rPr lang="zh-CN" altLang="zh-CN" sz="1800" dirty="0">
                <a:solidFill>
                  <a:srgbClr val="C00000"/>
                </a:solidFill>
              </a:rPr>
              <a:t>多家单位联合申报时，所有申报单位均需在有“生态环境保护先进技术成果”水印的正式版纸质申报书封面盖章，分别在</a:t>
            </a:r>
            <a:r>
              <a:rPr lang="en-US" altLang="zh-CN" sz="1800" dirty="0">
                <a:solidFill>
                  <a:srgbClr val="C00000"/>
                </a:solidFill>
              </a:rPr>
              <a:t>“</a:t>
            </a:r>
            <a:r>
              <a:rPr lang="zh-CN" altLang="zh-CN" sz="1800" dirty="0">
                <a:solidFill>
                  <a:srgbClr val="C00000"/>
                </a:solidFill>
              </a:rPr>
              <a:t>申报单位承诺</a:t>
            </a:r>
            <a:r>
              <a:rPr lang="en-US" altLang="zh-CN" sz="1800" dirty="0">
                <a:solidFill>
                  <a:srgbClr val="C00000"/>
                </a:solidFill>
              </a:rPr>
              <a:t>”</a:t>
            </a:r>
            <a:r>
              <a:rPr lang="zh-CN" altLang="zh-CN" sz="1800" dirty="0">
                <a:solidFill>
                  <a:srgbClr val="C00000"/>
                </a:solidFill>
              </a:rPr>
              <a:t>相应位置签字、盖章。</a:t>
            </a:r>
            <a:endParaRPr lang="zh-CN" altLang="zh-CN" sz="1800" dirty="0">
              <a:solidFill>
                <a:srgbClr val="C00000"/>
              </a:solidFill>
              <a:latin typeface="+mn-ea"/>
            </a:endParaRPr>
          </a:p>
          <a:p>
            <a:pPr marL="285750" indent="-285750" algn="just">
              <a:lnSpc>
                <a:spcPct val="150000"/>
              </a:lnSpc>
              <a:spcBef>
                <a:spcPts val="600"/>
              </a:spcBef>
              <a:buClr>
                <a:srgbClr val="0070C0"/>
              </a:buClr>
              <a:buSzPct val="80000"/>
              <a:buFont typeface="Wingdings" panose="05000000000000000000" pitchFamily="2" charset="2"/>
              <a:buChar char="u"/>
              <a:tabLst>
                <a:tab pos="1903095" algn="l"/>
                <a:tab pos="2637155" algn="ctr"/>
              </a:tabLst>
            </a:pPr>
            <a:r>
              <a:rPr lang="zh-CN" altLang="zh-CN" sz="1800" dirty="0">
                <a:latin typeface="+mn-ea"/>
              </a:rPr>
              <a:t>报送的纸</a:t>
            </a:r>
            <a:r>
              <a:rPr lang="zh-CN" altLang="en-US" sz="1800" dirty="0">
                <a:latin typeface="+mn-ea"/>
              </a:rPr>
              <a:t>质</a:t>
            </a:r>
            <a:r>
              <a:rPr lang="zh-CN" altLang="zh-CN" sz="1800" dirty="0">
                <a:latin typeface="+mn-ea"/>
              </a:rPr>
              <a:t>文件中，申报书封面和申报单位承诺应为签字和盖红章的源文件。</a:t>
            </a:r>
            <a:endParaRPr lang="zh-CN" altLang="zh-CN" sz="1800" dirty="0">
              <a:latin typeface="+mn-ea"/>
            </a:endParaRPr>
          </a:p>
          <a:p>
            <a:pPr marL="285750" indent="-285750" algn="just">
              <a:lnSpc>
                <a:spcPct val="150000"/>
              </a:lnSpc>
              <a:spcBef>
                <a:spcPts val="600"/>
              </a:spcBef>
              <a:buClr>
                <a:srgbClr val="0070C0"/>
              </a:buClr>
              <a:buSzPct val="80000"/>
              <a:buFont typeface="Wingdings" panose="05000000000000000000" pitchFamily="2" charset="2"/>
              <a:buChar char="u"/>
              <a:tabLst>
                <a:tab pos="1903095" algn="l"/>
                <a:tab pos="2637155" algn="ctr"/>
              </a:tabLst>
            </a:pPr>
            <a:endParaRPr lang="zh-CN" altLang="zh-CN" sz="1800" dirty="0">
              <a:latin typeface="+mn-ea"/>
            </a:endParaRPr>
          </a:p>
        </p:txBody>
      </p:sp>
      <p:sp>
        <p:nvSpPr>
          <p:cNvPr id="12" name="文本框 11"/>
          <p:cNvSpPr txBox="1"/>
          <p:nvPr/>
        </p:nvSpPr>
        <p:spPr>
          <a:xfrm>
            <a:off x="338328" y="469355"/>
            <a:ext cx="4233672" cy="334707"/>
          </a:xfrm>
          <a:prstGeom prst="rect">
            <a:avLst/>
          </a:prstGeom>
          <a:noFill/>
        </p:spPr>
        <p:txBody>
          <a:bodyPr wrap="square">
            <a:spAutoFit/>
          </a:bodyPr>
          <a:lstStyle/>
          <a:p>
            <a:pPr lvl="1">
              <a:lnSpc>
                <a:spcPts val="1800"/>
              </a:lnSpc>
              <a:spcBef>
                <a:spcPts val="1200"/>
              </a:spcBef>
              <a:spcAft>
                <a:spcPts val="600"/>
              </a:spcAft>
            </a:pPr>
            <a:r>
              <a:rPr lang="en-US" altLang="zh-CN" sz="3200" dirty="0">
                <a:solidFill>
                  <a:srgbClr val="0070C0"/>
                </a:solidFill>
                <a:latin typeface="黑体" panose="02010609060101010101" pitchFamily="49" charset="-122"/>
                <a:ea typeface="黑体" panose="02010609060101010101" pitchFamily="49" charset="-122"/>
                <a:cs typeface="+mj-cs"/>
              </a:rPr>
              <a:t>6.2</a:t>
            </a:r>
            <a:r>
              <a:rPr lang="zh-CN" altLang="en-US" sz="3200" dirty="0">
                <a:solidFill>
                  <a:srgbClr val="0070C0"/>
                </a:solidFill>
                <a:latin typeface="黑体" panose="02010609060101010101" pitchFamily="49" charset="-122"/>
                <a:ea typeface="黑体" panose="02010609060101010101" pitchFamily="49" charset="-122"/>
                <a:cs typeface="+mj-cs"/>
              </a:rPr>
              <a:t>纸版文件要求</a:t>
            </a:r>
            <a:endParaRPr lang="zh-CN" altLang="zh-CN" sz="3200" dirty="0">
              <a:solidFill>
                <a:srgbClr val="0070C0"/>
              </a:solidFill>
              <a:latin typeface="黑体" panose="02010609060101010101" pitchFamily="49" charset="-122"/>
              <a:ea typeface="黑体" panose="02010609060101010101" pitchFamily="49" charset="-122"/>
              <a:cs typeface="+mj-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38328" y="469355"/>
            <a:ext cx="4233672" cy="334707"/>
          </a:xfrm>
          <a:prstGeom prst="rect">
            <a:avLst/>
          </a:prstGeom>
          <a:noFill/>
        </p:spPr>
        <p:txBody>
          <a:bodyPr wrap="square">
            <a:spAutoFit/>
          </a:bodyPr>
          <a:lstStyle/>
          <a:p>
            <a:pPr lvl="1">
              <a:lnSpc>
                <a:spcPts val="1800"/>
              </a:lnSpc>
              <a:spcBef>
                <a:spcPts val="1200"/>
              </a:spcBef>
              <a:spcAft>
                <a:spcPts val="600"/>
              </a:spcAft>
            </a:pPr>
            <a:r>
              <a:rPr lang="en-US" altLang="zh-CN" sz="3200" dirty="0">
                <a:solidFill>
                  <a:srgbClr val="0070C0"/>
                </a:solidFill>
                <a:latin typeface="黑体" panose="02010609060101010101" pitchFamily="49" charset="-122"/>
                <a:ea typeface="黑体" panose="02010609060101010101" pitchFamily="49" charset="-122"/>
                <a:cs typeface="+mj-cs"/>
              </a:rPr>
              <a:t>6.3</a:t>
            </a:r>
            <a:r>
              <a:rPr lang="zh-CN" altLang="en-US" sz="3200" dirty="0">
                <a:solidFill>
                  <a:srgbClr val="0070C0"/>
                </a:solidFill>
                <a:latin typeface="黑体" panose="02010609060101010101" pitchFamily="49" charset="-122"/>
                <a:ea typeface="黑体" panose="02010609060101010101" pitchFamily="49" charset="-122"/>
                <a:cs typeface="+mj-cs"/>
              </a:rPr>
              <a:t>文件报送</a:t>
            </a:r>
            <a:endParaRPr lang="zh-CN" altLang="zh-CN" sz="3200" dirty="0">
              <a:solidFill>
                <a:srgbClr val="0070C0"/>
              </a:solidFill>
              <a:latin typeface="黑体" panose="02010609060101010101" pitchFamily="49" charset="-122"/>
              <a:ea typeface="黑体" panose="02010609060101010101" pitchFamily="49" charset="-122"/>
              <a:cs typeface="+mj-cs"/>
            </a:endParaRPr>
          </a:p>
        </p:txBody>
      </p:sp>
      <p:sp>
        <p:nvSpPr>
          <p:cNvPr id="6" name="文本框 5"/>
          <p:cNvSpPr txBox="1"/>
          <p:nvPr/>
        </p:nvSpPr>
        <p:spPr>
          <a:xfrm>
            <a:off x="265176" y="5635224"/>
            <a:ext cx="7708392" cy="418191"/>
          </a:xfrm>
          <a:prstGeom prst="rect">
            <a:avLst/>
          </a:prstGeom>
          <a:noFill/>
        </p:spPr>
        <p:txBody>
          <a:bodyPr wrap="square">
            <a:spAutoFit/>
          </a:bodyPr>
          <a:lstStyle/>
          <a:p>
            <a:pPr algn="just">
              <a:lnSpc>
                <a:spcPct val="150000"/>
              </a:lnSpc>
            </a:pPr>
            <a:r>
              <a:rPr lang="zh-CN" altLang="zh-CN" sz="1600" b="1" dirty="0">
                <a:solidFill>
                  <a:srgbClr val="C00000"/>
                </a:solidFill>
                <a:latin typeface="+mn-ea"/>
              </a:rPr>
              <a:t>建议申报单位将申报单位经推荐单位推荐后报送至中国环境保护产业协会。</a:t>
            </a:r>
            <a:endParaRPr lang="zh-CN" altLang="zh-CN" sz="1600" b="1" dirty="0">
              <a:solidFill>
                <a:srgbClr val="C00000"/>
              </a:solidFill>
              <a:latin typeface="+mn-ea"/>
            </a:endParaRPr>
          </a:p>
        </p:txBody>
      </p:sp>
      <p:sp>
        <p:nvSpPr>
          <p:cNvPr id="7" name="文本框 6"/>
          <p:cNvSpPr txBox="1"/>
          <p:nvPr/>
        </p:nvSpPr>
        <p:spPr>
          <a:xfrm>
            <a:off x="338328" y="1488838"/>
            <a:ext cx="8165592" cy="458908"/>
          </a:xfrm>
          <a:prstGeom prst="rect">
            <a:avLst/>
          </a:prstGeom>
          <a:solidFill>
            <a:schemeClr val="accent5">
              <a:lumMod val="40000"/>
              <a:lumOff val="60000"/>
            </a:schemeClr>
          </a:solidFill>
        </p:spPr>
        <p:txBody>
          <a:bodyPr wrap="square">
            <a:spAutoFit/>
          </a:bodyPr>
          <a:lstStyle/>
          <a:p>
            <a:pPr indent="92075" algn="just">
              <a:lnSpc>
                <a:spcPct val="150000"/>
              </a:lnSpc>
            </a:pPr>
            <a:r>
              <a:rPr lang="zh-CN" altLang="en-US" sz="1800" b="1" dirty="0">
                <a:solidFill>
                  <a:srgbClr val="C00000"/>
                </a:solidFill>
                <a:effectLst/>
                <a:latin typeface="+mn-ea"/>
              </a:rPr>
              <a:t>报送渠道一：</a:t>
            </a:r>
            <a:r>
              <a:rPr lang="zh-CN" altLang="zh-CN" sz="1800" dirty="0">
                <a:effectLst/>
                <a:latin typeface="+mn-ea"/>
              </a:rPr>
              <a:t>经省、自治区、计划单列市科技厅和全国性行业协会推荐</a:t>
            </a:r>
            <a:r>
              <a:rPr lang="zh-CN" altLang="en-US" sz="1800" dirty="0">
                <a:effectLst/>
                <a:latin typeface="+mn-ea"/>
              </a:rPr>
              <a:t>报送</a:t>
            </a:r>
            <a:r>
              <a:rPr lang="zh-CN" altLang="zh-CN" sz="1800" dirty="0">
                <a:effectLst/>
                <a:latin typeface="+mn-ea"/>
              </a:rPr>
              <a:t>。</a:t>
            </a:r>
            <a:endParaRPr lang="zh-CN" altLang="zh-CN" sz="1400" dirty="0">
              <a:effectLst/>
              <a:latin typeface="+mn-ea"/>
            </a:endParaRPr>
          </a:p>
        </p:txBody>
      </p:sp>
      <p:sp>
        <p:nvSpPr>
          <p:cNvPr id="8" name="文本框 7"/>
          <p:cNvSpPr txBox="1"/>
          <p:nvPr/>
        </p:nvSpPr>
        <p:spPr>
          <a:xfrm>
            <a:off x="429768" y="2385469"/>
            <a:ext cx="8074152" cy="1526187"/>
          </a:xfrm>
          <a:prstGeom prst="rect">
            <a:avLst/>
          </a:prstGeom>
          <a:noFill/>
        </p:spPr>
        <p:txBody>
          <a:bodyPr wrap="square">
            <a:spAutoFit/>
          </a:bodyPr>
          <a:lstStyle/>
          <a:p>
            <a:pPr algn="just">
              <a:lnSpc>
                <a:spcPct val="150000"/>
              </a:lnSpc>
            </a:pPr>
            <a:r>
              <a:rPr lang="zh-CN" altLang="en-US" sz="1600" dirty="0">
                <a:effectLst/>
                <a:latin typeface="+mn-ea"/>
              </a:rPr>
              <a:t>申报单位先将申报材料报送至推荐单位，</a:t>
            </a:r>
            <a:r>
              <a:rPr lang="zh-CN" altLang="zh-CN" sz="1600" dirty="0">
                <a:effectLst/>
                <a:latin typeface="+mn-ea"/>
              </a:rPr>
              <a:t>推荐单位统一将“推荐函”和“申报文件”报送至中国环境保护产业协会。</a:t>
            </a:r>
            <a:endParaRPr lang="en-US" altLang="zh-CN" sz="1600" dirty="0">
              <a:effectLst/>
              <a:latin typeface="+mn-ea"/>
            </a:endParaRPr>
          </a:p>
          <a:p>
            <a:pPr algn="just">
              <a:lnSpc>
                <a:spcPct val="150000"/>
              </a:lnSpc>
            </a:pPr>
            <a:r>
              <a:rPr lang="zh-CN" altLang="en-US" sz="1600" b="1" dirty="0">
                <a:solidFill>
                  <a:srgbClr val="0070C0"/>
                </a:solidFill>
                <a:latin typeface="+mn-ea"/>
              </a:rPr>
              <a:t>推荐单位</a:t>
            </a:r>
            <a:r>
              <a:rPr lang="zh-CN" altLang="en-US" sz="1600" dirty="0">
                <a:solidFill>
                  <a:srgbClr val="0070C0"/>
                </a:solidFill>
                <a:latin typeface="+mn-ea"/>
              </a:rPr>
              <a:t>包括：</a:t>
            </a:r>
            <a:r>
              <a:rPr lang="zh-CN" altLang="zh-CN" sz="1600" dirty="0">
                <a:solidFill>
                  <a:srgbClr val="0070C0"/>
                </a:solidFill>
                <a:latin typeface="+mn-ea"/>
              </a:rPr>
              <a:t>各省、自治区、直辖市、计划单列市科技厅（委、局），新疆生产建设兵团科技局，各行业协会</a:t>
            </a:r>
            <a:endParaRPr lang="zh-CN" altLang="zh-CN" sz="1600" dirty="0">
              <a:solidFill>
                <a:srgbClr val="0070C0"/>
              </a:solidFill>
              <a:latin typeface="+mn-ea"/>
            </a:endParaRPr>
          </a:p>
        </p:txBody>
      </p:sp>
      <p:sp>
        <p:nvSpPr>
          <p:cNvPr id="9" name="文本框 8"/>
          <p:cNvSpPr txBox="1"/>
          <p:nvPr/>
        </p:nvSpPr>
        <p:spPr>
          <a:xfrm>
            <a:off x="338328" y="4121752"/>
            <a:ext cx="8238744" cy="455253"/>
          </a:xfrm>
          <a:prstGeom prst="rect">
            <a:avLst/>
          </a:prstGeom>
          <a:solidFill>
            <a:schemeClr val="accent5">
              <a:lumMod val="40000"/>
              <a:lumOff val="60000"/>
            </a:schemeClr>
          </a:solidFill>
        </p:spPr>
        <p:txBody>
          <a:bodyPr wrap="square">
            <a:spAutoFit/>
          </a:bodyPr>
          <a:lstStyle/>
          <a:p>
            <a:pPr algn="just">
              <a:lnSpc>
                <a:spcPct val="150000"/>
              </a:lnSpc>
            </a:pPr>
            <a:r>
              <a:rPr lang="zh-CN" altLang="en-US" b="1" dirty="0">
                <a:solidFill>
                  <a:srgbClr val="C00000"/>
                </a:solidFill>
                <a:latin typeface="+mn-ea"/>
              </a:rPr>
              <a:t>报送渠道二：</a:t>
            </a:r>
            <a:r>
              <a:rPr lang="zh-CN" altLang="zh-CN" dirty="0">
                <a:latin typeface="+mn-ea"/>
              </a:rPr>
              <a:t>直接报送至中国环境保护产业协会</a:t>
            </a:r>
            <a:endParaRPr lang="zh-CN" altLang="zh-CN" dirty="0">
              <a:latin typeface="+mn-ea"/>
            </a:endParaRPr>
          </a:p>
        </p:txBody>
      </p:sp>
      <p:sp>
        <p:nvSpPr>
          <p:cNvPr id="10" name="文本框 9"/>
          <p:cNvSpPr txBox="1"/>
          <p:nvPr/>
        </p:nvSpPr>
        <p:spPr>
          <a:xfrm>
            <a:off x="338328" y="4913909"/>
            <a:ext cx="7708392" cy="455253"/>
          </a:xfrm>
          <a:prstGeom prst="rect">
            <a:avLst/>
          </a:prstGeom>
          <a:noFill/>
        </p:spPr>
        <p:txBody>
          <a:bodyPr wrap="square">
            <a:spAutoFit/>
          </a:bodyPr>
          <a:lstStyle/>
          <a:p>
            <a:pPr algn="just">
              <a:lnSpc>
                <a:spcPct val="150000"/>
              </a:lnSpc>
            </a:pPr>
            <a:r>
              <a:rPr lang="zh-CN" altLang="zh-CN" sz="1600" dirty="0">
                <a:latin typeface="+mn-ea"/>
              </a:rPr>
              <a:t>申报单位直接将</a:t>
            </a:r>
            <a:r>
              <a:rPr lang="en-US" altLang="zh-CN" sz="1600" dirty="0">
                <a:latin typeface="+mn-ea"/>
              </a:rPr>
              <a:t>1</a:t>
            </a:r>
            <a:r>
              <a:rPr lang="zh-CN" altLang="zh-CN" sz="1600" dirty="0">
                <a:latin typeface="+mn-ea"/>
              </a:rPr>
              <a:t>份纸版材料寄送至中国环境保护产业协会</a:t>
            </a:r>
            <a:r>
              <a:rPr lang="zh-CN" altLang="zh-CN" sz="1800" dirty="0">
                <a:effectLst/>
                <a:latin typeface="Times New Roman" panose="02020603050405020304" pitchFamily="18" charset="0"/>
                <a:ea typeface="宋体" panose="02010600030101010101" pitchFamily="2" charset="-122"/>
              </a:rPr>
              <a:t>。</a:t>
            </a:r>
            <a:endParaRPr lang="zh-CN" altLang="zh-CN" sz="1400" dirty="0">
              <a:effectLst/>
              <a:latin typeface="Times New Roman" panose="02020603050405020304" pitchFamily="18"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937182" y="173145"/>
            <a:ext cx="7886700" cy="389947"/>
          </a:xfrm>
        </p:spPr>
        <p:txBody>
          <a:bodyPr/>
          <a:lstStyle/>
          <a:p>
            <a:r>
              <a:rPr lang="zh-CN" altLang="en-US" dirty="0">
                <a:latin typeface="+mn-lt"/>
                <a:ea typeface="+mn-ea"/>
                <a:cs typeface="+mn-ea"/>
                <a:sym typeface="+mn-lt"/>
              </a:rPr>
              <a:t>二、技术成果征集条件</a:t>
            </a:r>
            <a:endParaRPr lang="zh-CN" altLang="en-US" dirty="0">
              <a:latin typeface="+mn-lt"/>
              <a:ea typeface="+mn-ea"/>
              <a:cs typeface="+mn-ea"/>
              <a:sym typeface="+mn-lt"/>
            </a:endParaRPr>
          </a:p>
        </p:txBody>
      </p:sp>
      <p:sp>
        <p:nvSpPr>
          <p:cNvPr id="10" name="内容占位符 9"/>
          <p:cNvSpPr>
            <a:spLocks noGrp="1"/>
          </p:cNvSpPr>
          <p:nvPr>
            <p:ph idx="1"/>
          </p:nvPr>
        </p:nvSpPr>
        <p:spPr>
          <a:xfrm>
            <a:off x="269421" y="1408010"/>
            <a:ext cx="8435191" cy="4247356"/>
          </a:xfrm>
        </p:spPr>
        <p:txBody>
          <a:bodyPr>
            <a:normAutofit/>
          </a:bodyPr>
          <a:lstStyle/>
          <a:p>
            <a:pPr marL="0" indent="0">
              <a:lnSpc>
                <a:spcPct val="120000"/>
              </a:lnSpc>
              <a:buNone/>
            </a:pPr>
            <a:r>
              <a:rPr lang="en-US" altLang="zh-CN" sz="2000" dirty="0">
                <a:latin typeface="+mn-ea"/>
                <a:cs typeface="+mn-ea"/>
                <a:sym typeface="+mn-lt"/>
              </a:rPr>
              <a:t>1. </a:t>
            </a:r>
            <a:r>
              <a:rPr lang="zh-CN" altLang="en-US" sz="2000" dirty="0">
                <a:latin typeface="+mn-ea"/>
                <a:cs typeface="+mn-ea"/>
                <a:sym typeface="+mn-lt"/>
              </a:rPr>
              <a:t>符合国家生态环境保护相关法律法规、政策和标准，污染治理和生态环境修复效果明显的关键技术和核心装备、材料、产品等。</a:t>
            </a:r>
            <a:endParaRPr lang="zh-CN" altLang="en-US" sz="2000" dirty="0">
              <a:latin typeface="+mn-ea"/>
              <a:cs typeface="+mn-ea"/>
              <a:sym typeface="+mn-lt"/>
            </a:endParaRPr>
          </a:p>
          <a:p>
            <a:pPr marL="0" indent="0">
              <a:lnSpc>
                <a:spcPct val="120000"/>
              </a:lnSpc>
              <a:buNone/>
            </a:pPr>
            <a:r>
              <a:rPr lang="en-US" altLang="zh-CN" sz="2000" dirty="0">
                <a:latin typeface="+mn-ea"/>
                <a:cs typeface="+mn-ea"/>
                <a:sym typeface="+mn-lt"/>
              </a:rPr>
              <a:t>2. </a:t>
            </a:r>
            <a:r>
              <a:rPr lang="zh-CN" altLang="en-US" sz="2000" dirty="0">
                <a:latin typeface="+mn-ea"/>
                <a:cs typeface="+mn-ea"/>
                <a:sym typeface="+mn-lt"/>
              </a:rPr>
              <a:t>处于国内领先及以上水平，知识产权清晰，技术风险可控，技术经济性突出。</a:t>
            </a:r>
            <a:endParaRPr lang="zh-CN" altLang="en-US" sz="2000" dirty="0">
              <a:latin typeface="+mn-ea"/>
              <a:cs typeface="+mn-ea"/>
              <a:sym typeface="+mn-lt"/>
            </a:endParaRPr>
          </a:p>
          <a:p>
            <a:pPr marL="0" indent="0">
              <a:lnSpc>
                <a:spcPct val="120000"/>
              </a:lnSpc>
              <a:buNone/>
            </a:pPr>
            <a:r>
              <a:rPr lang="en-US" altLang="zh-CN" sz="2000" dirty="0">
                <a:latin typeface="+mn-ea"/>
                <a:cs typeface="+mn-ea"/>
                <a:sym typeface="+mn-lt"/>
              </a:rPr>
              <a:t>3. </a:t>
            </a:r>
            <a:r>
              <a:rPr lang="zh-CN" altLang="en-US" sz="2000" dirty="0">
                <a:latin typeface="+mn-ea"/>
                <a:cs typeface="+mn-ea"/>
                <a:sym typeface="+mn-lt"/>
              </a:rPr>
              <a:t>已在</a:t>
            </a:r>
            <a:r>
              <a:rPr lang="en-US" altLang="zh-CN" sz="2000" b="1" dirty="0">
                <a:solidFill>
                  <a:srgbClr val="C00000"/>
                </a:solidFill>
                <a:latin typeface="+mn-ea"/>
                <a:cs typeface="+mn-ea"/>
                <a:sym typeface="+mn-lt"/>
              </a:rPr>
              <a:t>1</a:t>
            </a:r>
            <a:r>
              <a:rPr lang="zh-CN" altLang="en-US" sz="2000" b="1" dirty="0">
                <a:solidFill>
                  <a:srgbClr val="C00000"/>
                </a:solidFill>
                <a:latin typeface="+mn-ea"/>
                <a:cs typeface="+mn-ea"/>
                <a:sym typeface="+mn-lt"/>
              </a:rPr>
              <a:t>个及以上工程化项目上完成应用示范</a:t>
            </a:r>
            <a:r>
              <a:rPr lang="zh-CN" altLang="en-US" sz="2000" dirty="0">
                <a:latin typeface="+mn-ea"/>
                <a:cs typeface="+mn-ea"/>
                <a:sym typeface="+mn-lt"/>
              </a:rPr>
              <a:t>，尚未大范围推广，具有较好的产业化前景。</a:t>
            </a:r>
            <a:endParaRPr lang="zh-CN" altLang="en-US" sz="2000" dirty="0">
              <a:latin typeface="+mn-ea"/>
              <a:cs typeface="+mn-ea"/>
              <a:sym typeface="+mn-lt"/>
            </a:endParaRPr>
          </a:p>
          <a:p>
            <a:pPr marL="0" indent="0">
              <a:lnSpc>
                <a:spcPct val="120000"/>
              </a:lnSpc>
              <a:buNone/>
            </a:pPr>
            <a:r>
              <a:rPr lang="en-US" altLang="zh-CN" sz="2000" dirty="0">
                <a:latin typeface="+mn-ea"/>
                <a:cs typeface="+mn-ea"/>
                <a:sym typeface="+mn-lt"/>
              </a:rPr>
              <a:t>4. </a:t>
            </a:r>
            <a:r>
              <a:rPr lang="zh-CN" altLang="en-US" sz="2000" dirty="0">
                <a:latin typeface="+mn-ea"/>
                <a:cs typeface="+mn-ea"/>
                <a:sym typeface="+mn-lt"/>
              </a:rPr>
              <a:t>尚未被已发布的国家相关生态环境保护技术目录收录。</a:t>
            </a:r>
            <a:endParaRPr lang="zh-CN" altLang="en-US" sz="2000" dirty="0">
              <a:latin typeface="+mn-ea"/>
              <a:cs typeface="+mn-ea"/>
              <a:sym typeface="+mn-lt"/>
            </a:endParaRPr>
          </a:p>
          <a:p>
            <a:pPr marL="0" indent="0">
              <a:lnSpc>
                <a:spcPct val="120000"/>
              </a:lnSpc>
              <a:buNone/>
            </a:pPr>
            <a:r>
              <a:rPr lang="en-US" altLang="zh-CN" sz="2000" dirty="0">
                <a:latin typeface="+mn-ea"/>
                <a:cs typeface="+mn-ea"/>
                <a:sym typeface="+mn-lt"/>
              </a:rPr>
              <a:t>5. </a:t>
            </a:r>
            <a:r>
              <a:rPr lang="zh-CN" altLang="en-US" sz="2000" b="1" dirty="0">
                <a:solidFill>
                  <a:srgbClr val="C00000"/>
                </a:solidFill>
                <a:latin typeface="+mn-ea"/>
                <a:cs typeface="+mn-ea"/>
                <a:sym typeface="+mn-lt"/>
              </a:rPr>
              <a:t>鼓励</a:t>
            </a:r>
            <a:r>
              <a:rPr lang="zh-CN" altLang="en-US" sz="2000" dirty="0">
                <a:latin typeface="+mn-ea"/>
                <a:cs typeface="+mn-ea"/>
                <a:sym typeface="+mn-lt"/>
              </a:rPr>
              <a:t>国家主体科技计划（指</a:t>
            </a:r>
            <a:r>
              <a:rPr lang="en-US" altLang="zh-CN" sz="2000" dirty="0">
                <a:latin typeface="+mn-ea"/>
                <a:cs typeface="+mn-ea"/>
                <a:sym typeface="+mn-lt"/>
              </a:rPr>
              <a:t>863</a:t>
            </a:r>
            <a:r>
              <a:rPr lang="zh-CN" altLang="en-US" sz="2000" dirty="0">
                <a:latin typeface="+mn-ea"/>
                <a:cs typeface="+mn-ea"/>
                <a:sym typeface="+mn-lt"/>
              </a:rPr>
              <a:t>计划、</a:t>
            </a:r>
            <a:r>
              <a:rPr lang="en-US" altLang="zh-CN" sz="2000" dirty="0">
                <a:latin typeface="+mn-ea"/>
                <a:cs typeface="+mn-ea"/>
                <a:sym typeface="+mn-lt"/>
              </a:rPr>
              <a:t>973</a:t>
            </a:r>
            <a:r>
              <a:rPr lang="zh-CN" altLang="en-US" sz="2000" dirty="0">
                <a:latin typeface="+mn-ea"/>
                <a:cs typeface="+mn-ea"/>
                <a:sym typeface="+mn-lt"/>
              </a:rPr>
              <a:t>计划、国家科技支撑计划、国家科技重大专项、国家重点研发计划、国家自然科学基金等）项目成果积极申报。</a:t>
            </a:r>
            <a:endParaRPr lang="zh-CN" altLang="en-US" sz="2000" dirty="0">
              <a:latin typeface="+mn-ea"/>
              <a:cs typeface="+mn-ea"/>
              <a:sym typeface="+mn-lt"/>
            </a:endParaRPr>
          </a:p>
        </p:txBody>
      </p:sp>
      <p:sp>
        <p:nvSpPr>
          <p:cNvPr id="5" name="文本框 4"/>
          <p:cNvSpPr txBox="1"/>
          <p:nvPr/>
        </p:nvSpPr>
        <p:spPr>
          <a:xfrm>
            <a:off x="269421" y="5883966"/>
            <a:ext cx="7910483" cy="499624"/>
          </a:xfrm>
          <a:prstGeom prst="rect">
            <a:avLst/>
          </a:prstGeom>
          <a:solidFill>
            <a:srgbClr val="00B050"/>
          </a:solidFill>
        </p:spPr>
        <p:txBody>
          <a:bodyPr wrap="square">
            <a:spAutoFit/>
          </a:bodyPr>
          <a:lstStyle/>
          <a:p>
            <a:pPr algn="just">
              <a:lnSpc>
                <a:spcPct val="150000"/>
              </a:lnSpc>
            </a:pPr>
            <a:r>
              <a:rPr lang="zh-CN" altLang="en-US" sz="2000" kern="100" dirty="0">
                <a:solidFill>
                  <a:schemeClr val="bg1"/>
                </a:solidFill>
                <a:effectLst/>
                <a:latin typeface="+mn-ea"/>
              </a:rPr>
              <a:t>申报单位应为</a:t>
            </a:r>
            <a:r>
              <a:rPr lang="zh-CN" altLang="zh-CN" sz="2000" kern="100" dirty="0">
                <a:solidFill>
                  <a:schemeClr val="bg1"/>
                </a:solidFill>
                <a:effectLst/>
                <a:latin typeface="+mn-ea"/>
              </a:rPr>
              <a:t>中国大陆境内注册的具有独立法人资格企事业单位。</a:t>
            </a:r>
            <a:endParaRPr lang="zh-CN" altLang="zh-CN" sz="2000" kern="100" dirty="0">
              <a:solidFill>
                <a:schemeClr val="bg1"/>
              </a:solidFill>
              <a:effectLst/>
              <a:latin typeface="+mn-e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906463" y="320675"/>
            <a:ext cx="7886700" cy="390525"/>
          </a:xfrm>
        </p:spPr>
        <p:txBody>
          <a:bodyPr/>
          <a:lstStyle/>
          <a:p>
            <a:r>
              <a:rPr lang="zh-CN" altLang="en-US" dirty="0">
                <a:latin typeface="+mn-lt"/>
                <a:ea typeface="+mn-ea"/>
                <a:cs typeface="+mn-ea"/>
                <a:sym typeface="+mn-lt"/>
              </a:rPr>
              <a:t>七、联系方式</a:t>
            </a:r>
            <a:endParaRPr lang="zh-CN" altLang="en-US" dirty="0">
              <a:latin typeface="+mn-lt"/>
              <a:ea typeface="+mn-ea"/>
              <a:cs typeface="+mn-ea"/>
              <a:sym typeface="+mn-lt"/>
            </a:endParaRPr>
          </a:p>
        </p:txBody>
      </p:sp>
      <p:sp>
        <p:nvSpPr>
          <p:cNvPr id="7" name="文本框 6"/>
          <p:cNvSpPr txBox="1"/>
          <p:nvPr/>
        </p:nvSpPr>
        <p:spPr>
          <a:xfrm>
            <a:off x="210312" y="1465571"/>
            <a:ext cx="4992624" cy="1753044"/>
          </a:xfrm>
          <a:prstGeom prst="rect">
            <a:avLst/>
          </a:prstGeom>
          <a:noFill/>
        </p:spPr>
        <p:txBody>
          <a:bodyPr wrap="square">
            <a:spAutoFit/>
          </a:bodyPr>
          <a:lstStyle/>
          <a:p>
            <a:pPr algn="just">
              <a:lnSpc>
                <a:spcPct val="150000"/>
              </a:lnSpc>
              <a:spcBef>
                <a:spcPts val="240"/>
              </a:spcBef>
              <a:spcAft>
                <a:spcPts val="240"/>
              </a:spcAft>
            </a:pPr>
            <a:r>
              <a:rPr lang="zh-CN" altLang="zh-CN" sz="1800" dirty="0">
                <a:effectLst/>
                <a:latin typeface="+mn-ea"/>
              </a:rPr>
              <a:t>科技部</a:t>
            </a:r>
            <a:r>
              <a:rPr lang="en-US" altLang="zh-CN" sz="1800" dirty="0">
                <a:effectLst/>
                <a:latin typeface="+mn-ea"/>
              </a:rPr>
              <a:t>-</a:t>
            </a:r>
            <a:r>
              <a:rPr lang="zh-CN" altLang="zh-CN" sz="1800" dirty="0">
                <a:effectLst/>
                <a:latin typeface="+mn-ea"/>
              </a:rPr>
              <a:t>生态环境保护先进技术成果申报工作</a:t>
            </a:r>
            <a:r>
              <a:rPr lang="en-US" altLang="zh-CN" sz="1800" dirty="0">
                <a:effectLst/>
                <a:latin typeface="+mn-ea"/>
              </a:rPr>
              <a:t>QQ</a:t>
            </a:r>
            <a:r>
              <a:rPr lang="zh-CN" altLang="zh-CN" sz="1800" dirty="0">
                <a:effectLst/>
                <a:latin typeface="+mn-ea"/>
              </a:rPr>
              <a:t>群，工作人员将定期在群中回答相关问题。</a:t>
            </a:r>
            <a:endParaRPr lang="zh-CN" altLang="zh-CN" sz="1400" dirty="0">
              <a:effectLst/>
              <a:latin typeface="+mn-ea"/>
            </a:endParaRPr>
          </a:p>
          <a:p>
            <a:pPr algn="just">
              <a:lnSpc>
                <a:spcPct val="150000"/>
              </a:lnSpc>
              <a:spcBef>
                <a:spcPts val="240"/>
              </a:spcBef>
              <a:spcAft>
                <a:spcPts val="240"/>
              </a:spcAft>
            </a:pPr>
            <a:r>
              <a:rPr lang="en-US" altLang="zh-CN" sz="1800" b="1" dirty="0">
                <a:effectLst/>
                <a:latin typeface="+mn-ea"/>
              </a:rPr>
              <a:t>QQ</a:t>
            </a:r>
            <a:r>
              <a:rPr lang="zh-CN" altLang="zh-CN" sz="1800" b="1" dirty="0">
                <a:effectLst/>
                <a:latin typeface="+mn-ea"/>
              </a:rPr>
              <a:t>群</a:t>
            </a:r>
            <a:r>
              <a:rPr lang="zh-CN" altLang="en-US" sz="1800" b="1" dirty="0">
                <a:effectLst/>
                <a:latin typeface="+mn-ea"/>
              </a:rPr>
              <a:t>：</a:t>
            </a:r>
            <a:r>
              <a:rPr lang="zh-CN" altLang="zh-CN" sz="1800" dirty="0">
                <a:effectLst/>
                <a:latin typeface="+mn-ea"/>
              </a:rPr>
              <a:t>科技部</a:t>
            </a:r>
            <a:r>
              <a:rPr lang="en-US" altLang="zh-CN" sz="1800" dirty="0">
                <a:effectLst/>
                <a:latin typeface="+mn-ea"/>
              </a:rPr>
              <a:t>-</a:t>
            </a:r>
            <a:r>
              <a:rPr lang="zh-CN" altLang="zh-CN" sz="1800" dirty="0">
                <a:effectLst/>
                <a:latin typeface="+mn-ea"/>
              </a:rPr>
              <a:t>生态环境保护先进技术成果申报群</a:t>
            </a:r>
            <a:r>
              <a:rPr lang="en-US" altLang="zh-CN" sz="1800" dirty="0">
                <a:effectLst/>
                <a:latin typeface="+mn-ea"/>
              </a:rPr>
              <a:t>1</a:t>
            </a:r>
            <a:r>
              <a:rPr lang="zh-CN" altLang="zh-CN" sz="1800" dirty="0">
                <a:effectLst/>
                <a:latin typeface="+mn-ea"/>
              </a:rPr>
              <a:t>：</a:t>
            </a:r>
            <a:r>
              <a:rPr lang="en-US" altLang="zh-CN" sz="1800" dirty="0">
                <a:solidFill>
                  <a:srgbClr val="C00000"/>
                </a:solidFill>
                <a:effectLst/>
                <a:latin typeface="+mn-ea"/>
              </a:rPr>
              <a:t>753762478</a:t>
            </a:r>
            <a:endParaRPr lang="zh-CN" altLang="zh-CN" sz="1400" dirty="0">
              <a:solidFill>
                <a:srgbClr val="C00000"/>
              </a:solidFill>
              <a:effectLst/>
              <a:latin typeface="+mn-ea"/>
            </a:endParaRPr>
          </a:p>
        </p:txBody>
      </p:sp>
      <p:pic>
        <p:nvPicPr>
          <p:cNvPr id="8" name="图片 7"/>
          <p:cNvPicPr/>
          <p:nvPr/>
        </p:nvPicPr>
        <p:blipFill>
          <a:blip r:embed="rId1"/>
          <a:stretch>
            <a:fillRect/>
          </a:stretch>
        </p:blipFill>
        <p:spPr>
          <a:xfrm>
            <a:off x="5962650" y="1324737"/>
            <a:ext cx="2705100" cy="2800350"/>
          </a:xfrm>
          <a:prstGeom prst="rect">
            <a:avLst/>
          </a:prstGeom>
        </p:spPr>
      </p:pic>
      <p:sp>
        <p:nvSpPr>
          <p:cNvPr id="9" name="文本框 8"/>
          <p:cNvSpPr txBox="1"/>
          <p:nvPr/>
        </p:nvSpPr>
        <p:spPr>
          <a:xfrm>
            <a:off x="0" y="3639385"/>
            <a:ext cx="4572000" cy="2100703"/>
          </a:xfrm>
          <a:prstGeom prst="rect">
            <a:avLst/>
          </a:prstGeom>
          <a:noFill/>
        </p:spPr>
        <p:txBody>
          <a:bodyPr wrap="square">
            <a:spAutoFit/>
          </a:bodyPr>
          <a:lstStyle/>
          <a:p>
            <a:pPr indent="306070" algn="just">
              <a:lnSpc>
                <a:spcPct val="150000"/>
              </a:lnSpc>
              <a:spcBef>
                <a:spcPts val="240"/>
              </a:spcBef>
              <a:spcAft>
                <a:spcPts val="240"/>
              </a:spcAft>
            </a:pPr>
            <a:r>
              <a:rPr lang="zh-CN" altLang="zh-CN" sz="1600" b="1" dirty="0">
                <a:effectLst/>
                <a:latin typeface="+mn-ea"/>
              </a:rPr>
              <a:t>其他联系方式：</a:t>
            </a:r>
            <a:endParaRPr lang="zh-CN" altLang="zh-CN" sz="1600" dirty="0">
              <a:effectLst/>
              <a:latin typeface="+mn-ea"/>
            </a:endParaRPr>
          </a:p>
          <a:p>
            <a:pPr indent="304800" algn="just">
              <a:lnSpc>
                <a:spcPct val="150000"/>
              </a:lnSpc>
              <a:spcBef>
                <a:spcPts val="240"/>
              </a:spcBef>
              <a:spcAft>
                <a:spcPts val="240"/>
              </a:spcAft>
            </a:pPr>
            <a:r>
              <a:rPr lang="zh-CN" altLang="zh-CN" sz="1600" dirty="0">
                <a:effectLst/>
                <a:latin typeface="+mn-ea"/>
              </a:rPr>
              <a:t>中国环境保护产业协会 技术部</a:t>
            </a:r>
            <a:endParaRPr lang="zh-CN" altLang="zh-CN" sz="1600" dirty="0">
              <a:effectLst/>
              <a:latin typeface="+mn-ea"/>
            </a:endParaRPr>
          </a:p>
          <a:p>
            <a:pPr indent="304800" algn="just">
              <a:lnSpc>
                <a:spcPct val="150000"/>
              </a:lnSpc>
              <a:spcBef>
                <a:spcPts val="240"/>
              </a:spcBef>
              <a:spcAft>
                <a:spcPts val="240"/>
              </a:spcAft>
            </a:pPr>
            <a:r>
              <a:rPr lang="zh-CN" altLang="zh-CN" sz="1600" dirty="0">
                <a:effectLst/>
                <a:latin typeface="+mn-ea"/>
              </a:rPr>
              <a:t>联系人：刘睿倩</a:t>
            </a:r>
            <a:endParaRPr lang="zh-CN" altLang="zh-CN" sz="1600" dirty="0">
              <a:effectLst/>
              <a:latin typeface="+mn-ea"/>
            </a:endParaRPr>
          </a:p>
          <a:p>
            <a:pPr indent="304800" algn="just">
              <a:lnSpc>
                <a:spcPct val="150000"/>
              </a:lnSpc>
              <a:spcBef>
                <a:spcPts val="240"/>
              </a:spcBef>
              <a:spcAft>
                <a:spcPts val="240"/>
              </a:spcAft>
            </a:pPr>
            <a:r>
              <a:rPr lang="zh-CN" altLang="zh-CN" sz="1600" dirty="0">
                <a:effectLst/>
                <a:latin typeface="+mn-ea"/>
              </a:rPr>
              <a:t>电</a:t>
            </a:r>
            <a:r>
              <a:rPr lang="en-US" altLang="zh-CN" sz="1600" dirty="0">
                <a:effectLst/>
                <a:latin typeface="+mn-ea"/>
              </a:rPr>
              <a:t>  </a:t>
            </a:r>
            <a:r>
              <a:rPr lang="zh-CN" altLang="zh-CN" sz="1600" dirty="0">
                <a:effectLst/>
                <a:latin typeface="+mn-ea"/>
              </a:rPr>
              <a:t>话：</a:t>
            </a:r>
            <a:r>
              <a:rPr lang="en-US" altLang="zh-CN" sz="1600" dirty="0">
                <a:effectLst/>
                <a:latin typeface="+mn-ea"/>
              </a:rPr>
              <a:t>010-51555012-802</a:t>
            </a:r>
            <a:endParaRPr lang="zh-CN" altLang="zh-CN" sz="1600" dirty="0">
              <a:effectLst/>
              <a:latin typeface="+mn-ea"/>
            </a:endParaRPr>
          </a:p>
          <a:p>
            <a:pPr indent="304800" algn="just">
              <a:lnSpc>
                <a:spcPct val="150000"/>
              </a:lnSpc>
              <a:spcBef>
                <a:spcPts val="240"/>
              </a:spcBef>
              <a:spcAft>
                <a:spcPts val="240"/>
              </a:spcAft>
            </a:pPr>
            <a:r>
              <a:rPr lang="zh-CN" altLang="zh-CN" sz="1600" dirty="0">
                <a:effectLst/>
                <a:latin typeface="+mn-ea"/>
              </a:rPr>
              <a:t>邮</a:t>
            </a:r>
            <a:r>
              <a:rPr lang="en-US" altLang="zh-CN" sz="1600" dirty="0">
                <a:effectLst/>
                <a:latin typeface="+mn-ea"/>
              </a:rPr>
              <a:t>  </a:t>
            </a:r>
            <a:r>
              <a:rPr lang="zh-CN" altLang="zh-CN" sz="1600" dirty="0">
                <a:effectLst/>
                <a:latin typeface="+mn-ea"/>
              </a:rPr>
              <a:t>箱：</a:t>
            </a:r>
            <a:r>
              <a:rPr lang="en-US" altLang="zh-CN" sz="1600" dirty="0">
                <a:effectLst/>
                <a:latin typeface="+mn-ea"/>
              </a:rPr>
              <a:t>hbjscg@caepi.org.cn</a:t>
            </a:r>
            <a:endParaRPr lang="zh-CN" altLang="zh-CN" sz="1600" dirty="0">
              <a:effectLst/>
              <a:latin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subTitle" idx="1"/>
          </p:nvPr>
        </p:nvSpPr>
        <p:spPr/>
        <p:txBody>
          <a:bodyPr>
            <a:noAutofit/>
          </a:bodyPr>
          <a:lstStyle/>
          <a:p>
            <a:pPr marL="0" indent="0" algn="ctr">
              <a:buNone/>
            </a:pPr>
            <a:r>
              <a:rPr lang="zh-CN" altLang="en-US" sz="7200" dirty="0">
                <a:cs typeface="+mn-ea"/>
                <a:sym typeface="+mn-lt"/>
              </a:rPr>
              <a:t>谢  谢</a:t>
            </a:r>
            <a:endParaRPr lang="en-US" altLang="zh-CN" sz="7200" dirty="0">
              <a:cs typeface="+mn-ea"/>
              <a:sym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三、信息系统注册</a:t>
            </a:r>
            <a:endParaRPr lang="zh-CN" altLang="en-US" dirty="0">
              <a:latin typeface="+mn-lt"/>
              <a:ea typeface="+mn-ea"/>
              <a:cs typeface="+mn-ea"/>
              <a:sym typeface="+mn-lt"/>
            </a:endParaRPr>
          </a:p>
        </p:txBody>
      </p:sp>
      <p:graphicFrame>
        <p:nvGraphicFramePr>
          <p:cNvPr id="4" name="图示 3"/>
          <p:cNvGraphicFramePr/>
          <p:nvPr/>
        </p:nvGraphicFramePr>
        <p:xfrm>
          <a:off x="391027" y="1232471"/>
          <a:ext cx="8361946" cy="439305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rgbClr val="0070C0"/>
                </a:solidFill>
              </a:rPr>
              <a:t>3.1</a:t>
            </a:r>
            <a:r>
              <a:rPr lang="zh-CN" altLang="en-US" sz="3200" dirty="0">
                <a:solidFill>
                  <a:srgbClr val="0070C0"/>
                </a:solidFill>
              </a:rPr>
              <a:t>登录说明</a:t>
            </a:r>
            <a:endParaRPr lang="zh-CN" altLang="en-US" sz="3200" dirty="0">
              <a:solidFill>
                <a:srgbClr val="0070C0"/>
              </a:solidFill>
            </a:endParaRPr>
          </a:p>
        </p:txBody>
      </p:sp>
      <p:pic>
        <p:nvPicPr>
          <p:cNvPr id="4" name="图片 3"/>
          <p:cNvPicPr/>
          <p:nvPr/>
        </p:nvPicPr>
        <p:blipFill>
          <a:blip r:embed="rId1"/>
          <a:stretch>
            <a:fillRect/>
          </a:stretch>
        </p:blipFill>
        <p:spPr>
          <a:xfrm>
            <a:off x="1174099" y="2112330"/>
            <a:ext cx="1410076" cy="1108323"/>
          </a:xfrm>
          <a:prstGeom prst="rect">
            <a:avLst/>
          </a:prstGeom>
          <a:noFill/>
          <a:ln w="9525">
            <a:noFill/>
          </a:ln>
        </p:spPr>
      </p:pic>
      <p:pic>
        <p:nvPicPr>
          <p:cNvPr id="5" name="图片 4"/>
          <p:cNvPicPr/>
          <p:nvPr/>
        </p:nvPicPr>
        <p:blipFill>
          <a:blip r:embed="rId2"/>
          <a:stretch>
            <a:fillRect/>
          </a:stretch>
        </p:blipFill>
        <p:spPr>
          <a:xfrm>
            <a:off x="3086211" y="2121538"/>
            <a:ext cx="1099185" cy="1099115"/>
          </a:xfrm>
          <a:prstGeom prst="rect">
            <a:avLst/>
          </a:prstGeom>
          <a:noFill/>
          <a:ln w="9525">
            <a:noFill/>
          </a:ln>
        </p:spPr>
      </p:pic>
      <p:pic>
        <p:nvPicPr>
          <p:cNvPr id="6" name="图片 5"/>
          <p:cNvPicPr/>
          <p:nvPr/>
        </p:nvPicPr>
        <p:blipFill rotWithShape="1">
          <a:blip r:embed="rId3"/>
          <a:srcRect l="61307" t="4463" r="24692" b="74594"/>
          <a:stretch>
            <a:fillRect/>
          </a:stretch>
        </p:blipFill>
        <p:spPr bwMode="auto">
          <a:xfrm>
            <a:off x="4553240" y="2179584"/>
            <a:ext cx="1300909" cy="1099114"/>
          </a:xfrm>
          <a:prstGeom prst="rect">
            <a:avLst/>
          </a:prstGeom>
          <a:ln>
            <a:noFill/>
          </a:ln>
        </p:spPr>
      </p:pic>
      <p:sp>
        <p:nvSpPr>
          <p:cNvPr id="8" name="文本框 7"/>
          <p:cNvSpPr txBox="1"/>
          <p:nvPr/>
        </p:nvSpPr>
        <p:spPr>
          <a:xfrm>
            <a:off x="244067" y="1202315"/>
            <a:ext cx="8655866" cy="418191"/>
          </a:xfrm>
          <a:prstGeom prst="rect">
            <a:avLst/>
          </a:prstGeom>
          <a:noFill/>
        </p:spPr>
        <p:txBody>
          <a:bodyPr wrap="square">
            <a:spAutoFit/>
          </a:bodyPr>
          <a:lstStyle/>
          <a:p>
            <a:pPr>
              <a:lnSpc>
                <a:spcPct val="150000"/>
              </a:lnSpc>
              <a:spcBef>
                <a:spcPts val="240"/>
              </a:spcBef>
              <a:spcAft>
                <a:spcPts val="240"/>
              </a:spcAft>
            </a:pPr>
            <a:r>
              <a:rPr lang="zh-CN" altLang="zh-CN" sz="1600" dirty="0">
                <a:latin typeface="+mn-ea"/>
              </a:rPr>
              <a:t>推荐使用</a:t>
            </a:r>
            <a:r>
              <a:rPr lang="en-US" altLang="zh-CN" sz="1600" dirty="0" err="1">
                <a:latin typeface="+mn-ea"/>
              </a:rPr>
              <a:t>firefox</a:t>
            </a:r>
            <a:r>
              <a:rPr lang="zh-CN" altLang="zh-CN" sz="1600" dirty="0">
                <a:latin typeface="+mn-ea"/>
              </a:rPr>
              <a:t>、谷歌浏览器登录系统。若使用</a:t>
            </a:r>
            <a:r>
              <a:rPr lang="en-US" altLang="zh-CN" sz="1600" dirty="0">
                <a:latin typeface="+mn-ea"/>
              </a:rPr>
              <a:t>360</a:t>
            </a:r>
            <a:r>
              <a:rPr lang="zh-CN" altLang="zh-CN" sz="1600" dirty="0">
                <a:latin typeface="+mn-ea"/>
              </a:rPr>
              <a:t>浏览器，请使用“兼容模式”。</a:t>
            </a:r>
            <a:endParaRPr lang="zh-CN" altLang="zh-CN" sz="1600" dirty="0">
              <a:latin typeface="+mn-ea"/>
            </a:endParaRPr>
          </a:p>
        </p:txBody>
      </p:sp>
      <p:sp>
        <p:nvSpPr>
          <p:cNvPr id="10" name="文本框 9"/>
          <p:cNvSpPr txBox="1"/>
          <p:nvPr/>
        </p:nvSpPr>
        <p:spPr>
          <a:xfrm>
            <a:off x="244067" y="3721685"/>
            <a:ext cx="9019203" cy="636072"/>
          </a:xfrm>
          <a:prstGeom prst="rect">
            <a:avLst/>
          </a:prstGeom>
          <a:noFill/>
        </p:spPr>
        <p:txBody>
          <a:bodyPr wrap="square">
            <a:spAutoFit/>
          </a:bodyPr>
          <a:lstStyle/>
          <a:p>
            <a:pPr algn="l">
              <a:spcBef>
                <a:spcPts val="240"/>
              </a:spcBef>
              <a:spcAft>
                <a:spcPts val="240"/>
              </a:spcAft>
            </a:pPr>
            <a:r>
              <a:rPr lang="zh-CN" altLang="zh-CN" sz="1600" dirty="0">
                <a:latin typeface="+mn-ea"/>
              </a:rPr>
              <a:t>访问生态环境保护先进技术成果信息系统，网址：</a:t>
            </a:r>
            <a:r>
              <a:rPr lang="en-US" altLang="zh-CN" sz="1600" dirty="0">
                <a:latin typeface="+mn-ea"/>
              </a:rPr>
              <a:t>http://36.112.71.172:81/ateep/ </a:t>
            </a:r>
            <a:r>
              <a:rPr lang="zh-CN" altLang="zh-CN" sz="1600" dirty="0">
                <a:latin typeface="+mn-ea"/>
              </a:rPr>
              <a:t>，</a:t>
            </a:r>
            <a:endParaRPr lang="en-US" altLang="zh-CN" sz="1600" dirty="0">
              <a:latin typeface="+mn-ea"/>
            </a:endParaRPr>
          </a:p>
          <a:p>
            <a:pPr algn="l">
              <a:spcBef>
                <a:spcPts val="240"/>
              </a:spcBef>
              <a:spcAft>
                <a:spcPts val="240"/>
              </a:spcAft>
            </a:pPr>
            <a:r>
              <a:rPr lang="zh-CN" altLang="zh-CN" sz="1600" dirty="0">
                <a:latin typeface="+mn-ea"/>
              </a:rPr>
              <a:t>点击“项目申报”。</a:t>
            </a:r>
            <a:endParaRPr lang="zh-CN" altLang="zh-CN" sz="1600" dirty="0">
              <a:latin typeface="+mn-ea"/>
            </a:endParaRPr>
          </a:p>
        </p:txBody>
      </p:sp>
      <p:pic>
        <p:nvPicPr>
          <p:cNvPr id="11" name="图片 10"/>
          <p:cNvPicPr/>
          <p:nvPr/>
        </p:nvPicPr>
        <p:blipFill>
          <a:blip r:embed="rId4"/>
          <a:stretch>
            <a:fillRect/>
          </a:stretch>
        </p:blipFill>
        <p:spPr>
          <a:xfrm>
            <a:off x="1340912" y="4391556"/>
            <a:ext cx="5596601" cy="2347173"/>
          </a:xfrm>
          <a:prstGeom prst="rect">
            <a:avLst/>
          </a:prstGeom>
        </p:spPr>
      </p:pic>
      <p:sp>
        <p:nvSpPr>
          <p:cNvPr id="12" name="矩形 11"/>
          <p:cNvSpPr/>
          <p:nvPr/>
        </p:nvSpPr>
        <p:spPr>
          <a:xfrm>
            <a:off x="5608982" y="5388600"/>
            <a:ext cx="1159565" cy="34627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68852" y="1081105"/>
            <a:ext cx="7886700" cy="1286250"/>
          </a:xfrm>
          <a:prstGeom prst="rect">
            <a:avLst/>
          </a:prstGeom>
          <a:noFill/>
        </p:spPr>
        <p:txBody>
          <a:bodyPr wrap="square">
            <a:spAutoFit/>
          </a:bodyPr>
          <a:lstStyle/>
          <a:p>
            <a:pPr algn="just">
              <a:lnSpc>
                <a:spcPct val="150000"/>
              </a:lnSpc>
            </a:pPr>
            <a:r>
              <a:rPr lang="zh-CN" altLang="zh-CN" sz="1800" dirty="0">
                <a:effectLst/>
                <a:latin typeface="+mn-ea"/>
              </a:rPr>
              <a:t>首次登录时，点击右下角“</a:t>
            </a:r>
            <a:r>
              <a:rPr lang="zh-CN" altLang="zh-CN" sz="1800" dirty="0">
                <a:solidFill>
                  <a:srgbClr val="C00000"/>
                </a:solidFill>
                <a:effectLst/>
                <a:latin typeface="+mn-ea"/>
              </a:rPr>
              <a:t>立即注册</a:t>
            </a:r>
            <a:r>
              <a:rPr lang="zh-CN" altLang="zh-CN" sz="1800" dirty="0">
                <a:effectLst/>
                <a:latin typeface="+mn-ea"/>
              </a:rPr>
              <a:t>”按钮，在对话框上点击“</a:t>
            </a:r>
            <a:r>
              <a:rPr lang="zh-CN" altLang="zh-CN" sz="1800" dirty="0">
                <a:solidFill>
                  <a:srgbClr val="C00000"/>
                </a:solidFill>
                <a:effectLst/>
                <a:latin typeface="+mn-ea"/>
              </a:rPr>
              <a:t>申报单位</a:t>
            </a:r>
            <a:r>
              <a:rPr lang="zh-CN" altLang="zh-CN" sz="1800" dirty="0">
                <a:effectLst/>
                <a:latin typeface="+mn-ea"/>
              </a:rPr>
              <a:t>”按钮。申报前，</a:t>
            </a:r>
            <a:r>
              <a:rPr lang="zh-CN" altLang="en-US" sz="1800" dirty="0">
                <a:effectLst/>
                <a:latin typeface="+mn-ea"/>
              </a:rPr>
              <a:t>请仔细阅读首页“通知公告”和“资料下载”栏的文件，及时了解申报要求等。</a:t>
            </a:r>
            <a:endParaRPr lang="zh-CN" altLang="zh-CN" sz="1400" dirty="0">
              <a:effectLst/>
              <a:latin typeface="+mn-ea"/>
            </a:endParaRPr>
          </a:p>
        </p:txBody>
      </p:sp>
      <p:pic>
        <p:nvPicPr>
          <p:cNvPr id="6" name="图片 5"/>
          <p:cNvPicPr/>
          <p:nvPr/>
        </p:nvPicPr>
        <p:blipFill>
          <a:blip r:embed="rId1"/>
          <a:stretch>
            <a:fillRect/>
          </a:stretch>
        </p:blipFill>
        <p:spPr>
          <a:xfrm>
            <a:off x="783163" y="2463932"/>
            <a:ext cx="5796542" cy="2525511"/>
          </a:xfrm>
          <a:prstGeom prst="rect">
            <a:avLst/>
          </a:prstGeom>
        </p:spPr>
      </p:pic>
      <p:sp>
        <p:nvSpPr>
          <p:cNvPr id="7" name="矩形 6"/>
          <p:cNvSpPr/>
          <p:nvPr/>
        </p:nvSpPr>
        <p:spPr>
          <a:xfrm>
            <a:off x="5416827" y="4631635"/>
            <a:ext cx="1073425" cy="44726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p:nvPr/>
        </p:nvPicPr>
        <p:blipFill>
          <a:blip r:embed="rId2"/>
          <a:stretch>
            <a:fillRect/>
          </a:stretch>
        </p:blipFill>
        <p:spPr>
          <a:xfrm>
            <a:off x="4312202" y="5078896"/>
            <a:ext cx="4356100" cy="1689100"/>
          </a:xfrm>
          <a:prstGeom prst="rect">
            <a:avLst/>
          </a:prstGeom>
        </p:spPr>
      </p:pic>
      <p:sp>
        <p:nvSpPr>
          <p:cNvPr id="9" name="矩形 8"/>
          <p:cNvSpPr/>
          <p:nvPr/>
        </p:nvSpPr>
        <p:spPr>
          <a:xfrm>
            <a:off x="5247861" y="6142383"/>
            <a:ext cx="864704" cy="30811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1"/>
          <p:cNvSpPr>
            <a:spLocks noGrp="1"/>
          </p:cNvSpPr>
          <p:nvPr>
            <p:ph type="title"/>
          </p:nvPr>
        </p:nvSpPr>
        <p:spPr>
          <a:xfrm>
            <a:off x="905741" y="320544"/>
            <a:ext cx="7886700" cy="389947"/>
          </a:xfrm>
        </p:spPr>
        <p:txBody>
          <a:bodyPr/>
          <a:lstStyle/>
          <a:p>
            <a:r>
              <a:rPr lang="en-US" altLang="zh-CN" sz="3200" dirty="0">
                <a:solidFill>
                  <a:srgbClr val="0070C0"/>
                </a:solidFill>
              </a:rPr>
              <a:t>3.1</a:t>
            </a:r>
            <a:r>
              <a:rPr lang="zh-CN" altLang="en-US" sz="3200" dirty="0">
                <a:solidFill>
                  <a:srgbClr val="0070C0"/>
                </a:solidFill>
              </a:rPr>
              <a:t>登录说明</a:t>
            </a:r>
            <a:endParaRPr lang="zh-CN" altLang="en-US" sz="3200"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1"/>
          <a:stretch>
            <a:fillRect/>
          </a:stretch>
        </p:blipFill>
        <p:spPr>
          <a:xfrm>
            <a:off x="514703" y="2190819"/>
            <a:ext cx="8114594" cy="4018646"/>
          </a:xfrm>
          <a:prstGeom prst="rect">
            <a:avLst/>
          </a:prstGeom>
        </p:spPr>
      </p:pic>
      <p:sp>
        <p:nvSpPr>
          <p:cNvPr id="6" name="文本框 5"/>
          <p:cNvSpPr txBox="1"/>
          <p:nvPr/>
        </p:nvSpPr>
        <p:spPr>
          <a:xfrm>
            <a:off x="447259" y="1179275"/>
            <a:ext cx="7086601" cy="455253"/>
          </a:xfrm>
          <a:prstGeom prst="rect">
            <a:avLst/>
          </a:prstGeom>
          <a:noFill/>
        </p:spPr>
        <p:txBody>
          <a:bodyPr wrap="square">
            <a:spAutoFit/>
          </a:bodyPr>
          <a:lstStyle/>
          <a:p>
            <a:pPr algn="just">
              <a:lnSpc>
                <a:spcPct val="150000"/>
              </a:lnSpc>
            </a:pPr>
            <a:r>
              <a:rPr lang="zh-CN" altLang="zh-CN" sz="1800" dirty="0">
                <a:effectLst/>
                <a:latin typeface="+mn-ea"/>
              </a:rPr>
              <a:t>阅读相关事项，点击“同意”按钮进入下一步。</a:t>
            </a:r>
            <a:endParaRPr lang="zh-CN" altLang="zh-CN" sz="1400" dirty="0">
              <a:effectLst/>
              <a:latin typeface="+mn-ea"/>
            </a:endParaRPr>
          </a:p>
        </p:txBody>
      </p:sp>
      <p:sp>
        <p:nvSpPr>
          <p:cNvPr id="7" name="标题 1"/>
          <p:cNvSpPr>
            <a:spLocks noGrp="1"/>
          </p:cNvSpPr>
          <p:nvPr>
            <p:ph type="title"/>
          </p:nvPr>
        </p:nvSpPr>
        <p:spPr>
          <a:xfrm>
            <a:off x="905741" y="320544"/>
            <a:ext cx="7886700" cy="389947"/>
          </a:xfrm>
        </p:spPr>
        <p:txBody>
          <a:bodyPr/>
          <a:lstStyle/>
          <a:p>
            <a:r>
              <a:rPr lang="en-US" altLang="zh-CN" sz="3200" dirty="0">
                <a:solidFill>
                  <a:srgbClr val="0070C0"/>
                </a:solidFill>
              </a:rPr>
              <a:t>3.1</a:t>
            </a:r>
            <a:r>
              <a:rPr lang="zh-CN" altLang="en-US" sz="3200" dirty="0">
                <a:solidFill>
                  <a:srgbClr val="0070C0"/>
                </a:solidFill>
              </a:rPr>
              <a:t>登录说明</a:t>
            </a:r>
            <a:endParaRPr lang="zh-CN" altLang="en-US" sz="3200" dirty="0">
              <a:solidFill>
                <a:srgbClr val="0070C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97565" y="1295006"/>
            <a:ext cx="8020878" cy="870751"/>
          </a:xfrm>
          <a:prstGeom prst="rect">
            <a:avLst/>
          </a:prstGeom>
          <a:noFill/>
        </p:spPr>
        <p:txBody>
          <a:bodyPr wrap="square">
            <a:spAutoFit/>
          </a:bodyPr>
          <a:lstStyle/>
          <a:p>
            <a:pPr algn="just">
              <a:lnSpc>
                <a:spcPct val="150000"/>
              </a:lnSpc>
            </a:pPr>
            <a:r>
              <a:rPr lang="zh-CN" altLang="zh-CN" sz="1800" dirty="0">
                <a:effectLst/>
                <a:latin typeface="+mn-ea"/>
              </a:rPr>
              <a:t>输入注册“单位全称”和“验证码”，点击“下一步”按钮。单位全称应与申报单位法人营业执照一致。</a:t>
            </a:r>
            <a:endParaRPr lang="zh-CN" altLang="zh-CN" sz="1400" dirty="0">
              <a:effectLst/>
              <a:latin typeface="+mn-ea"/>
            </a:endParaRPr>
          </a:p>
        </p:txBody>
      </p:sp>
      <p:pic>
        <p:nvPicPr>
          <p:cNvPr id="6" name="图片 5"/>
          <p:cNvPicPr/>
          <p:nvPr/>
        </p:nvPicPr>
        <p:blipFill rotWithShape="1">
          <a:blip r:embed="rId1"/>
          <a:srcRect r="7407"/>
          <a:stretch>
            <a:fillRect/>
          </a:stretch>
        </p:blipFill>
        <p:spPr bwMode="auto">
          <a:xfrm>
            <a:off x="397565" y="2461063"/>
            <a:ext cx="7487478" cy="3323511"/>
          </a:xfrm>
          <a:prstGeom prst="rect">
            <a:avLst/>
          </a:prstGeom>
          <a:ln>
            <a:noFill/>
          </a:ln>
        </p:spPr>
      </p:pic>
      <p:sp>
        <p:nvSpPr>
          <p:cNvPr id="7" name="标题 1"/>
          <p:cNvSpPr>
            <a:spLocks noGrp="1"/>
          </p:cNvSpPr>
          <p:nvPr>
            <p:ph type="title"/>
          </p:nvPr>
        </p:nvSpPr>
        <p:spPr>
          <a:xfrm>
            <a:off x="905741" y="320544"/>
            <a:ext cx="7886700" cy="389947"/>
          </a:xfrm>
        </p:spPr>
        <p:txBody>
          <a:bodyPr/>
          <a:lstStyle/>
          <a:p>
            <a:r>
              <a:rPr lang="en-US" altLang="zh-CN" sz="3200" dirty="0">
                <a:solidFill>
                  <a:srgbClr val="0070C0"/>
                </a:solidFill>
              </a:rPr>
              <a:t>3.1</a:t>
            </a:r>
            <a:r>
              <a:rPr lang="zh-CN" altLang="en-US" sz="3200" dirty="0">
                <a:solidFill>
                  <a:srgbClr val="0070C0"/>
                </a:solidFill>
              </a:rPr>
              <a:t>登录说明</a:t>
            </a:r>
            <a:endParaRPr lang="zh-CN" altLang="en-US" sz="3200" dirty="0">
              <a:solidFill>
                <a:srgbClr val="0070C0"/>
              </a:solidFill>
            </a:endParaRPr>
          </a:p>
        </p:txBody>
      </p:sp>
    </p:spTree>
  </p:cSld>
  <p:clrMapOvr>
    <a:masterClrMapping/>
  </p:clrMapOvr>
</p:sld>
</file>

<file path=ppt/tags/tag1.xml><?xml version="1.0" encoding="utf-8"?>
<p:tagLst xmlns:p="http://schemas.openxmlformats.org/presentationml/2006/main">
  <p:tag name="ISLIDE.GUIDESSETTING" val="{&quot;Id&quot;:&quot;GuidesStyle_Normal&quot;,&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zlq4th1m">
      <a:majorFont>
        <a:latin typeface="Arial Black"/>
        <a:ea typeface="微软雅黑"/>
        <a:cs typeface=""/>
      </a:majorFont>
      <a:minorFont>
        <a:latin typeface="Arial Black"/>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5016</Words>
  <Application>WPS 演示</Application>
  <PresentationFormat>全屏显示(4:3)</PresentationFormat>
  <Paragraphs>303</Paragraphs>
  <Slides>41</Slides>
  <Notes>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41</vt:i4>
      </vt:variant>
    </vt:vector>
  </HeadingPairs>
  <TitlesOfParts>
    <vt:vector size="53" baseType="lpstr">
      <vt:lpstr>Arial</vt:lpstr>
      <vt:lpstr>宋体</vt:lpstr>
      <vt:lpstr>Wingdings</vt:lpstr>
      <vt:lpstr>华文新魏</vt:lpstr>
      <vt:lpstr>Times New Roman</vt:lpstr>
      <vt:lpstr>微软雅黑</vt:lpstr>
      <vt:lpstr>Arial Black</vt:lpstr>
      <vt:lpstr>Arial Unicode MS</vt:lpstr>
      <vt:lpstr>等线</vt:lpstr>
      <vt:lpstr>楷体_GB2312</vt:lpstr>
      <vt:lpstr>黑体</vt:lpstr>
      <vt:lpstr>Office 主题​​</vt:lpstr>
      <vt:lpstr>生态环境保护先进技术成果信息系统填报培训</vt:lpstr>
      <vt:lpstr>目录</vt:lpstr>
      <vt:lpstr>PowerPoint 演示文稿</vt:lpstr>
      <vt:lpstr>二、技术成果征集条件</vt:lpstr>
      <vt:lpstr>三、信息系统注册</vt:lpstr>
      <vt:lpstr>3.1登录说明</vt:lpstr>
      <vt:lpstr>3.1登录说明</vt:lpstr>
      <vt:lpstr>3.1登录说明</vt:lpstr>
      <vt:lpstr>3.1登录说明</vt:lpstr>
      <vt:lpstr>3.1登录说明</vt:lpstr>
      <vt:lpstr>3.2项目申报号与密码确定 </vt:lpstr>
      <vt:lpstr>3.3项目申报 </vt:lpstr>
      <vt:lpstr>3.3项目申报 </vt:lpstr>
      <vt:lpstr>PowerPoint 演示文稿</vt:lpstr>
      <vt:lpstr>PowerPoint 演示文稿</vt:lpstr>
      <vt:lpstr>PowerPoint 演示文稿</vt:lpstr>
      <vt:lpstr>PowerPoint 演示文稿</vt:lpstr>
      <vt:lpstr>四、 申报书主件填写</vt:lpstr>
      <vt:lpstr>PowerPoint 演示文稿</vt:lpstr>
      <vt:lpstr>4.2申报单位基本情况</vt:lpstr>
      <vt:lpstr>4.3技术成果简介</vt:lpstr>
      <vt:lpstr>4.3技术成果简介</vt:lpstr>
      <vt:lpstr>4.4技术成果来源</vt:lpstr>
      <vt:lpstr>4.5参与的标准制修订情况 </vt:lpstr>
      <vt:lpstr>4.6典型技术成果应用案例</vt:lpstr>
      <vt:lpstr>PowerPoint 演示文稿</vt:lpstr>
      <vt:lpstr>4.8技术成果主要内容 </vt:lpstr>
      <vt:lpstr>4.9投资估算 </vt:lpstr>
      <vt:lpstr>PowerPoint 演示文稿</vt:lpstr>
      <vt:lpstr>4.11技术应用情况及市场前景分析 </vt:lpstr>
      <vt:lpstr>4.12技术成果清单</vt:lpstr>
      <vt:lpstr>4.13技术成果报告 </vt:lpstr>
      <vt:lpstr>五、附件上传</vt:lpstr>
      <vt:lpstr>PowerPoint 演示文稿</vt:lpstr>
      <vt:lpstr>PowerPoint 演示文稿</vt:lpstr>
      <vt:lpstr>六、提交与报送</vt:lpstr>
      <vt:lpstr>PowerPoint 演示文稿</vt:lpstr>
      <vt:lpstr>PowerPoint 演示文稿</vt:lpstr>
      <vt:lpstr>PowerPoint 演示文稿</vt:lpstr>
      <vt:lpstr>七、联系方式</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 睿</dc:creator>
  <cp:lastModifiedBy>Administrator</cp:lastModifiedBy>
  <cp:revision>38</cp:revision>
  <dcterms:created xsi:type="dcterms:W3CDTF">2019-11-28T02:59:00Z</dcterms:created>
  <dcterms:modified xsi:type="dcterms:W3CDTF">2021-03-26T01:59:45Z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BA783F5794724009BE816ED78BA1F4D3</vt:lpwstr>
  </property>
  <property fmtid="{D5CDD505-2E9C-101B-9397-08002B2CF9AE}" pid="3" name="KSOProductBuildVer">
    <vt:lpwstr>2052-11.1.0.10356</vt:lpwstr>
  </property>
</Properties>
</file>