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handoutMasterIdLst>
    <p:handoutMasterId r:id="rId35"/>
  </p:handoutMasterIdLst>
  <p:sldIdLst>
    <p:sldId id="344" r:id="rId2"/>
    <p:sldId id="298" r:id="rId3"/>
    <p:sldId id="300" r:id="rId4"/>
    <p:sldId id="613" r:id="rId5"/>
    <p:sldId id="621" r:id="rId6"/>
    <p:sldId id="459" r:id="rId7"/>
    <p:sldId id="612" r:id="rId8"/>
    <p:sldId id="617" r:id="rId9"/>
    <p:sldId id="619" r:id="rId10"/>
    <p:sldId id="627" r:id="rId11"/>
    <p:sldId id="560" r:id="rId12"/>
    <p:sldId id="575" r:id="rId13"/>
    <p:sldId id="576" r:id="rId14"/>
    <p:sldId id="388" r:id="rId15"/>
    <p:sldId id="561" r:id="rId16"/>
    <p:sldId id="626" r:id="rId17"/>
    <p:sldId id="628" r:id="rId18"/>
    <p:sldId id="587" r:id="rId19"/>
    <p:sldId id="633" r:id="rId20"/>
    <p:sldId id="632" r:id="rId21"/>
    <p:sldId id="629" r:id="rId22"/>
    <p:sldId id="562" r:id="rId23"/>
    <p:sldId id="630" r:id="rId24"/>
    <p:sldId id="401" r:id="rId25"/>
    <p:sldId id="590" r:id="rId26"/>
    <p:sldId id="591" r:id="rId27"/>
    <p:sldId id="592" r:id="rId28"/>
    <p:sldId id="631" r:id="rId29"/>
    <p:sldId id="605" r:id="rId30"/>
    <p:sldId id="614" r:id="rId31"/>
    <p:sldId id="616" r:id="rId32"/>
    <p:sldId id="348" r:id="rId33"/>
  </p:sldIdLst>
  <p:sldSz cx="9144000" cy="5143500" type="screen16x9"/>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A9E"/>
    <a:srgbClr val="376092"/>
    <a:srgbClr val="2B4C73"/>
    <a:srgbClr val="305480"/>
    <a:srgbClr val="DDDDDD"/>
    <a:srgbClr val="FDFDFD"/>
    <a:srgbClr val="9C9899"/>
    <a:srgbClr val="DBDBDB"/>
    <a:srgbClr val="F2F2F2"/>
    <a:srgbClr val="E7E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9" autoAdjust="0"/>
    <p:restoredTop sz="84160" autoAdjust="0"/>
  </p:normalViewPr>
  <p:slideViewPr>
    <p:cSldViewPr>
      <p:cViewPr varScale="1">
        <p:scale>
          <a:sx n="128" d="100"/>
          <a:sy n="128" d="100"/>
        </p:scale>
        <p:origin x="1326" y="114"/>
      </p:cViewPr>
      <p:guideLst>
        <p:guide orient="horz" pos="162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C2C3A9-9081-41C3-A174-FF5AB2059A9A}" type="doc">
      <dgm:prSet loTypeId="urn:microsoft.com/office/officeart/2005/8/layout/process5" loCatId="process" qsTypeId="urn:microsoft.com/office/officeart/2005/8/quickstyle/3d3" qsCatId="3D" csTypeId="urn:microsoft.com/office/officeart/2005/8/colors/accent1_2" csCatId="accent1" phldr="1"/>
      <dgm:spPr/>
      <dgm:t>
        <a:bodyPr/>
        <a:lstStyle/>
        <a:p>
          <a:endParaRPr lang="zh-CN" altLang="en-US"/>
        </a:p>
      </dgm:t>
    </dgm:pt>
    <dgm:pt modelId="{C7BB9D85-202D-43D0-8283-80AE8605D5D6}">
      <dgm:prSet phldrT="[文本]"/>
      <dgm:spPr/>
      <dgm:t>
        <a:bodyPr/>
        <a:lstStyle/>
        <a:p>
          <a:r>
            <a:rPr lang="zh-CN" altLang="en-US" dirty="0" smtClean="0">
              <a:solidFill>
                <a:schemeClr val="bg1"/>
              </a:solidFill>
            </a:rPr>
            <a:t>每个单位</a:t>
          </a:r>
          <a:r>
            <a:rPr lang="en-US" altLang="zh-CN" dirty="0" smtClean="0">
              <a:solidFill>
                <a:schemeClr val="bg1"/>
              </a:solidFill>
            </a:rPr>
            <a:t>m</a:t>
          </a:r>
        </a:p>
        <a:p>
          <a:r>
            <a:rPr lang="en-US" altLang="zh-CN" dirty="0" smtClean="0">
              <a:solidFill>
                <a:schemeClr val="bg1"/>
              </a:solidFill>
            </a:rPr>
            <a:t>FI1110</a:t>
          </a:r>
          <a:r>
            <a:rPr lang="zh-CN" altLang="en-US" dirty="0" smtClean="0">
              <a:solidFill>
                <a:schemeClr val="bg1"/>
              </a:solidFill>
            </a:rPr>
            <a:t>*</a:t>
          </a:r>
          <a:r>
            <a:rPr lang="en-US" altLang="zh-CN" dirty="0" smtClean="0">
              <a:solidFill>
                <a:schemeClr val="bg1"/>
              </a:solidFill>
            </a:rPr>
            <a:t>RD130/PE1011</a:t>
          </a:r>
          <a:endParaRPr lang="zh-CN" altLang="en-US" dirty="0">
            <a:solidFill>
              <a:schemeClr val="bg1"/>
            </a:solidFill>
          </a:endParaRPr>
        </a:p>
      </dgm:t>
    </dgm:pt>
    <dgm:pt modelId="{2235627C-008D-45AB-A519-82839143D879}" type="parTrans" cxnId="{745FF08E-E7DD-4F7E-AA8B-1DA6205C3D4F}">
      <dgm:prSet/>
      <dgm:spPr/>
      <dgm:t>
        <a:bodyPr/>
        <a:lstStyle/>
        <a:p>
          <a:endParaRPr lang="zh-CN" altLang="en-US">
            <a:solidFill>
              <a:schemeClr val="bg1"/>
            </a:solidFill>
          </a:endParaRPr>
        </a:p>
      </dgm:t>
    </dgm:pt>
    <dgm:pt modelId="{A1F7954F-25C3-4327-8F9B-1B65D42299D0}" type="sibTrans" cxnId="{745FF08E-E7DD-4F7E-AA8B-1DA6205C3D4F}">
      <dgm:prSet/>
      <dgm:spPr/>
      <dgm:t>
        <a:bodyPr/>
        <a:lstStyle/>
        <a:p>
          <a:endParaRPr lang="zh-CN" altLang="en-US">
            <a:solidFill>
              <a:schemeClr val="bg1"/>
            </a:solidFill>
          </a:endParaRPr>
        </a:p>
      </dgm:t>
    </dgm:pt>
    <dgm:pt modelId="{E2E9C12D-5FC1-4478-A17B-72E3556497A0}">
      <dgm:prSet phldrT="[文本]"/>
      <dgm:spPr/>
      <dgm:t>
        <a:bodyPr/>
        <a:lstStyle/>
        <a:p>
          <a:endParaRPr lang="en-US" altLang="zh-CN" dirty="0" smtClean="0">
            <a:solidFill>
              <a:schemeClr val="bg1"/>
            </a:solidFill>
          </a:endParaRPr>
        </a:p>
      </dgm:t>
    </dgm:pt>
    <dgm:pt modelId="{E0041C20-6713-4DBB-93DF-E63B58D2D2D3}" type="parTrans" cxnId="{B98FAB28-FEFE-44D6-ACE3-3F5301102B3B}">
      <dgm:prSet/>
      <dgm:spPr/>
      <dgm:t>
        <a:bodyPr/>
        <a:lstStyle/>
        <a:p>
          <a:endParaRPr lang="zh-CN" altLang="en-US">
            <a:solidFill>
              <a:schemeClr val="bg1"/>
            </a:solidFill>
          </a:endParaRPr>
        </a:p>
      </dgm:t>
    </dgm:pt>
    <dgm:pt modelId="{AC5CE411-C20F-473D-ACCC-34300E250B87}" type="sibTrans" cxnId="{B98FAB28-FEFE-44D6-ACE3-3F5301102B3B}">
      <dgm:prSet/>
      <dgm:spPr/>
      <dgm:t>
        <a:bodyPr/>
        <a:lstStyle/>
        <a:p>
          <a:endParaRPr lang="zh-CN" altLang="en-US">
            <a:solidFill>
              <a:schemeClr val="bg1"/>
            </a:solidFill>
          </a:endParaRPr>
        </a:p>
      </dgm:t>
    </dgm:pt>
    <dgm:pt modelId="{6AEF9162-DAA1-4882-B480-EAD0BEBDCCEC}">
      <dgm:prSet phldrT="[文本]"/>
      <dgm:spPr/>
      <dgm:t>
        <a:bodyPr/>
        <a:lstStyle/>
        <a:p>
          <a:r>
            <a:rPr lang="zh-CN" altLang="en-US" dirty="0" smtClean="0">
              <a:solidFill>
                <a:schemeClr val="bg1"/>
              </a:solidFill>
            </a:rPr>
            <a:t>研发经费</a:t>
          </a:r>
          <a:r>
            <a:rPr lang="en-US" altLang="zh-CN" dirty="0" smtClean="0">
              <a:solidFill>
                <a:schemeClr val="bg1"/>
              </a:solidFill>
            </a:rPr>
            <a:t>GF1217=</a:t>
          </a:r>
        </a:p>
        <a:p>
          <a:r>
            <a:rPr lang="en-US" altLang="zh-CN" dirty="0" smtClean="0">
              <a:solidFill>
                <a:schemeClr val="bg1"/>
              </a:solidFill>
            </a:rPr>
            <a:t>GF1212</a:t>
          </a:r>
          <a:r>
            <a:rPr lang="zh-CN" altLang="en-US" dirty="0" smtClean="0">
              <a:solidFill>
                <a:schemeClr val="bg1"/>
              </a:solidFill>
            </a:rPr>
            <a:t>*</a:t>
          </a:r>
          <a:r>
            <a:rPr lang="en-US" altLang="zh-CN" dirty="0" smtClean="0">
              <a:solidFill>
                <a:schemeClr val="bg1"/>
              </a:solidFill>
            </a:rPr>
            <a:t>p</a:t>
          </a:r>
          <a:endParaRPr lang="zh-CN" altLang="en-US" dirty="0">
            <a:solidFill>
              <a:schemeClr val="bg1"/>
            </a:solidFill>
          </a:endParaRPr>
        </a:p>
      </dgm:t>
    </dgm:pt>
    <dgm:pt modelId="{1CE0AF2D-ACF7-4B32-91C4-7D8BE19CDD4E}" type="parTrans" cxnId="{FC611813-6E01-4478-A612-92E559BC9C83}">
      <dgm:prSet/>
      <dgm:spPr/>
      <dgm:t>
        <a:bodyPr/>
        <a:lstStyle/>
        <a:p>
          <a:endParaRPr lang="zh-CN" altLang="en-US">
            <a:solidFill>
              <a:schemeClr val="bg1"/>
            </a:solidFill>
          </a:endParaRPr>
        </a:p>
      </dgm:t>
    </dgm:pt>
    <dgm:pt modelId="{F90F6D98-525D-469D-B908-4E01CDABF069}" type="sibTrans" cxnId="{FC611813-6E01-4478-A612-92E559BC9C83}">
      <dgm:prSet/>
      <dgm:spPr/>
      <dgm:t>
        <a:bodyPr/>
        <a:lstStyle/>
        <a:p>
          <a:endParaRPr lang="zh-CN" altLang="en-US">
            <a:solidFill>
              <a:schemeClr val="bg1"/>
            </a:solidFill>
          </a:endParaRPr>
        </a:p>
      </dgm:t>
    </dgm:pt>
    <dgm:pt modelId="{EB8FE8D8-0239-4F4D-8F10-558BDC8CFDCE}">
      <dgm:prSet phldrT="[文本]" custT="1"/>
      <dgm:spPr/>
      <dgm:t>
        <a:bodyPr/>
        <a:lstStyle/>
        <a:p>
          <a:endParaRPr lang="zh-CN" altLang="en-US" sz="1050" dirty="0">
            <a:solidFill>
              <a:schemeClr val="bg1"/>
            </a:solidFill>
          </a:endParaRPr>
        </a:p>
      </dgm:t>
    </dgm:pt>
    <dgm:pt modelId="{150F902C-3E3D-4618-8E0E-612496A854AB}" type="parTrans" cxnId="{FA06B5F2-DDCA-4829-888A-A395331C4FDF}">
      <dgm:prSet/>
      <dgm:spPr/>
      <dgm:t>
        <a:bodyPr/>
        <a:lstStyle/>
        <a:p>
          <a:endParaRPr lang="zh-CN" altLang="en-US">
            <a:solidFill>
              <a:schemeClr val="bg1"/>
            </a:solidFill>
          </a:endParaRPr>
        </a:p>
      </dgm:t>
    </dgm:pt>
    <dgm:pt modelId="{544181EE-E1A3-4958-81D2-81CC04E6A821}" type="sibTrans" cxnId="{FA06B5F2-DDCA-4829-888A-A395331C4FDF}">
      <dgm:prSet/>
      <dgm:spPr/>
      <dgm:t>
        <a:bodyPr/>
        <a:lstStyle/>
        <a:p>
          <a:endParaRPr lang="zh-CN" altLang="en-US">
            <a:solidFill>
              <a:schemeClr val="bg1"/>
            </a:solidFill>
          </a:endParaRPr>
        </a:p>
      </dgm:t>
    </dgm:pt>
    <dgm:pt modelId="{B19701D4-82DD-46CD-B974-9695C5A3A180}">
      <dgm:prSet phldrT="[文本]"/>
      <dgm:spPr/>
      <dgm:t>
        <a:bodyPr/>
        <a:lstStyle/>
        <a:p>
          <a:r>
            <a:rPr lang="zh-CN" altLang="en-US" dirty="0" smtClean="0">
              <a:solidFill>
                <a:schemeClr val="bg1"/>
              </a:solidFill>
            </a:rPr>
            <a:t>基础研究经费</a:t>
          </a:r>
          <a:r>
            <a:rPr lang="en-US" altLang="zh-CN" dirty="0" smtClean="0">
              <a:solidFill>
                <a:schemeClr val="bg1"/>
              </a:solidFill>
            </a:rPr>
            <a:t>GF1218=</a:t>
          </a:r>
        </a:p>
        <a:p>
          <a:r>
            <a:rPr lang="en-US" altLang="zh-CN" dirty="0" smtClean="0">
              <a:solidFill>
                <a:schemeClr val="bg1"/>
              </a:solidFill>
            </a:rPr>
            <a:t>GF1272</a:t>
          </a:r>
          <a:r>
            <a:rPr lang="zh-CN" altLang="en-US" dirty="0" smtClean="0">
              <a:solidFill>
                <a:schemeClr val="bg1"/>
              </a:solidFill>
            </a:rPr>
            <a:t>*</a:t>
          </a:r>
          <a:r>
            <a:rPr lang="en-US" altLang="zh-CN" dirty="0" smtClean="0">
              <a:solidFill>
                <a:schemeClr val="bg1"/>
              </a:solidFill>
            </a:rPr>
            <a:t>Q</a:t>
          </a:r>
          <a:endParaRPr lang="zh-CN" altLang="en-US" dirty="0">
            <a:solidFill>
              <a:schemeClr val="bg1"/>
            </a:solidFill>
          </a:endParaRPr>
        </a:p>
      </dgm:t>
    </dgm:pt>
    <dgm:pt modelId="{D31BD82F-4237-424C-885C-610199B6A1CB}" type="parTrans" cxnId="{E75FB30E-215D-43F7-802E-36382BD540AC}">
      <dgm:prSet/>
      <dgm:spPr/>
      <dgm:t>
        <a:bodyPr/>
        <a:lstStyle/>
        <a:p>
          <a:endParaRPr lang="zh-CN" altLang="en-US">
            <a:solidFill>
              <a:schemeClr val="bg1"/>
            </a:solidFill>
          </a:endParaRPr>
        </a:p>
      </dgm:t>
    </dgm:pt>
    <dgm:pt modelId="{7780EA2C-F586-4997-8D46-4081E7D9B1C1}" type="sibTrans" cxnId="{E75FB30E-215D-43F7-802E-36382BD540AC}">
      <dgm:prSet/>
      <dgm:spPr/>
      <dgm:t>
        <a:bodyPr/>
        <a:lstStyle/>
        <a:p>
          <a:endParaRPr lang="zh-CN" altLang="en-US">
            <a:solidFill>
              <a:schemeClr val="bg1"/>
            </a:solidFill>
          </a:endParaRPr>
        </a:p>
      </dgm:t>
    </dgm:pt>
    <dgm:pt modelId="{72555900-EBA8-4076-9035-E81094879618}" type="pres">
      <dgm:prSet presAssocID="{9EC2C3A9-9081-41C3-A174-FF5AB2059A9A}" presName="diagram" presStyleCnt="0">
        <dgm:presLayoutVars>
          <dgm:dir/>
          <dgm:resizeHandles val="exact"/>
        </dgm:presLayoutVars>
      </dgm:prSet>
      <dgm:spPr/>
      <dgm:t>
        <a:bodyPr/>
        <a:lstStyle/>
        <a:p>
          <a:endParaRPr lang="zh-CN" altLang="en-US"/>
        </a:p>
      </dgm:t>
    </dgm:pt>
    <dgm:pt modelId="{79DC0805-2D02-466C-95B6-2F123197CE42}" type="pres">
      <dgm:prSet presAssocID="{C7BB9D85-202D-43D0-8283-80AE8605D5D6}" presName="node" presStyleLbl="node1" presStyleIdx="0" presStyleCnt="5">
        <dgm:presLayoutVars>
          <dgm:bulletEnabled val="1"/>
        </dgm:presLayoutVars>
      </dgm:prSet>
      <dgm:spPr/>
      <dgm:t>
        <a:bodyPr/>
        <a:lstStyle/>
        <a:p>
          <a:endParaRPr lang="zh-CN" altLang="en-US"/>
        </a:p>
      </dgm:t>
    </dgm:pt>
    <dgm:pt modelId="{FD987708-D9B5-4B46-BF03-65D615209EC9}" type="pres">
      <dgm:prSet presAssocID="{A1F7954F-25C3-4327-8F9B-1B65D42299D0}" presName="sibTrans" presStyleLbl="sibTrans2D1" presStyleIdx="0" presStyleCnt="4"/>
      <dgm:spPr/>
      <dgm:t>
        <a:bodyPr/>
        <a:lstStyle/>
        <a:p>
          <a:endParaRPr lang="zh-CN" altLang="en-US"/>
        </a:p>
      </dgm:t>
    </dgm:pt>
    <dgm:pt modelId="{76591C78-CF3D-4823-AFD9-8ECB0DD9B7F5}" type="pres">
      <dgm:prSet presAssocID="{A1F7954F-25C3-4327-8F9B-1B65D42299D0}" presName="connectorText" presStyleLbl="sibTrans2D1" presStyleIdx="0" presStyleCnt="4"/>
      <dgm:spPr/>
      <dgm:t>
        <a:bodyPr/>
        <a:lstStyle/>
        <a:p>
          <a:endParaRPr lang="zh-CN" altLang="en-US"/>
        </a:p>
      </dgm:t>
    </dgm:pt>
    <dgm:pt modelId="{55FCDE93-BC2C-43BE-8017-BA361FB5E217}" type="pres">
      <dgm:prSet presAssocID="{E2E9C12D-5FC1-4478-A17B-72E3556497A0}" presName="node" presStyleLbl="node1" presStyleIdx="1" presStyleCnt="5" custLinFactNeighborX="1237" custLinFactNeighborY="2249">
        <dgm:presLayoutVars>
          <dgm:bulletEnabled val="1"/>
        </dgm:presLayoutVars>
      </dgm:prSet>
      <dgm:spPr/>
      <dgm:t>
        <a:bodyPr/>
        <a:lstStyle/>
        <a:p>
          <a:endParaRPr lang="zh-CN" altLang="en-US"/>
        </a:p>
      </dgm:t>
    </dgm:pt>
    <dgm:pt modelId="{78DC5B99-C9F2-4774-B115-756589E2DF74}" type="pres">
      <dgm:prSet presAssocID="{AC5CE411-C20F-473D-ACCC-34300E250B87}" presName="sibTrans" presStyleLbl="sibTrans2D1" presStyleIdx="1" presStyleCnt="4"/>
      <dgm:spPr/>
      <dgm:t>
        <a:bodyPr/>
        <a:lstStyle/>
        <a:p>
          <a:endParaRPr lang="zh-CN" altLang="en-US"/>
        </a:p>
      </dgm:t>
    </dgm:pt>
    <dgm:pt modelId="{0610E862-5DBD-4925-94A0-272D345F485A}" type="pres">
      <dgm:prSet presAssocID="{AC5CE411-C20F-473D-ACCC-34300E250B87}" presName="connectorText" presStyleLbl="sibTrans2D1" presStyleIdx="1" presStyleCnt="4"/>
      <dgm:spPr/>
      <dgm:t>
        <a:bodyPr/>
        <a:lstStyle/>
        <a:p>
          <a:endParaRPr lang="zh-CN" altLang="en-US"/>
        </a:p>
      </dgm:t>
    </dgm:pt>
    <dgm:pt modelId="{611F1A24-FA71-4D16-A9DF-05B66DBCD749}" type="pres">
      <dgm:prSet presAssocID="{6AEF9162-DAA1-4882-B480-EAD0BEBDCCEC}" presName="node" presStyleLbl="node1" presStyleIdx="2" presStyleCnt="5">
        <dgm:presLayoutVars>
          <dgm:bulletEnabled val="1"/>
        </dgm:presLayoutVars>
      </dgm:prSet>
      <dgm:spPr/>
      <dgm:t>
        <a:bodyPr/>
        <a:lstStyle/>
        <a:p>
          <a:endParaRPr lang="zh-CN" altLang="en-US"/>
        </a:p>
      </dgm:t>
    </dgm:pt>
    <dgm:pt modelId="{0D48B638-D7B8-42AC-A4B5-B99C883F23B8}" type="pres">
      <dgm:prSet presAssocID="{F90F6D98-525D-469D-B908-4E01CDABF069}" presName="sibTrans" presStyleLbl="sibTrans2D1" presStyleIdx="2" presStyleCnt="4"/>
      <dgm:spPr/>
      <dgm:t>
        <a:bodyPr/>
        <a:lstStyle/>
        <a:p>
          <a:endParaRPr lang="zh-CN" altLang="en-US"/>
        </a:p>
      </dgm:t>
    </dgm:pt>
    <dgm:pt modelId="{ED8E4B2F-521E-4D31-9625-85D0969BDC34}" type="pres">
      <dgm:prSet presAssocID="{F90F6D98-525D-469D-B908-4E01CDABF069}" presName="connectorText" presStyleLbl="sibTrans2D1" presStyleIdx="2" presStyleCnt="4"/>
      <dgm:spPr/>
      <dgm:t>
        <a:bodyPr/>
        <a:lstStyle/>
        <a:p>
          <a:endParaRPr lang="zh-CN" altLang="en-US"/>
        </a:p>
      </dgm:t>
    </dgm:pt>
    <dgm:pt modelId="{5C87B233-59AA-43F1-8C31-6C6FB4C6C7C9}" type="pres">
      <dgm:prSet presAssocID="{EB8FE8D8-0239-4F4D-8F10-558BDC8CFDCE}" presName="node" presStyleLbl="node1" presStyleIdx="3" presStyleCnt="5">
        <dgm:presLayoutVars>
          <dgm:bulletEnabled val="1"/>
        </dgm:presLayoutVars>
      </dgm:prSet>
      <dgm:spPr/>
      <dgm:t>
        <a:bodyPr/>
        <a:lstStyle/>
        <a:p>
          <a:endParaRPr lang="zh-CN" altLang="en-US"/>
        </a:p>
      </dgm:t>
    </dgm:pt>
    <dgm:pt modelId="{6B79C466-257B-4EEB-8342-4A4E1B5DCDA0}" type="pres">
      <dgm:prSet presAssocID="{544181EE-E1A3-4958-81D2-81CC04E6A821}" presName="sibTrans" presStyleLbl="sibTrans2D1" presStyleIdx="3" presStyleCnt="4"/>
      <dgm:spPr/>
      <dgm:t>
        <a:bodyPr/>
        <a:lstStyle/>
        <a:p>
          <a:endParaRPr lang="zh-CN" altLang="en-US"/>
        </a:p>
      </dgm:t>
    </dgm:pt>
    <dgm:pt modelId="{F0850685-2641-45CA-8DA9-2575590083AB}" type="pres">
      <dgm:prSet presAssocID="{544181EE-E1A3-4958-81D2-81CC04E6A821}" presName="connectorText" presStyleLbl="sibTrans2D1" presStyleIdx="3" presStyleCnt="4"/>
      <dgm:spPr/>
      <dgm:t>
        <a:bodyPr/>
        <a:lstStyle/>
        <a:p>
          <a:endParaRPr lang="zh-CN" altLang="en-US"/>
        </a:p>
      </dgm:t>
    </dgm:pt>
    <dgm:pt modelId="{272CE0CE-89AA-4590-A00D-67B0F3EF233A}" type="pres">
      <dgm:prSet presAssocID="{B19701D4-82DD-46CD-B974-9695C5A3A180}" presName="node" presStyleLbl="node1" presStyleIdx="4" presStyleCnt="5">
        <dgm:presLayoutVars>
          <dgm:bulletEnabled val="1"/>
        </dgm:presLayoutVars>
      </dgm:prSet>
      <dgm:spPr/>
      <dgm:t>
        <a:bodyPr/>
        <a:lstStyle/>
        <a:p>
          <a:endParaRPr lang="zh-CN" altLang="en-US"/>
        </a:p>
      </dgm:t>
    </dgm:pt>
  </dgm:ptLst>
  <dgm:cxnLst>
    <dgm:cxn modelId="{F040CB07-A5BF-4A57-B513-AAC4D14CC766}" type="presOf" srcId="{AC5CE411-C20F-473D-ACCC-34300E250B87}" destId="{78DC5B99-C9F2-4774-B115-756589E2DF74}" srcOrd="0" destOrd="0" presId="urn:microsoft.com/office/officeart/2005/8/layout/process5"/>
    <dgm:cxn modelId="{CD62A7FA-AD36-4F31-ACEE-97093928062C}" type="presOf" srcId="{AC5CE411-C20F-473D-ACCC-34300E250B87}" destId="{0610E862-5DBD-4925-94A0-272D345F485A}" srcOrd="1" destOrd="0" presId="urn:microsoft.com/office/officeart/2005/8/layout/process5"/>
    <dgm:cxn modelId="{BFCFED0F-F529-4040-8BB3-687CC3DD09C9}" type="presOf" srcId="{F90F6D98-525D-469D-B908-4E01CDABF069}" destId="{ED8E4B2F-521E-4D31-9625-85D0969BDC34}" srcOrd="1" destOrd="0" presId="urn:microsoft.com/office/officeart/2005/8/layout/process5"/>
    <dgm:cxn modelId="{0FDDCA21-581B-488C-9FFF-37E4F1F41152}" type="presOf" srcId="{F90F6D98-525D-469D-B908-4E01CDABF069}" destId="{0D48B638-D7B8-42AC-A4B5-B99C883F23B8}" srcOrd="0" destOrd="0" presId="urn:microsoft.com/office/officeart/2005/8/layout/process5"/>
    <dgm:cxn modelId="{FA06B5F2-DDCA-4829-888A-A395331C4FDF}" srcId="{9EC2C3A9-9081-41C3-A174-FF5AB2059A9A}" destId="{EB8FE8D8-0239-4F4D-8F10-558BDC8CFDCE}" srcOrd="3" destOrd="0" parTransId="{150F902C-3E3D-4618-8E0E-612496A854AB}" sibTransId="{544181EE-E1A3-4958-81D2-81CC04E6A821}"/>
    <dgm:cxn modelId="{006AE709-CE18-4E2C-B1B0-7671FBF6C025}" type="presOf" srcId="{A1F7954F-25C3-4327-8F9B-1B65D42299D0}" destId="{76591C78-CF3D-4823-AFD9-8ECB0DD9B7F5}" srcOrd="1" destOrd="0" presId="urn:microsoft.com/office/officeart/2005/8/layout/process5"/>
    <dgm:cxn modelId="{81E783D5-CDA4-465F-865C-CB500B1F7D44}" type="presOf" srcId="{E2E9C12D-5FC1-4478-A17B-72E3556497A0}" destId="{55FCDE93-BC2C-43BE-8017-BA361FB5E217}" srcOrd="0" destOrd="0" presId="urn:microsoft.com/office/officeart/2005/8/layout/process5"/>
    <dgm:cxn modelId="{47EC85A4-397E-456C-86DC-6DB585F7F142}" type="presOf" srcId="{6AEF9162-DAA1-4882-B480-EAD0BEBDCCEC}" destId="{611F1A24-FA71-4D16-A9DF-05B66DBCD749}" srcOrd="0" destOrd="0" presId="urn:microsoft.com/office/officeart/2005/8/layout/process5"/>
    <dgm:cxn modelId="{745FF08E-E7DD-4F7E-AA8B-1DA6205C3D4F}" srcId="{9EC2C3A9-9081-41C3-A174-FF5AB2059A9A}" destId="{C7BB9D85-202D-43D0-8283-80AE8605D5D6}" srcOrd="0" destOrd="0" parTransId="{2235627C-008D-45AB-A519-82839143D879}" sibTransId="{A1F7954F-25C3-4327-8F9B-1B65D42299D0}"/>
    <dgm:cxn modelId="{6CF9CA4B-4439-4C6B-87E1-8C18B77E5B01}" type="presOf" srcId="{A1F7954F-25C3-4327-8F9B-1B65D42299D0}" destId="{FD987708-D9B5-4B46-BF03-65D615209EC9}" srcOrd="0" destOrd="0" presId="urn:microsoft.com/office/officeart/2005/8/layout/process5"/>
    <dgm:cxn modelId="{FC611813-6E01-4478-A612-92E559BC9C83}" srcId="{9EC2C3A9-9081-41C3-A174-FF5AB2059A9A}" destId="{6AEF9162-DAA1-4882-B480-EAD0BEBDCCEC}" srcOrd="2" destOrd="0" parTransId="{1CE0AF2D-ACF7-4B32-91C4-7D8BE19CDD4E}" sibTransId="{F90F6D98-525D-469D-B908-4E01CDABF069}"/>
    <dgm:cxn modelId="{8B591935-C7F1-4A50-9A73-7BA19A38CFEE}" type="presOf" srcId="{EB8FE8D8-0239-4F4D-8F10-558BDC8CFDCE}" destId="{5C87B233-59AA-43F1-8C31-6C6FB4C6C7C9}" srcOrd="0" destOrd="0" presId="urn:microsoft.com/office/officeart/2005/8/layout/process5"/>
    <dgm:cxn modelId="{DDB8F553-DDB5-4E62-991C-6838E0C8E8A7}" type="presOf" srcId="{B19701D4-82DD-46CD-B974-9695C5A3A180}" destId="{272CE0CE-89AA-4590-A00D-67B0F3EF233A}" srcOrd="0" destOrd="0" presId="urn:microsoft.com/office/officeart/2005/8/layout/process5"/>
    <dgm:cxn modelId="{D31FFA6E-EAAA-4EFD-AA07-36949C4BF519}" type="presOf" srcId="{C7BB9D85-202D-43D0-8283-80AE8605D5D6}" destId="{79DC0805-2D02-466C-95B6-2F123197CE42}" srcOrd="0" destOrd="0" presId="urn:microsoft.com/office/officeart/2005/8/layout/process5"/>
    <dgm:cxn modelId="{A5C1E555-8234-40A4-8D83-31D0A2C41006}" type="presOf" srcId="{544181EE-E1A3-4958-81D2-81CC04E6A821}" destId="{6B79C466-257B-4EEB-8342-4A4E1B5DCDA0}" srcOrd="0" destOrd="0" presId="urn:microsoft.com/office/officeart/2005/8/layout/process5"/>
    <dgm:cxn modelId="{D76531C8-AC2F-401E-B35D-17FFBD24DA68}" type="presOf" srcId="{544181EE-E1A3-4958-81D2-81CC04E6A821}" destId="{F0850685-2641-45CA-8DA9-2575590083AB}" srcOrd="1" destOrd="0" presId="urn:microsoft.com/office/officeart/2005/8/layout/process5"/>
    <dgm:cxn modelId="{10A91E13-20A1-4A02-86A7-9914F0B9B0B7}" type="presOf" srcId="{9EC2C3A9-9081-41C3-A174-FF5AB2059A9A}" destId="{72555900-EBA8-4076-9035-E81094879618}" srcOrd="0" destOrd="0" presId="urn:microsoft.com/office/officeart/2005/8/layout/process5"/>
    <dgm:cxn modelId="{B98FAB28-FEFE-44D6-ACE3-3F5301102B3B}" srcId="{9EC2C3A9-9081-41C3-A174-FF5AB2059A9A}" destId="{E2E9C12D-5FC1-4478-A17B-72E3556497A0}" srcOrd="1" destOrd="0" parTransId="{E0041C20-6713-4DBB-93DF-E63B58D2D2D3}" sibTransId="{AC5CE411-C20F-473D-ACCC-34300E250B87}"/>
    <dgm:cxn modelId="{E75FB30E-215D-43F7-802E-36382BD540AC}" srcId="{9EC2C3A9-9081-41C3-A174-FF5AB2059A9A}" destId="{B19701D4-82DD-46CD-B974-9695C5A3A180}" srcOrd="4" destOrd="0" parTransId="{D31BD82F-4237-424C-885C-610199B6A1CB}" sibTransId="{7780EA2C-F586-4997-8D46-4081E7D9B1C1}"/>
    <dgm:cxn modelId="{FC3C2AB5-87C6-464F-9532-1CF8A4B9754C}" type="presParOf" srcId="{72555900-EBA8-4076-9035-E81094879618}" destId="{79DC0805-2D02-466C-95B6-2F123197CE42}" srcOrd="0" destOrd="0" presId="urn:microsoft.com/office/officeart/2005/8/layout/process5"/>
    <dgm:cxn modelId="{38153003-73C6-4BC0-A57C-B1B76880E88A}" type="presParOf" srcId="{72555900-EBA8-4076-9035-E81094879618}" destId="{FD987708-D9B5-4B46-BF03-65D615209EC9}" srcOrd="1" destOrd="0" presId="urn:microsoft.com/office/officeart/2005/8/layout/process5"/>
    <dgm:cxn modelId="{1DD4DA72-C347-4B4E-B01D-3A3CFB273A26}" type="presParOf" srcId="{FD987708-D9B5-4B46-BF03-65D615209EC9}" destId="{76591C78-CF3D-4823-AFD9-8ECB0DD9B7F5}" srcOrd="0" destOrd="0" presId="urn:microsoft.com/office/officeart/2005/8/layout/process5"/>
    <dgm:cxn modelId="{3C4B1546-66CB-4492-842E-D30973B0475F}" type="presParOf" srcId="{72555900-EBA8-4076-9035-E81094879618}" destId="{55FCDE93-BC2C-43BE-8017-BA361FB5E217}" srcOrd="2" destOrd="0" presId="urn:microsoft.com/office/officeart/2005/8/layout/process5"/>
    <dgm:cxn modelId="{0E15E662-E2DC-405E-AFAC-FBF10C6B0506}" type="presParOf" srcId="{72555900-EBA8-4076-9035-E81094879618}" destId="{78DC5B99-C9F2-4774-B115-756589E2DF74}" srcOrd="3" destOrd="0" presId="urn:microsoft.com/office/officeart/2005/8/layout/process5"/>
    <dgm:cxn modelId="{CBCD8694-A625-4589-9C9F-00973E3C0AC4}" type="presParOf" srcId="{78DC5B99-C9F2-4774-B115-756589E2DF74}" destId="{0610E862-5DBD-4925-94A0-272D345F485A}" srcOrd="0" destOrd="0" presId="urn:microsoft.com/office/officeart/2005/8/layout/process5"/>
    <dgm:cxn modelId="{1FBAECFD-40C0-4B59-8031-E22CD5FC49DE}" type="presParOf" srcId="{72555900-EBA8-4076-9035-E81094879618}" destId="{611F1A24-FA71-4D16-A9DF-05B66DBCD749}" srcOrd="4" destOrd="0" presId="urn:microsoft.com/office/officeart/2005/8/layout/process5"/>
    <dgm:cxn modelId="{F2E83A4D-3985-4207-828F-BF0CB45EF233}" type="presParOf" srcId="{72555900-EBA8-4076-9035-E81094879618}" destId="{0D48B638-D7B8-42AC-A4B5-B99C883F23B8}" srcOrd="5" destOrd="0" presId="urn:microsoft.com/office/officeart/2005/8/layout/process5"/>
    <dgm:cxn modelId="{E37F3CB2-6C38-4BC9-B604-1D3CA70F30B3}" type="presParOf" srcId="{0D48B638-D7B8-42AC-A4B5-B99C883F23B8}" destId="{ED8E4B2F-521E-4D31-9625-85D0969BDC34}" srcOrd="0" destOrd="0" presId="urn:microsoft.com/office/officeart/2005/8/layout/process5"/>
    <dgm:cxn modelId="{E94F355C-A25A-447C-B843-FD7CFDB3D10B}" type="presParOf" srcId="{72555900-EBA8-4076-9035-E81094879618}" destId="{5C87B233-59AA-43F1-8C31-6C6FB4C6C7C9}" srcOrd="6" destOrd="0" presId="urn:microsoft.com/office/officeart/2005/8/layout/process5"/>
    <dgm:cxn modelId="{6E89AF8E-B73F-4A0C-883D-2E6A43DC1FF7}" type="presParOf" srcId="{72555900-EBA8-4076-9035-E81094879618}" destId="{6B79C466-257B-4EEB-8342-4A4E1B5DCDA0}" srcOrd="7" destOrd="0" presId="urn:microsoft.com/office/officeart/2005/8/layout/process5"/>
    <dgm:cxn modelId="{569F4A0D-5F36-45F7-BED5-30AB7561AC72}" type="presParOf" srcId="{6B79C466-257B-4EEB-8342-4A4E1B5DCDA0}" destId="{F0850685-2641-45CA-8DA9-2575590083AB}" srcOrd="0" destOrd="0" presId="urn:microsoft.com/office/officeart/2005/8/layout/process5"/>
    <dgm:cxn modelId="{1FAA6983-B429-4383-9E7B-4E06DA053A99}" type="presParOf" srcId="{72555900-EBA8-4076-9035-E81094879618}" destId="{272CE0CE-89AA-4590-A00D-67B0F3EF233A}" srcOrd="8"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DC0805-2D02-466C-95B6-2F123197CE42}">
      <dsp:nvSpPr>
        <dsp:cNvPr id="0" name=""/>
        <dsp:cNvSpPr/>
      </dsp:nvSpPr>
      <dsp:spPr>
        <a:xfrm>
          <a:off x="7597" y="40797"/>
          <a:ext cx="2270737" cy="13624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chemeClr val="bg1"/>
              </a:solidFill>
            </a:rPr>
            <a:t>每个单位</a:t>
          </a:r>
          <a:r>
            <a:rPr lang="en-US" altLang="zh-CN" sz="1700" kern="1200" dirty="0" smtClean="0">
              <a:solidFill>
                <a:schemeClr val="bg1"/>
              </a:solidFill>
            </a:rPr>
            <a:t>m</a:t>
          </a:r>
        </a:p>
        <a:p>
          <a:pPr lvl="0" algn="ctr" defTabSz="755650">
            <a:lnSpc>
              <a:spcPct val="90000"/>
            </a:lnSpc>
            <a:spcBef>
              <a:spcPct val="0"/>
            </a:spcBef>
            <a:spcAft>
              <a:spcPct val="35000"/>
            </a:spcAft>
          </a:pPr>
          <a:r>
            <a:rPr lang="en-US" altLang="zh-CN" sz="1700" kern="1200" dirty="0" smtClean="0">
              <a:solidFill>
                <a:schemeClr val="bg1"/>
              </a:solidFill>
            </a:rPr>
            <a:t>FI1110</a:t>
          </a:r>
          <a:r>
            <a:rPr lang="zh-CN" altLang="en-US" sz="1700" kern="1200" dirty="0" smtClean="0">
              <a:solidFill>
                <a:schemeClr val="bg1"/>
              </a:solidFill>
            </a:rPr>
            <a:t>*</a:t>
          </a:r>
          <a:r>
            <a:rPr lang="en-US" altLang="zh-CN" sz="1700" kern="1200" dirty="0" smtClean="0">
              <a:solidFill>
                <a:schemeClr val="bg1"/>
              </a:solidFill>
            </a:rPr>
            <a:t>RD130/PE1011</a:t>
          </a:r>
          <a:endParaRPr lang="zh-CN" altLang="en-US" sz="1700" kern="1200" dirty="0">
            <a:solidFill>
              <a:schemeClr val="bg1"/>
            </a:solidFill>
          </a:endParaRPr>
        </a:p>
      </dsp:txBody>
      <dsp:txXfrm>
        <a:off x="47502" y="80702"/>
        <a:ext cx="2190927" cy="1282632"/>
      </dsp:txXfrm>
    </dsp:sp>
    <dsp:sp modelId="{FD987708-D9B5-4B46-BF03-65D615209EC9}">
      <dsp:nvSpPr>
        <dsp:cNvPr id="0" name=""/>
        <dsp:cNvSpPr/>
      </dsp:nvSpPr>
      <dsp:spPr>
        <a:xfrm rot="32844">
          <a:off x="2484328" y="455634"/>
          <a:ext cx="496306" cy="56314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solidFill>
              <a:schemeClr val="bg1"/>
            </a:solidFill>
          </a:endParaRPr>
        </a:p>
      </dsp:txBody>
      <dsp:txXfrm>
        <a:off x="2484331" y="567551"/>
        <a:ext cx="347414" cy="337886"/>
      </dsp:txXfrm>
    </dsp:sp>
    <dsp:sp modelId="{55FCDE93-BC2C-43BE-8017-BA361FB5E217}">
      <dsp:nvSpPr>
        <dsp:cNvPr id="0" name=""/>
        <dsp:cNvSpPr/>
      </dsp:nvSpPr>
      <dsp:spPr>
        <a:xfrm>
          <a:off x="3214719" y="71439"/>
          <a:ext cx="2270737" cy="13624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endParaRPr lang="en-US" altLang="zh-CN" sz="1700" kern="1200" dirty="0" smtClean="0">
            <a:solidFill>
              <a:schemeClr val="bg1"/>
            </a:solidFill>
          </a:endParaRPr>
        </a:p>
      </dsp:txBody>
      <dsp:txXfrm>
        <a:off x="3254624" y="111344"/>
        <a:ext cx="2190927" cy="1282632"/>
      </dsp:txXfrm>
    </dsp:sp>
    <dsp:sp modelId="{78DC5B99-C9F2-4774-B115-756589E2DF74}">
      <dsp:nvSpPr>
        <dsp:cNvPr id="0" name=""/>
        <dsp:cNvSpPr/>
      </dsp:nvSpPr>
      <dsp:spPr>
        <a:xfrm rot="21566571">
          <a:off x="5679091" y="455896"/>
          <a:ext cx="466531" cy="56314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solidFill>
              <a:schemeClr val="bg1"/>
            </a:solidFill>
          </a:endParaRPr>
        </a:p>
      </dsp:txBody>
      <dsp:txXfrm>
        <a:off x="5679094" y="569204"/>
        <a:ext cx="326572" cy="337886"/>
      </dsp:txXfrm>
    </dsp:sp>
    <dsp:sp modelId="{611F1A24-FA71-4D16-A9DF-05B66DBCD749}">
      <dsp:nvSpPr>
        <dsp:cNvPr id="0" name=""/>
        <dsp:cNvSpPr/>
      </dsp:nvSpPr>
      <dsp:spPr>
        <a:xfrm>
          <a:off x="6365662" y="40797"/>
          <a:ext cx="2270737" cy="13624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chemeClr val="bg1"/>
              </a:solidFill>
            </a:rPr>
            <a:t>研发经费</a:t>
          </a:r>
          <a:r>
            <a:rPr lang="en-US" altLang="zh-CN" sz="1700" kern="1200" dirty="0" smtClean="0">
              <a:solidFill>
                <a:schemeClr val="bg1"/>
              </a:solidFill>
            </a:rPr>
            <a:t>GF1217=</a:t>
          </a:r>
        </a:p>
        <a:p>
          <a:pPr lvl="0" algn="ctr" defTabSz="755650">
            <a:lnSpc>
              <a:spcPct val="90000"/>
            </a:lnSpc>
            <a:spcBef>
              <a:spcPct val="0"/>
            </a:spcBef>
            <a:spcAft>
              <a:spcPct val="35000"/>
            </a:spcAft>
          </a:pPr>
          <a:r>
            <a:rPr lang="en-US" altLang="zh-CN" sz="1700" kern="1200" dirty="0" smtClean="0">
              <a:solidFill>
                <a:schemeClr val="bg1"/>
              </a:solidFill>
            </a:rPr>
            <a:t>GF1212</a:t>
          </a:r>
          <a:r>
            <a:rPr lang="zh-CN" altLang="en-US" sz="1700" kern="1200" dirty="0" smtClean="0">
              <a:solidFill>
                <a:schemeClr val="bg1"/>
              </a:solidFill>
            </a:rPr>
            <a:t>*</a:t>
          </a:r>
          <a:r>
            <a:rPr lang="en-US" altLang="zh-CN" sz="1700" kern="1200" dirty="0" smtClean="0">
              <a:solidFill>
                <a:schemeClr val="bg1"/>
              </a:solidFill>
            </a:rPr>
            <a:t>p</a:t>
          </a:r>
          <a:endParaRPr lang="zh-CN" altLang="en-US" sz="1700" kern="1200" dirty="0">
            <a:solidFill>
              <a:schemeClr val="bg1"/>
            </a:solidFill>
          </a:endParaRPr>
        </a:p>
      </dsp:txBody>
      <dsp:txXfrm>
        <a:off x="6405567" y="80702"/>
        <a:ext cx="2190927" cy="1282632"/>
      </dsp:txXfrm>
    </dsp:sp>
    <dsp:sp modelId="{0D48B638-D7B8-42AC-A4B5-B99C883F23B8}">
      <dsp:nvSpPr>
        <dsp:cNvPr id="0" name=""/>
        <dsp:cNvSpPr/>
      </dsp:nvSpPr>
      <dsp:spPr>
        <a:xfrm rot="5400000">
          <a:off x="7260333" y="1562192"/>
          <a:ext cx="481396" cy="56314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solidFill>
              <a:schemeClr val="bg1"/>
            </a:solidFill>
          </a:endParaRPr>
        </a:p>
      </dsp:txBody>
      <dsp:txXfrm rot="-5400000">
        <a:off x="7332089" y="1603065"/>
        <a:ext cx="337886" cy="336977"/>
      </dsp:txXfrm>
    </dsp:sp>
    <dsp:sp modelId="{5C87B233-59AA-43F1-8C31-6C6FB4C6C7C9}">
      <dsp:nvSpPr>
        <dsp:cNvPr id="0" name=""/>
        <dsp:cNvSpPr/>
      </dsp:nvSpPr>
      <dsp:spPr>
        <a:xfrm>
          <a:off x="6365662" y="2311535"/>
          <a:ext cx="2270737" cy="13624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endParaRPr lang="zh-CN" altLang="en-US" sz="1050" kern="1200" dirty="0">
            <a:solidFill>
              <a:schemeClr val="bg1"/>
            </a:solidFill>
          </a:endParaRPr>
        </a:p>
      </dsp:txBody>
      <dsp:txXfrm>
        <a:off x="6405567" y="2351440"/>
        <a:ext cx="2190927" cy="1282632"/>
      </dsp:txXfrm>
    </dsp:sp>
    <dsp:sp modelId="{6B79C466-257B-4EEB-8342-4A4E1B5DCDA0}">
      <dsp:nvSpPr>
        <dsp:cNvPr id="0" name=""/>
        <dsp:cNvSpPr/>
      </dsp:nvSpPr>
      <dsp:spPr>
        <a:xfrm rot="10800000">
          <a:off x="5684441" y="2711185"/>
          <a:ext cx="481396" cy="56314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solidFill>
              <a:schemeClr val="bg1"/>
            </a:solidFill>
          </a:endParaRPr>
        </a:p>
      </dsp:txBody>
      <dsp:txXfrm rot="10800000">
        <a:off x="5828860" y="2823813"/>
        <a:ext cx="336977" cy="337886"/>
      </dsp:txXfrm>
    </dsp:sp>
    <dsp:sp modelId="{272CE0CE-89AA-4590-A00D-67B0F3EF233A}">
      <dsp:nvSpPr>
        <dsp:cNvPr id="0" name=""/>
        <dsp:cNvSpPr/>
      </dsp:nvSpPr>
      <dsp:spPr>
        <a:xfrm>
          <a:off x="3186630" y="2311535"/>
          <a:ext cx="2270737" cy="13624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chemeClr val="bg1"/>
              </a:solidFill>
            </a:rPr>
            <a:t>基础研究经费</a:t>
          </a:r>
          <a:r>
            <a:rPr lang="en-US" altLang="zh-CN" sz="1700" kern="1200" dirty="0" smtClean="0">
              <a:solidFill>
                <a:schemeClr val="bg1"/>
              </a:solidFill>
            </a:rPr>
            <a:t>GF1218=</a:t>
          </a:r>
        </a:p>
        <a:p>
          <a:pPr lvl="0" algn="ctr" defTabSz="755650">
            <a:lnSpc>
              <a:spcPct val="90000"/>
            </a:lnSpc>
            <a:spcBef>
              <a:spcPct val="0"/>
            </a:spcBef>
            <a:spcAft>
              <a:spcPct val="35000"/>
            </a:spcAft>
          </a:pPr>
          <a:r>
            <a:rPr lang="en-US" altLang="zh-CN" sz="1700" kern="1200" dirty="0" smtClean="0">
              <a:solidFill>
                <a:schemeClr val="bg1"/>
              </a:solidFill>
            </a:rPr>
            <a:t>GF1272</a:t>
          </a:r>
          <a:r>
            <a:rPr lang="zh-CN" altLang="en-US" sz="1700" kern="1200" dirty="0" smtClean="0">
              <a:solidFill>
                <a:schemeClr val="bg1"/>
              </a:solidFill>
            </a:rPr>
            <a:t>*</a:t>
          </a:r>
          <a:r>
            <a:rPr lang="en-US" altLang="zh-CN" sz="1700" kern="1200" dirty="0" smtClean="0">
              <a:solidFill>
                <a:schemeClr val="bg1"/>
              </a:solidFill>
            </a:rPr>
            <a:t>Q</a:t>
          </a:r>
          <a:endParaRPr lang="zh-CN" altLang="en-US" sz="1700" kern="1200" dirty="0">
            <a:solidFill>
              <a:schemeClr val="bg1"/>
            </a:solidFill>
          </a:endParaRPr>
        </a:p>
      </dsp:txBody>
      <dsp:txXfrm>
        <a:off x="3226535" y="2351440"/>
        <a:ext cx="2190927" cy="1282632"/>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1CD2E2A-11B6-4851-8B94-227FCF67A84A}" type="datetimeFigureOut">
              <a:rPr lang="zh-CN" altLang="en-US" smtClean="0"/>
              <a:pPr/>
              <a:t>2020/8/19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171CCC0-E5C9-47D4-AC4A-22C174FB7595}" type="slidenum">
              <a:rPr lang="zh-CN" altLang="en-US" smtClean="0"/>
              <a:pPr/>
              <a:t>‹#›</a:t>
            </a:fld>
            <a:endParaRPr lang="zh-CN" altLang="en-US"/>
          </a:p>
        </p:txBody>
      </p:sp>
    </p:spTree>
    <p:extLst>
      <p:ext uri="{BB962C8B-B14F-4D97-AF65-F5344CB8AC3E}">
        <p14:creationId xmlns:p14="http://schemas.microsoft.com/office/powerpoint/2010/main" val="15857744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5D477-AE64-46E1-9AB5-695E408BAA85}" type="datetimeFigureOut">
              <a:rPr lang="zh-CN" altLang="en-US" smtClean="0"/>
              <a:pPr/>
              <a:t>2020/8/19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A23211-66F3-4E52-BE2E-D8A9E8DA1D06}" type="slidenum">
              <a:rPr lang="zh-CN" altLang="en-US" smtClean="0"/>
              <a:pPr/>
              <a:t>‹#›</a:t>
            </a:fld>
            <a:endParaRPr lang="zh-CN" altLang="en-US"/>
          </a:p>
        </p:txBody>
      </p:sp>
    </p:spTree>
    <p:extLst>
      <p:ext uri="{BB962C8B-B14F-4D97-AF65-F5344CB8AC3E}">
        <p14:creationId xmlns:p14="http://schemas.microsoft.com/office/powerpoint/2010/main" val="325176864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1</a:t>
            </a:fld>
            <a:endParaRPr lang="zh-CN" altLang="en-US"/>
          </a:p>
        </p:txBody>
      </p:sp>
    </p:spTree>
    <p:extLst>
      <p:ext uri="{BB962C8B-B14F-4D97-AF65-F5344CB8AC3E}">
        <p14:creationId xmlns:p14="http://schemas.microsoft.com/office/powerpoint/2010/main" val="1789686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a:lnSpc>
                <a:spcPct val="150000"/>
              </a:lnSpc>
            </a:pPr>
            <a:r>
              <a:rPr lang="zh-CN" altLang="en-US" b="1" dirty="0">
                <a:latin typeface="微软雅黑" panose="020B0503020204020204" pitchFamily="34" charset="-122"/>
                <a:ea typeface="微软雅黑" panose="020B0503020204020204" pitchFamily="34" charset="-122"/>
                <a:cs typeface="+mn-ea"/>
                <a:sym typeface="+mn-lt"/>
              </a:rPr>
              <a:t>科技部门直属事业单位协助开展工作，仍需填写科技主管部门单位名称</a:t>
            </a:r>
            <a:r>
              <a:rPr lang="zh-CN" altLang="en-US" b="1" dirty="0" smtClean="0">
                <a:latin typeface="微软雅黑" panose="020B0503020204020204" pitchFamily="34" charset="-122"/>
                <a:ea typeface="微软雅黑" panose="020B0503020204020204" pitchFamily="34" charset="-122"/>
                <a:cs typeface="+mn-ea"/>
                <a:sym typeface="+mn-lt"/>
              </a:rPr>
              <a:t>。其他</a:t>
            </a:r>
            <a:r>
              <a:rPr lang="zh-CN" altLang="en-US" b="1" dirty="0">
                <a:latin typeface="微软雅黑" panose="020B0503020204020204" pitchFamily="34" charset="-122"/>
                <a:ea typeface="微软雅黑" panose="020B0503020204020204" pitchFamily="34" charset="-122"/>
                <a:cs typeface="+mn-ea"/>
                <a:sym typeface="+mn-lt"/>
              </a:rPr>
              <a:t>单独财政一级调查单位若未设立科技部门，可由管委会填报和报送</a:t>
            </a:r>
            <a:endParaRPr lang="en-US" altLang="zh-CN" b="1"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b="1" dirty="0" smtClean="0">
                <a:latin typeface="微软雅黑" panose="020B0503020204020204" pitchFamily="34" charset="-122"/>
                <a:ea typeface="微软雅黑" panose="020B0503020204020204" pitchFamily="34" charset="-122"/>
                <a:cs typeface="+mn-ea"/>
                <a:sym typeface="+mn-lt"/>
              </a:rPr>
              <a:t>科技</a:t>
            </a:r>
            <a:r>
              <a:rPr lang="zh-CN" altLang="en-US" b="1" dirty="0">
                <a:latin typeface="微软雅黑" panose="020B0503020204020204" pitchFamily="34" charset="-122"/>
                <a:ea typeface="微软雅黑" panose="020B0503020204020204" pitchFamily="34" charset="-122"/>
                <a:cs typeface="+mn-ea"/>
                <a:sym typeface="+mn-lt"/>
              </a:rPr>
              <a:t>部门并入工信、教育等部门或合并，直接填写相应部门单位名称。若合并后各部门业务相对独立，且科技部门保留公章和统一社会信用代码的情况下，填写科技部门名称</a:t>
            </a:r>
            <a:endParaRPr lang="en-US" altLang="zh-CN" b="1" dirty="0">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ts val="1650"/>
              </a:lnSpc>
              <a:spcBef>
                <a:spcPts val="0"/>
              </a:spcBef>
              <a:spcAft>
                <a:spcPts val="0"/>
              </a:spcAft>
              <a:buClrTx/>
              <a:buSzTx/>
              <a:buFontTx/>
              <a:buNone/>
              <a:tabLst/>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预置与实际</a:t>
            </a:r>
            <a:r>
              <a:rPr lang="zh-CN" altLang="en-US" sz="1200" b="1" kern="0" dirty="0" smtClean="0">
                <a:solidFill>
                  <a:srgbClr val="376092"/>
                </a:solidFill>
                <a:latin typeface="微软雅黑" panose="020B0503020204020204" pitchFamily="34" charset="-122"/>
                <a:ea typeface="微软雅黑" panose="020B0503020204020204" pitchFamily="34" charset="-122"/>
                <a:cs typeface="+mn-ea"/>
                <a:sym typeface="+mn-lt"/>
              </a:rPr>
              <a:t>不符，</a:t>
            </a:r>
            <a:r>
              <a:rPr lang="zh-CN" altLang="en-US" sz="1200" b="1" dirty="0" smtClean="0">
                <a:solidFill>
                  <a:srgbClr val="C00000"/>
                </a:solidFill>
                <a:latin typeface="微软雅黑" panose="020B0503020204020204" pitchFamily="34" charset="-122"/>
                <a:ea typeface="微软雅黑" panose="020B0503020204020204" pitchFamily="34" charset="-122"/>
                <a:cs typeface="+mn-ea"/>
                <a:sym typeface="+mn-lt"/>
              </a:rPr>
              <a:t>以</a:t>
            </a:r>
            <a:r>
              <a:rPr lang="zh-CN" altLang="en-US" sz="1200" b="1" dirty="0">
                <a:solidFill>
                  <a:srgbClr val="C00000"/>
                </a:solidFill>
                <a:latin typeface="微软雅黑" panose="020B0503020204020204" pitchFamily="34" charset="-122"/>
                <a:ea typeface="微软雅黑" panose="020B0503020204020204" pitchFamily="34" charset="-122"/>
                <a:cs typeface="+mn-ea"/>
                <a:sym typeface="+mn-lt"/>
              </a:rPr>
              <a:t>国统局时间节点为</a:t>
            </a:r>
            <a:r>
              <a:rPr lang="zh-CN" altLang="en-US" sz="1200" b="1" dirty="0" smtClean="0">
                <a:solidFill>
                  <a:srgbClr val="C00000"/>
                </a:solidFill>
                <a:latin typeface="微软雅黑" panose="020B0503020204020204" pitchFamily="34" charset="-122"/>
                <a:ea typeface="微软雅黑" panose="020B0503020204020204" pitchFamily="34" charset="-122"/>
                <a:cs typeface="+mn-ea"/>
                <a:sym typeface="+mn-lt"/>
              </a:rPr>
              <a:t>准，</a:t>
            </a:r>
            <a:r>
              <a:rPr lang="zh-CN" altLang="en-US" sz="1200" b="1" dirty="0" smtClean="0">
                <a:latin typeface="微软雅黑" panose="020B0503020204020204" pitchFamily="34" charset="-122"/>
                <a:ea typeface="微软雅黑" panose="020B0503020204020204" pitchFamily="34" charset="-122"/>
                <a:cs typeface="+mn-ea"/>
                <a:sym typeface="+mn-lt"/>
              </a:rPr>
              <a:t>地方政府</a:t>
            </a:r>
            <a:r>
              <a:rPr lang="en-US" altLang="zh-CN" sz="1200" b="1" dirty="0">
                <a:latin typeface="微软雅黑" panose="020B0503020204020204" pitchFamily="34" charset="-122"/>
                <a:ea typeface="微软雅黑" panose="020B0503020204020204" pitchFamily="34" charset="-122"/>
                <a:cs typeface="+mn-ea"/>
                <a:sym typeface="+mn-lt"/>
              </a:rPr>
              <a:t>-</a:t>
            </a:r>
            <a:r>
              <a:rPr lang="zh-CN" altLang="en-US" sz="1200" b="1" dirty="0">
                <a:latin typeface="微软雅黑" panose="020B0503020204020204" pitchFamily="34" charset="-122"/>
                <a:ea typeface="微软雅黑" panose="020B0503020204020204" pitchFamily="34" charset="-122"/>
                <a:cs typeface="+mn-ea"/>
                <a:sym typeface="+mn-lt"/>
              </a:rPr>
              <a:t>以国统局为</a:t>
            </a:r>
            <a:r>
              <a:rPr lang="zh-CN" altLang="en-US" sz="1200" b="1" dirty="0" smtClean="0">
                <a:latin typeface="微软雅黑" panose="020B0503020204020204" pitchFamily="34" charset="-122"/>
                <a:ea typeface="微软雅黑" panose="020B0503020204020204" pitchFamily="34" charset="-122"/>
                <a:cs typeface="+mn-ea"/>
                <a:sym typeface="+mn-lt"/>
              </a:rPr>
              <a:t>准，其他</a:t>
            </a:r>
            <a:r>
              <a:rPr lang="zh-CN" altLang="en-US" sz="1200" b="1" dirty="0">
                <a:latin typeface="微软雅黑" panose="020B0503020204020204" pitchFamily="34" charset="-122"/>
                <a:ea typeface="微软雅黑" panose="020B0503020204020204" pitchFamily="34" charset="-122"/>
                <a:cs typeface="+mn-ea"/>
                <a:sym typeface="+mn-lt"/>
              </a:rPr>
              <a:t>单独财政</a:t>
            </a:r>
            <a:r>
              <a:rPr lang="en-US" altLang="zh-CN" sz="1200" b="1" dirty="0">
                <a:latin typeface="微软雅黑" panose="020B0503020204020204" pitchFamily="34" charset="-122"/>
                <a:ea typeface="微软雅黑" panose="020B0503020204020204" pitchFamily="34" charset="-122"/>
                <a:cs typeface="+mn-ea"/>
                <a:sym typeface="+mn-lt"/>
              </a:rPr>
              <a:t>-</a:t>
            </a:r>
            <a:r>
              <a:rPr lang="zh-CN" altLang="en-US" sz="1200" b="1" dirty="0">
                <a:latin typeface="微软雅黑" panose="020B0503020204020204" pitchFamily="34" charset="-122"/>
                <a:ea typeface="微软雅黑" panose="020B0503020204020204" pitchFamily="34" charset="-122"/>
                <a:cs typeface="+mn-ea"/>
                <a:sym typeface="+mn-lt"/>
              </a:rPr>
              <a:t>按公章全称</a:t>
            </a:r>
            <a:r>
              <a:rPr lang="zh-CN" altLang="en-US" sz="1200" b="1" dirty="0" smtClean="0">
                <a:latin typeface="微软雅黑" panose="020B0503020204020204" pitchFamily="34" charset="-122"/>
                <a:ea typeface="微软雅黑" panose="020B0503020204020204" pitchFamily="34" charset="-122"/>
                <a:cs typeface="+mn-ea"/>
                <a:sym typeface="+mn-lt"/>
              </a:rPr>
              <a:t>修改。时间</a:t>
            </a:r>
            <a:r>
              <a:rPr lang="zh-CN" altLang="en-US" sz="1200" b="1" dirty="0">
                <a:latin typeface="微软雅黑" panose="020B0503020204020204" pitchFamily="34" charset="-122"/>
                <a:ea typeface="微软雅黑" panose="020B0503020204020204" pitchFamily="34" charset="-122"/>
                <a:cs typeface="+mn-ea"/>
                <a:sym typeface="+mn-lt"/>
              </a:rPr>
              <a:t>节点后明年统一修改，核实性提示解释说明即可</a:t>
            </a:r>
            <a:endParaRPr lang="en-US" altLang="zh-CN" sz="1200" b="1" dirty="0">
              <a:latin typeface="微软雅黑" panose="020B0503020204020204" pitchFamily="34" charset="-122"/>
              <a:ea typeface="微软雅黑" panose="020B0503020204020204" pitchFamily="34" charset="-122"/>
              <a:cs typeface="+mn-ea"/>
              <a:sym typeface="+mn-lt"/>
            </a:endParaRPr>
          </a:p>
          <a:p>
            <a:pPr>
              <a:lnSpc>
                <a:spcPct val="150000"/>
              </a:lnSpc>
            </a:pPr>
            <a:endParaRPr lang="en-US" altLang="zh-CN"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10</a:t>
            </a:fld>
            <a:endParaRPr lang="zh-CN" altLang="en-US"/>
          </a:p>
        </p:txBody>
      </p:sp>
    </p:spTree>
    <p:extLst>
      <p:ext uri="{BB962C8B-B14F-4D97-AF65-F5344CB8AC3E}">
        <p14:creationId xmlns:p14="http://schemas.microsoft.com/office/powerpoint/2010/main" val="3763054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11</a:t>
            </a:fld>
            <a:endParaRPr lang="zh-CN" altLang="en-US"/>
          </a:p>
        </p:txBody>
      </p:sp>
    </p:spTree>
    <p:extLst>
      <p:ext uri="{BB962C8B-B14F-4D97-AF65-F5344CB8AC3E}">
        <p14:creationId xmlns:p14="http://schemas.microsoft.com/office/powerpoint/2010/main" val="9139709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12</a:t>
            </a:fld>
            <a:endParaRPr lang="zh-CN" altLang="en-US"/>
          </a:p>
        </p:txBody>
      </p:sp>
    </p:spTree>
    <p:extLst>
      <p:ext uri="{BB962C8B-B14F-4D97-AF65-F5344CB8AC3E}">
        <p14:creationId xmlns:p14="http://schemas.microsoft.com/office/powerpoint/2010/main" val="913970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13</a:t>
            </a:fld>
            <a:endParaRPr lang="zh-CN" altLang="en-US"/>
          </a:p>
        </p:txBody>
      </p:sp>
    </p:spTree>
    <p:extLst>
      <p:ext uri="{BB962C8B-B14F-4D97-AF65-F5344CB8AC3E}">
        <p14:creationId xmlns:p14="http://schemas.microsoft.com/office/powerpoint/2010/main" val="913970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CB8912-F0BA-4AD8-8415-DA1F26BCB09F}" type="slidenum">
              <a:rPr lang="zh-CN" altLang="en-US" smtClean="0"/>
              <a:pPr/>
              <a:t>14</a:t>
            </a:fld>
            <a:endParaRPr lang="zh-CN" altLang="en-US"/>
          </a:p>
        </p:txBody>
      </p:sp>
    </p:spTree>
    <p:extLst>
      <p:ext uri="{BB962C8B-B14F-4D97-AF65-F5344CB8AC3E}">
        <p14:creationId xmlns:p14="http://schemas.microsoft.com/office/powerpoint/2010/main" val="34822917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a:lnSpc>
                <a:spcPts val="2800"/>
              </a:lnSpc>
            </a:pPr>
            <a:r>
              <a:rPr lang="en-US" altLang="zh-CN" sz="1200" dirty="0" smtClean="0">
                <a:effectLst/>
                <a:latin typeface="Times New Roman" panose="02020603050405020304" pitchFamily="18" charset="0"/>
                <a:ea typeface="仿宋_GB2312" panose="02010609030101010101" pitchFamily="49" charset="-122"/>
              </a:rPr>
              <a:t>DC-2</a:t>
            </a:r>
            <a:r>
              <a:rPr lang="zh-CN" altLang="zh-CN" sz="1200" dirty="0" smtClean="0">
                <a:effectLst/>
                <a:latin typeface="Times New Roman" panose="02020603050405020304" pitchFamily="18" charset="0"/>
                <a:ea typeface="仿宋_GB2312" panose="02010609030101010101" pitchFamily="49" charset="-122"/>
                <a:cs typeface="Times New Roman" panose="02020603050405020304" pitchFamily="18" charset="0"/>
              </a:rPr>
              <a:t>表表式更改为台帐表。</a:t>
            </a:r>
            <a:endParaRPr lang="en-US" altLang="zh-CN" sz="1200" dirty="0" smtClean="0">
              <a:effectLst/>
              <a:latin typeface="Times New Roman" panose="02020603050405020304" pitchFamily="18" charset="0"/>
              <a:ea typeface="仿宋_GB2312" panose="02010609030101010101" pitchFamily="49" charset="-122"/>
              <a:cs typeface="Times New Roman" panose="02020603050405020304" pitchFamily="18" charset="0"/>
            </a:endParaRPr>
          </a:p>
          <a:p>
            <a:pPr>
              <a:lnSpc>
                <a:spcPts val="2800"/>
              </a:lnSpc>
            </a:pPr>
            <a:r>
              <a:rPr lang="zh-CN" altLang="zh-CN" sz="1800" dirty="0" smtClean="0">
                <a:effectLst/>
                <a:latin typeface="Times New Roman" panose="02020603050405020304" pitchFamily="18" charset="0"/>
                <a:ea typeface="仿宋_GB2312" panose="02010609030101010101" pitchFamily="49" charset="-122"/>
                <a:cs typeface="Times New Roman" panose="02020603050405020304" pitchFamily="18" charset="0"/>
              </a:rPr>
              <a:t>表中列出的科目是财政部根据地方财政支出情况列举可能有科学技术支出的科目</a:t>
            </a:r>
            <a:endParaRPr lang="en-US" altLang="zh-CN" sz="1800" dirty="0" smtClean="0">
              <a:effectLst/>
              <a:latin typeface="Times New Roman" panose="02020603050405020304" pitchFamily="18" charset="0"/>
              <a:ea typeface="仿宋_GB2312" panose="02010609030101010101" pitchFamily="49" charset="-122"/>
              <a:cs typeface="Times New Roman" panose="02020603050405020304" pitchFamily="18" charset="0"/>
            </a:endParaRPr>
          </a:p>
          <a:p>
            <a:pPr>
              <a:lnSpc>
                <a:spcPts val="2800"/>
              </a:lnSpc>
            </a:pPr>
            <a:r>
              <a:rPr kumimoji="1" lang="zh-CN" altLang="en-US" sz="1200" b="1" dirty="0" smtClean="0">
                <a:latin typeface="微软雅黑" panose="020B0503020204020204" pitchFamily="34" charset="-122"/>
                <a:ea typeface="微软雅黑" panose="020B0503020204020204" pitchFamily="34" charset="-122"/>
              </a:rPr>
              <a:t>为便于区分项级、非项级指标，系统中设置</a:t>
            </a:r>
            <a:r>
              <a:rPr kumimoji="1" lang="zh-CN" altLang="en-US" sz="1200" b="1" dirty="0" smtClean="0">
                <a:solidFill>
                  <a:srgbClr val="FF0000"/>
                </a:solidFill>
                <a:latin typeface="微软雅黑" panose="020B0503020204020204" pitchFamily="34" charset="-122"/>
                <a:ea typeface="微软雅黑" panose="020B0503020204020204" pitchFamily="34" charset="-122"/>
              </a:rPr>
              <a:t>是否非项级、非项级指标名称</a:t>
            </a:r>
            <a:endParaRPr kumimoji="1" lang="en-US" altLang="zh-CN" sz="1200" b="1" dirty="0" smtClean="0">
              <a:latin typeface="微软雅黑" panose="020B0503020204020204" pitchFamily="34" charset="-122"/>
              <a:ea typeface="微软雅黑" panose="020B0503020204020204" pitchFamily="34" charset="-122"/>
            </a:endParaRPr>
          </a:p>
          <a:p>
            <a:pPr>
              <a:lnSpc>
                <a:spcPts val="2800"/>
              </a:lnSpc>
            </a:pPr>
            <a:r>
              <a:rPr kumimoji="1" lang="zh-CN" altLang="en-US" sz="1200" b="1" dirty="0" smtClean="0">
                <a:latin typeface="微软雅黑" panose="020B0503020204020204" pitchFamily="34" charset="-122"/>
                <a:ea typeface="微软雅黑" panose="020B0503020204020204" pitchFamily="34" charset="-122"/>
              </a:rPr>
              <a:t>项级指标按照</a:t>
            </a:r>
            <a:r>
              <a:rPr kumimoji="1" lang="zh-CN" altLang="en-US" sz="1200" b="1" dirty="0" smtClean="0">
                <a:solidFill>
                  <a:srgbClr val="FF0000"/>
                </a:solidFill>
                <a:latin typeface="微软雅黑" panose="020B0503020204020204" pitchFamily="34" charset="-122"/>
                <a:ea typeface="微软雅黑" panose="020B0503020204020204" pitchFamily="34" charset="-122"/>
              </a:rPr>
              <a:t>类</a:t>
            </a:r>
            <a:r>
              <a:rPr kumimoji="1" lang="en-US" altLang="zh-CN" sz="1200" b="1" dirty="0" smtClean="0">
                <a:solidFill>
                  <a:srgbClr val="FF0000"/>
                </a:solidFill>
                <a:latin typeface="微软雅黑" panose="020B0503020204020204" pitchFamily="34" charset="-122"/>
                <a:ea typeface="微软雅黑" panose="020B0503020204020204" pitchFamily="34" charset="-122"/>
              </a:rPr>
              <a:t>-</a:t>
            </a:r>
            <a:r>
              <a:rPr kumimoji="1" lang="zh-CN" altLang="en-US" sz="1200" b="1" dirty="0" smtClean="0">
                <a:solidFill>
                  <a:srgbClr val="FF0000"/>
                </a:solidFill>
                <a:latin typeface="微软雅黑" panose="020B0503020204020204" pitchFamily="34" charset="-122"/>
                <a:ea typeface="微软雅黑" panose="020B0503020204020204" pitchFamily="34" charset="-122"/>
              </a:rPr>
              <a:t>款</a:t>
            </a:r>
            <a:r>
              <a:rPr kumimoji="1" lang="en-US" altLang="zh-CN" sz="1200" b="1" dirty="0" smtClean="0">
                <a:solidFill>
                  <a:srgbClr val="FF0000"/>
                </a:solidFill>
                <a:latin typeface="微软雅黑" panose="020B0503020204020204" pitchFamily="34" charset="-122"/>
                <a:ea typeface="微软雅黑" panose="020B0503020204020204" pitchFamily="34" charset="-122"/>
              </a:rPr>
              <a:t>-</a:t>
            </a:r>
            <a:r>
              <a:rPr kumimoji="1" lang="zh-CN" altLang="en-US" sz="1200" b="1" dirty="0" smtClean="0">
                <a:solidFill>
                  <a:srgbClr val="FF0000"/>
                </a:solidFill>
                <a:latin typeface="微软雅黑" panose="020B0503020204020204" pitchFamily="34" charset="-122"/>
                <a:ea typeface="微软雅黑" panose="020B0503020204020204" pitchFamily="34" charset="-122"/>
              </a:rPr>
              <a:t>项</a:t>
            </a:r>
            <a:r>
              <a:rPr kumimoji="1" lang="zh-CN" altLang="en-US" sz="1200" b="1" dirty="0" smtClean="0">
                <a:latin typeface="微软雅黑" panose="020B0503020204020204" pitchFamily="34" charset="-122"/>
                <a:ea typeface="微软雅黑" panose="020B0503020204020204" pitchFamily="34" charset="-122"/>
              </a:rPr>
              <a:t>填报对应填报即可，非项级指标请财政部门尽可能细分和提取。如实在难以细分，</a:t>
            </a:r>
            <a:r>
              <a:rPr kumimoji="1" lang="zh-CN" altLang="en-US" sz="1200" b="1" dirty="0" smtClean="0">
                <a:solidFill>
                  <a:srgbClr val="FF0000"/>
                </a:solidFill>
                <a:latin typeface="微软雅黑" panose="020B0503020204020204" pitchFamily="34" charset="-122"/>
                <a:ea typeface="微软雅黑" panose="020B0503020204020204" pitchFamily="34" charset="-122"/>
              </a:rPr>
              <a:t>按</a:t>
            </a:r>
            <a:r>
              <a:rPr kumimoji="1" lang="en-US" altLang="zh-CN" sz="1200" b="1" dirty="0" smtClean="0">
                <a:solidFill>
                  <a:srgbClr val="FF0000"/>
                </a:solidFill>
                <a:latin typeface="微软雅黑" panose="020B0503020204020204" pitchFamily="34" charset="-122"/>
                <a:ea typeface="微软雅黑" panose="020B0503020204020204" pitchFamily="34" charset="-122"/>
              </a:rPr>
              <a:t>0</a:t>
            </a:r>
            <a:r>
              <a:rPr kumimoji="1" lang="zh-CN" altLang="en-US" sz="1200" b="1" dirty="0" smtClean="0">
                <a:solidFill>
                  <a:srgbClr val="FF0000"/>
                </a:solidFill>
                <a:latin typeface="微软雅黑" panose="020B0503020204020204" pitchFamily="34" charset="-122"/>
                <a:ea typeface="微软雅黑" panose="020B0503020204020204" pitchFamily="34" charset="-122"/>
              </a:rPr>
              <a:t>填报</a:t>
            </a:r>
            <a:endParaRPr kumimoji="1" lang="en-US" altLang="zh-CN" sz="1200" b="1" dirty="0" smtClean="0">
              <a:solidFill>
                <a:srgbClr val="FF0000"/>
              </a:solidFill>
              <a:latin typeface="微软雅黑" panose="020B0503020204020204" pitchFamily="34" charset="-122"/>
              <a:ea typeface="微软雅黑" panose="020B0503020204020204" pitchFamily="34" charset="-122"/>
            </a:endParaRPr>
          </a:p>
          <a:p>
            <a:pPr>
              <a:lnSpc>
                <a:spcPts val="2800"/>
              </a:lnSpc>
            </a:pPr>
            <a:r>
              <a:rPr kumimoji="1" lang="zh-CN" altLang="en-US" sz="1200" b="1" dirty="0" smtClean="0">
                <a:latin typeface="微软雅黑" panose="020B0503020204020204" pitchFamily="34" charset="-122"/>
                <a:ea typeface="微软雅黑" panose="020B0503020204020204" pitchFamily="34" charset="-122"/>
              </a:rPr>
              <a:t>如有新增可补充。若补充</a:t>
            </a:r>
            <a:r>
              <a:rPr kumimoji="1" lang="zh-CN" altLang="en-US" sz="1200" b="1" dirty="0" smtClean="0">
                <a:solidFill>
                  <a:srgbClr val="FF0000"/>
                </a:solidFill>
                <a:latin typeface="微软雅黑" panose="020B0503020204020204" pitchFamily="34" charset="-122"/>
                <a:ea typeface="微软雅黑" panose="020B0503020204020204" pitchFamily="34" charset="-122"/>
              </a:rPr>
              <a:t>该行所有指标数据必须填写完整。</a:t>
            </a:r>
            <a:endParaRPr kumimoji="1" lang="en-US" altLang="zh-CN" sz="1200" b="1" dirty="0" smtClean="0">
              <a:solidFill>
                <a:srgbClr val="FF0000"/>
              </a:solidFill>
              <a:latin typeface="微软雅黑" panose="020B0503020204020204" pitchFamily="34" charset="-122"/>
              <a:ea typeface="微软雅黑" panose="020B0503020204020204" pitchFamily="34" charset="-122"/>
            </a:endParaRPr>
          </a:p>
          <a:p>
            <a:pPr>
              <a:lnSpc>
                <a:spcPts val="2800"/>
              </a:lnSpc>
            </a:pPr>
            <a:r>
              <a:rPr kumimoji="1" lang="zh-CN" altLang="en-US" sz="1200" b="1" dirty="0" smtClean="0">
                <a:latin typeface="微软雅黑" panose="020B0503020204020204" pitchFamily="34" charset="-122"/>
                <a:ea typeface="微软雅黑" panose="020B0503020204020204" pitchFamily="34" charset="-122"/>
              </a:rPr>
              <a:t>新增行</a:t>
            </a:r>
            <a:r>
              <a:rPr kumimoji="1" lang="zh-CN" altLang="en-US" sz="1200" b="1" dirty="0" smtClean="0">
                <a:solidFill>
                  <a:srgbClr val="FF0000"/>
                </a:solidFill>
                <a:latin typeface="微软雅黑" panose="020B0503020204020204" pitchFamily="34" charset="-122"/>
                <a:ea typeface="微软雅黑" panose="020B0503020204020204" pitchFamily="34" charset="-122"/>
              </a:rPr>
              <a:t>不能填报</a:t>
            </a:r>
            <a:r>
              <a:rPr kumimoji="1" lang="en-US" altLang="zh-CN" sz="1200" b="1" dirty="0" smtClean="0">
                <a:solidFill>
                  <a:srgbClr val="FF0000"/>
                </a:solidFill>
                <a:latin typeface="微软雅黑" panose="020B0503020204020204" pitchFamily="34" charset="-122"/>
                <a:ea typeface="微软雅黑" panose="020B0503020204020204" pitchFamily="34" charset="-122"/>
              </a:rPr>
              <a:t>206</a:t>
            </a:r>
            <a:r>
              <a:rPr kumimoji="1" lang="zh-CN" altLang="en-US" sz="1200" b="1" dirty="0" smtClean="0">
                <a:solidFill>
                  <a:srgbClr val="FF0000"/>
                </a:solidFill>
                <a:latin typeface="微软雅黑" panose="020B0503020204020204" pitchFamily="34" charset="-122"/>
                <a:ea typeface="微软雅黑" panose="020B0503020204020204" pitchFamily="34" charset="-122"/>
              </a:rPr>
              <a:t>科目和表</a:t>
            </a:r>
            <a:r>
              <a:rPr kumimoji="1" lang="en-US" altLang="zh-CN" sz="1200" b="1" dirty="0" smtClean="0">
                <a:solidFill>
                  <a:srgbClr val="FF0000"/>
                </a:solidFill>
                <a:latin typeface="微软雅黑" panose="020B0503020204020204" pitchFamily="34" charset="-122"/>
                <a:ea typeface="微软雅黑" panose="020B0503020204020204" pitchFamily="34" charset="-122"/>
              </a:rPr>
              <a:t>2</a:t>
            </a:r>
            <a:r>
              <a:rPr kumimoji="1" lang="zh-CN" altLang="en-US" sz="1200" b="1" dirty="0" smtClean="0">
                <a:solidFill>
                  <a:srgbClr val="FF0000"/>
                </a:solidFill>
                <a:latin typeface="微软雅黑" panose="020B0503020204020204" pitchFamily="34" charset="-122"/>
                <a:ea typeface="微软雅黑" panose="020B0503020204020204" pitchFamily="34" charset="-122"/>
              </a:rPr>
              <a:t>前述已列出的项级指标重复</a:t>
            </a:r>
            <a:endParaRPr kumimoji="1" lang="en-US" altLang="zh-CN" sz="1200" b="1" dirty="0" smtClean="0">
              <a:solidFill>
                <a:srgbClr val="FF0000"/>
              </a:solidFill>
              <a:latin typeface="微软雅黑" panose="020B0503020204020204" pitchFamily="34" charset="-122"/>
              <a:ea typeface="微软雅黑" panose="020B0503020204020204" pitchFamily="34" charset="-122"/>
            </a:endParaRPr>
          </a:p>
          <a:p>
            <a:pPr>
              <a:lnSpc>
                <a:spcPts val="3200"/>
              </a:lnSpc>
            </a:pPr>
            <a:endParaRPr kumimoji="1" lang="zh-CN" altLang="en-US" b="1" dirty="0">
              <a:latin typeface="微软雅黑" panose="020B0503020204020204" pitchFamily="34" charset="-122"/>
              <a:ea typeface="微软雅黑" panose="020B0503020204020204" pitchFamily="34" charset="-122"/>
            </a:endParaRPr>
          </a:p>
          <a:p>
            <a:pPr>
              <a:lnSpc>
                <a:spcPts val="2800"/>
              </a:lnSpc>
            </a:pPr>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15</a:t>
            </a:fld>
            <a:endParaRPr lang="zh-CN" altLang="en-US"/>
          </a:p>
        </p:txBody>
      </p:sp>
    </p:spTree>
    <p:extLst>
      <p:ext uri="{BB962C8B-B14F-4D97-AF65-F5344CB8AC3E}">
        <p14:creationId xmlns:p14="http://schemas.microsoft.com/office/powerpoint/2010/main" val="41003831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algn="l">
              <a:lnSpc>
                <a:spcPts val="2200"/>
              </a:lnSpc>
            </a:pPr>
            <a:r>
              <a:rPr lang="zh-CN" altLang="en-US" sz="1200" b="1" dirty="0">
                <a:latin typeface="微软雅黑" panose="020B0503020204020204" pitchFamily="34" charset="-122"/>
                <a:ea typeface="微软雅黑" panose="020B0503020204020204" pitchFamily="34" charset="-122"/>
                <a:cs typeface="+mn-ea"/>
                <a:sym typeface="+mn-lt"/>
              </a:rPr>
              <a:t>全面测算地方财政研发支出情况，优化地方财政科技支出结构提供数据支撑和决策参考</a:t>
            </a:r>
            <a:endParaRPr lang="en-US" altLang="zh-CN" sz="1200" b="1" dirty="0">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ts val="2200"/>
              </a:lnSpc>
              <a:spcBef>
                <a:spcPts val="0"/>
              </a:spcBef>
              <a:spcAft>
                <a:spcPts val="0"/>
              </a:spcAft>
              <a:buClrTx/>
              <a:buSzTx/>
              <a:buFontTx/>
              <a:buNone/>
              <a:tabLst/>
              <a:defRPr/>
            </a:pPr>
            <a:r>
              <a:rPr lang="zh-CN" altLang="zh-CN" sz="1800" kern="0" dirty="0">
                <a:effectLst/>
                <a:latin typeface="Times New Roman" panose="02020603050405020304" pitchFamily="18" charset="0"/>
                <a:ea typeface="仿宋_GB2312" panose="02010609030101010101" pitchFamily="49" charset="-122"/>
              </a:rPr>
              <a:t>本表需详细填写各科目主要非项级项目名称、内容及说明、金额，以及用于研发的具体用途、研发经费支出和基础研究经费支出。非项级项目主要内容及其说明不得少于</a:t>
            </a:r>
            <a:r>
              <a:rPr lang="en-US" altLang="zh-CN" sz="1800" kern="0" dirty="0">
                <a:effectLst/>
                <a:latin typeface="Times New Roman" panose="02020603050405020304" pitchFamily="18" charset="0"/>
                <a:ea typeface="仿宋_GB2312" panose="02010609030101010101" pitchFamily="49" charset="-122"/>
              </a:rPr>
              <a:t>20</a:t>
            </a:r>
            <a:r>
              <a:rPr lang="zh-CN" altLang="zh-CN" sz="1800" kern="0" dirty="0">
                <a:effectLst/>
                <a:latin typeface="Times New Roman" panose="02020603050405020304" pitchFamily="18" charset="0"/>
                <a:ea typeface="仿宋_GB2312" panose="02010609030101010101" pitchFamily="49" charset="-122"/>
              </a:rPr>
              <a:t>字，不得超过</a:t>
            </a:r>
            <a:r>
              <a:rPr lang="en-US" altLang="zh-CN" sz="1800" kern="0" dirty="0">
                <a:effectLst/>
                <a:latin typeface="Times New Roman" panose="02020603050405020304" pitchFamily="18" charset="0"/>
                <a:ea typeface="仿宋_GB2312" panose="02010609030101010101" pitchFamily="49" charset="-122"/>
              </a:rPr>
              <a:t>300</a:t>
            </a:r>
            <a:r>
              <a:rPr lang="zh-CN" altLang="zh-CN" sz="1800" kern="0" dirty="0">
                <a:effectLst/>
                <a:latin typeface="Times New Roman" panose="02020603050405020304" pitchFamily="18" charset="0"/>
                <a:ea typeface="仿宋_GB2312" panose="02010609030101010101" pitchFamily="49" charset="-122"/>
              </a:rPr>
              <a:t>字。用于研发经费的内容及用途需不得少于</a:t>
            </a:r>
            <a:r>
              <a:rPr lang="en-US" altLang="zh-CN" sz="1800" kern="0" dirty="0">
                <a:effectLst/>
                <a:latin typeface="Times New Roman" panose="02020603050405020304" pitchFamily="18" charset="0"/>
                <a:ea typeface="仿宋_GB2312" panose="02010609030101010101" pitchFamily="49" charset="-122"/>
              </a:rPr>
              <a:t>50</a:t>
            </a:r>
            <a:r>
              <a:rPr lang="zh-CN" altLang="zh-CN" sz="1800" kern="0" dirty="0">
                <a:effectLst/>
                <a:latin typeface="Times New Roman" panose="02020603050405020304" pitchFamily="18" charset="0"/>
                <a:ea typeface="仿宋_GB2312" panose="02010609030101010101" pitchFamily="49" charset="-122"/>
              </a:rPr>
              <a:t>字，不得超过</a:t>
            </a:r>
            <a:r>
              <a:rPr lang="en-US" altLang="zh-CN" sz="1800" kern="0" dirty="0">
                <a:effectLst/>
                <a:latin typeface="Times New Roman" panose="02020603050405020304" pitchFamily="18" charset="0"/>
                <a:ea typeface="仿宋_GB2312" panose="02010609030101010101" pitchFamily="49" charset="-122"/>
              </a:rPr>
              <a:t>300</a:t>
            </a:r>
            <a:r>
              <a:rPr lang="zh-CN" altLang="zh-CN" sz="1800" kern="0" dirty="0">
                <a:effectLst/>
                <a:latin typeface="Times New Roman" panose="02020603050405020304" pitchFamily="18" charset="0"/>
                <a:ea typeface="仿宋_GB2312" panose="02010609030101010101" pitchFamily="49" charset="-122"/>
              </a:rPr>
              <a:t>字，其中，</a:t>
            </a:r>
            <a:r>
              <a:rPr lang="en-US" altLang="zh-CN" sz="1800" kern="0" dirty="0">
                <a:effectLst/>
                <a:latin typeface="Times New Roman" panose="02020603050405020304" pitchFamily="18" charset="0"/>
                <a:ea typeface="仿宋_GB2312" panose="02010609030101010101" pitchFamily="49" charset="-122"/>
              </a:rPr>
              <a:t>2060399</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2060402</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2060403</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2060499</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2060901</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2069999</a:t>
            </a:r>
            <a:r>
              <a:rPr lang="zh-CN" altLang="zh-CN" sz="1800" kern="0" dirty="0">
                <a:effectLst/>
                <a:latin typeface="Times New Roman" panose="02020603050405020304" pitchFamily="18" charset="0"/>
                <a:ea typeface="仿宋_GB2312" panose="02010609030101010101" pitchFamily="49" charset="-122"/>
              </a:rPr>
              <a:t>分条列出并分条填报，用于研发经费的内容及用途不得少于</a:t>
            </a:r>
            <a:r>
              <a:rPr lang="en-US" altLang="zh-CN" sz="1800" kern="0" dirty="0">
                <a:effectLst/>
                <a:latin typeface="Times New Roman" panose="02020603050405020304" pitchFamily="18" charset="0"/>
                <a:ea typeface="仿宋_GB2312" panose="02010609030101010101" pitchFamily="49" charset="-122"/>
              </a:rPr>
              <a:t>30</a:t>
            </a:r>
            <a:r>
              <a:rPr lang="zh-CN" altLang="zh-CN" sz="1800" kern="0" dirty="0">
                <a:effectLst/>
                <a:latin typeface="Times New Roman" panose="02020603050405020304" pitchFamily="18" charset="0"/>
                <a:ea typeface="仿宋_GB2312" panose="02010609030101010101" pitchFamily="49" charset="-122"/>
              </a:rPr>
              <a:t>字。</a:t>
            </a:r>
            <a:endParaRPr lang="zh-CN" altLang="zh-CN" sz="1800" kern="100" dirty="0">
              <a:effectLst/>
              <a:latin typeface="Times New Roman" panose="02020603050405020304" pitchFamily="18" charset="0"/>
              <a:ea typeface="宋体" panose="02010600030101010101" pitchFamily="2" charset="-122"/>
            </a:endParaRPr>
          </a:p>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16</a:t>
            </a:fld>
            <a:endParaRPr lang="zh-CN" altLang="en-US"/>
          </a:p>
        </p:txBody>
      </p:sp>
    </p:spTree>
    <p:extLst>
      <p:ext uri="{BB962C8B-B14F-4D97-AF65-F5344CB8AC3E}">
        <p14:creationId xmlns:p14="http://schemas.microsoft.com/office/powerpoint/2010/main" val="8052187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algn="l">
              <a:lnSpc>
                <a:spcPts val="2200"/>
              </a:lnSpc>
            </a:pPr>
            <a:r>
              <a:rPr lang="zh-CN" altLang="en-US" sz="1200" b="1" dirty="0">
                <a:latin typeface="微软雅黑" panose="020B0503020204020204" pitchFamily="34" charset="-122"/>
                <a:ea typeface="微软雅黑" panose="020B0503020204020204" pitchFamily="34" charset="-122"/>
                <a:cs typeface="+mn-ea"/>
                <a:sym typeface="+mn-lt"/>
              </a:rPr>
              <a:t>全面测算地方财政研发支出情况，优化地方财政科技支出结构提供数据支撑和决策参考</a:t>
            </a:r>
            <a:endParaRPr lang="en-US" altLang="zh-CN" sz="1200" b="1" dirty="0">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ts val="2200"/>
              </a:lnSpc>
              <a:spcBef>
                <a:spcPts val="0"/>
              </a:spcBef>
              <a:spcAft>
                <a:spcPts val="0"/>
              </a:spcAft>
              <a:buClrTx/>
              <a:buSzTx/>
              <a:buFontTx/>
              <a:buNone/>
              <a:tabLst/>
              <a:defRPr/>
            </a:pPr>
            <a:r>
              <a:rPr lang="zh-CN" altLang="zh-CN" sz="1800" kern="0" dirty="0">
                <a:effectLst/>
                <a:latin typeface="Times New Roman" panose="02020603050405020304" pitchFamily="18" charset="0"/>
                <a:ea typeface="仿宋_GB2312" panose="02010609030101010101" pitchFamily="49" charset="-122"/>
              </a:rPr>
              <a:t>本表需详细填写各科目主要非项级项目名称、内容及说明、金额，以及用于研发的具体用途、研发经费支出和基础研究经费支出。非项级项目主要内容及其说明不得少于</a:t>
            </a:r>
            <a:r>
              <a:rPr lang="en-US" altLang="zh-CN" sz="1800" kern="0" dirty="0">
                <a:effectLst/>
                <a:latin typeface="Times New Roman" panose="02020603050405020304" pitchFamily="18" charset="0"/>
                <a:ea typeface="仿宋_GB2312" panose="02010609030101010101" pitchFamily="49" charset="-122"/>
              </a:rPr>
              <a:t>20</a:t>
            </a:r>
            <a:r>
              <a:rPr lang="zh-CN" altLang="zh-CN" sz="1800" kern="0" dirty="0">
                <a:effectLst/>
                <a:latin typeface="Times New Roman" panose="02020603050405020304" pitchFamily="18" charset="0"/>
                <a:ea typeface="仿宋_GB2312" panose="02010609030101010101" pitchFamily="49" charset="-122"/>
              </a:rPr>
              <a:t>字，不得超过</a:t>
            </a:r>
            <a:r>
              <a:rPr lang="en-US" altLang="zh-CN" sz="1800" kern="0" dirty="0">
                <a:effectLst/>
                <a:latin typeface="Times New Roman" panose="02020603050405020304" pitchFamily="18" charset="0"/>
                <a:ea typeface="仿宋_GB2312" panose="02010609030101010101" pitchFamily="49" charset="-122"/>
              </a:rPr>
              <a:t>300</a:t>
            </a:r>
            <a:r>
              <a:rPr lang="zh-CN" altLang="zh-CN" sz="1800" kern="0" dirty="0">
                <a:effectLst/>
                <a:latin typeface="Times New Roman" panose="02020603050405020304" pitchFamily="18" charset="0"/>
                <a:ea typeface="仿宋_GB2312" panose="02010609030101010101" pitchFamily="49" charset="-122"/>
              </a:rPr>
              <a:t>字。用于研发经费的内容及用途需不得少于</a:t>
            </a:r>
            <a:r>
              <a:rPr lang="en-US" altLang="zh-CN" sz="1800" kern="0" dirty="0">
                <a:effectLst/>
                <a:latin typeface="Times New Roman" panose="02020603050405020304" pitchFamily="18" charset="0"/>
                <a:ea typeface="仿宋_GB2312" panose="02010609030101010101" pitchFamily="49" charset="-122"/>
              </a:rPr>
              <a:t>50</a:t>
            </a:r>
            <a:r>
              <a:rPr lang="zh-CN" altLang="zh-CN" sz="1800" kern="0" dirty="0">
                <a:effectLst/>
                <a:latin typeface="Times New Roman" panose="02020603050405020304" pitchFamily="18" charset="0"/>
                <a:ea typeface="仿宋_GB2312" panose="02010609030101010101" pitchFamily="49" charset="-122"/>
              </a:rPr>
              <a:t>字，不得超过</a:t>
            </a:r>
            <a:r>
              <a:rPr lang="en-US" altLang="zh-CN" sz="1800" kern="0" dirty="0">
                <a:effectLst/>
                <a:latin typeface="Times New Roman" panose="02020603050405020304" pitchFamily="18" charset="0"/>
                <a:ea typeface="仿宋_GB2312" panose="02010609030101010101" pitchFamily="49" charset="-122"/>
              </a:rPr>
              <a:t>300</a:t>
            </a:r>
            <a:r>
              <a:rPr lang="zh-CN" altLang="zh-CN" sz="1800" kern="0" dirty="0">
                <a:effectLst/>
                <a:latin typeface="Times New Roman" panose="02020603050405020304" pitchFamily="18" charset="0"/>
                <a:ea typeface="仿宋_GB2312" panose="02010609030101010101" pitchFamily="49" charset="-122"/>
              </a:rPr>
              <a:t>字，其中，</a:t>
            </a:r>
            <a:r>
              <a:rPr lang="en-US" altLang="zh-CN" sz="1800" kern="0" dirty="0">
                <a:effectLst/>
                <a:latin typeface="Times New Roman" panose="02020603050405020304" pitchFamily="18" charset="0"/>
                <a:ea typeface="仿宋_GB2312" panose="02010609030101010101" pitchFamily="49" charset="-122"/>
              </a:rPr>
              <a:t>2060399</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2060402</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2060403</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2060499</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2060901</a:t>
            </a:r>
            <a:r>
              <a:rPr lang="zh-CN" altLang="zh-CN" sz="1800" kern="0" dirty="0">
                <a:effectLst/>
                <a:latin typeface="Times New Roman" panose="02020603050405020304" pitchFamily="18" charset="0"/>
                <a:ea typeface="仿宋_GB2312" panose="02010609030101010101" pitchFamily="49" charset="-122"/>
              </a:rPr>
              <a:t>、</a:t>
            </a:r>
            <a:r>
              <a:rPr lang="en-US" altLang="zh-CN" sz="1800" kern="0" dirty="0">
                <a:effectLst/>
                <a:latin typeface="Times New Roman" panose="02020603050405020304" pitchFamily="18" charset="0"/>
                <a:ea typeface="仿宋_GB2312" panose="02010609030101010101" pitchFamily="49" charset="-122"/>
              </a:rPr>
              <a:t>2069999</a:t>
            </a:r>
            <a:r>
              <a:rPr lang="zh-CN" altLang="zh-CN" sz="1800" kern="0" dirty="0">
                <a:effectLst/>
                <a:latin typeface="Times New Roman" panose="02020603050405020304" pitchFamily="18" charset="0"/>
                <a:ea typeface="仿宋_GB2312" panose="02010609030101010101" pitchFamily="49" charset="-122"/>
              </a:rPr>
              <a:t>分条列出并分条填报，用于研发经费的内容及用途不得少于</a:t>
            </a:r>
            <a:r>
              <a:rPr lang="en-US" altLang="zh-CN" sz="1800" kern="0" dirty="0">
                <a:effectLst/>
                <a:latin typeface="Times New Roman" panose="02020603050405020304" pitchFamily="18" charset="0"/>
                <a:ea typeface="仿宋_GB2312" panose="02010609030101010101" pitchFamily="49" charset="-122"/>
              </a:rPr>
              <a:t>30</a:t>
            </a:r>
            <a:r>
              <a:rPr lang="zh-CN" altLang="zh-CN" sz="1800" kern="0" dirty="0">
                <a:effectLst/>
                <a:latin typeface="Times New Roman" panose="02020603050405020304" pitchFamily="18" charset="0"/>
                <a:ea typeface="仿宋_GB2312" panose="02010609030101010101" pitchFamily="49" charset="-122"/>
              </a:rPr>
              <a:t>字。</a:t>
            </a:r>
            <a:endParaRPr lang="zh-CN" altLang="zh-CN" sz="1800" kern="100" dirty="0">
              <a:effectLst/>
              <a:latin typeface="Times New Roman" panose="02020603050405020304" pitchFamily="18" charset="0"/>
              <a:ea typeface="宋体" panose="02010600030101010101" pitchFamily="2" charset="-122"/>
            </a:endParaRPr>
          </a:p>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17</a:t>
            </a:fld>
            <a:endParaRPr lang="zh-CN" altLang="en-US"/>
          </a:p>
        </p:txBody>
      </p:sp>
    </p:spTree>
    <p:extLst>
      <p:ext uri="{BB962C8B-B14F-4D97-AF65-F5344CB8AC3E}">
        <p14:creationId xmlns:p14="http://schemas.microsoft.com/office/powerpoint/2010/main" val="3547954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pPr/>
              <a:t>18</a:t>
            </a:fld>
            <a:endParaRPr lang="zh-CN" altLang="en-US"/>
          </a:p>
        </p:txBody>
      </p:sp>
    </p:spTree>
    <p:extLst>
      <p:ext uri="{BB962C8B-B14F-4D97-AF65-F5344CB8AC3E}">
        <p14:creationId xmlns:p14="http://schemas.microsoft.com/office/powerpoint/2010/main" val="28067490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sz="1200" kern="1200" dirty="0" smtClean="0">
                <a:solidFill>
                  <a:schemeClr val="tx1"/>
                </a:solidFill>
                <a:latin typeface="+mn-lt"/>
                <a:ea typeface="+mn-ea"/>
                <a:cs typeface="+mn-cs"/>
              </a:rPr>
              <a:t>政府收支分类改革方案建立了全新的政府支出功能分类体系，以便更加客观清晰地反映政府工作的重点领域和目标取向。</a:t>
            </a:r>
            <a:endParaRPr lang="zh-CN" altLang="en-US" sz="1200" kern="1200" dirty="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19</a:t>
            </a:fld>
            <a:endParaRPr lang="zh-CN" altLang="en-US"/>
          </a:p>
        </p:txBody>
      </p:sp>
    </p:spTree>
    <p:extLst>
      <p:ext uri="{BB962C8B-B14F-4D97-AF65-F5344CB8AC3E}">
        <p14:creationId xmlns:p14="http://schemas.microsoft.com/office/powerpoint/2010/main" val="2312613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2</a:t>
            </a:fld>
            <a:endParaRPr lang="zh-CN" altLang="en-US"/>
          </a:p>
        </p:txBody>
      </p:sp>
    </p:spTree>
    <p:extLst>
      <p:ext uri="{BB962C8B-B14F-4D97-AF65-F5344CB8AC3E}">
        <p14:creationId xmlns:p14="http://schemas.microsoft.com/office/powerpoint/2010/main" val="470881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342900" lvl="0" indent="-342900" algn="l">
              <a:buFont typeface="Wingdings" panose="05000000000000000000" pitchFamily="2" charset="2"/>
              <a:buChar char=""/>
              <a:tabLst>
                <a:tab pos="457200" algn="l"/>
              </a:tabLst>
            </a:pP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计算方法：</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l">
              <a:buFont typeface="Wingdings" panose="05000000000000000000" pitchFamily="2" charset="2"/>
              <a:buChar char=""/>
              <a:tabLst>
                <a:tab pos="457200" algn="l"/>
              </a:tabLst>
            </a:pP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1</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、计算每个单位财政拨款中用于</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R&amp;D</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活动的经费</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l">
              <a:buFont typeface="Wingdings" panose="05000000000000000000" pitchFamily="2" charset="2"/>
              <a:buChar char=""/>
              <a:tabLst>
                <a:tab pos="457200" algn="l"/>
              </a:tabLst>
            </a:pP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 73-75</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行业的调查表的表</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3</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的财政拨款（</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FI1110</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）、表</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7</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的</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RD</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人员折合全时工作量（</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RD130</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）和表</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2-1</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在岗职工（</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PE1011</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l">
              <a:buFont typeface="Wingdings" panose="05000000000000000000" pitchFamily="2" charset="2"/>
              <a:buChar char=""/>
              <a:tabLst>
                <a:tab pos="457200" algn="l"/>
              </a:tabLst>
            </a:pP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        FI1110*RD130/PE1011= m</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l">
              <a:buFont typeface="Wingdings" panose="05000000000000000000" pitchFamily="2" charset="2"/>
              <a:buChar char=""/>
              <a:tabLst>
                <a:tab pos="457200" algn="l"/>
              </a:tabLst>
            </a:pP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2</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、将这一类单位计算的</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m</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值加总作为分子，财政拨款（</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FI1110</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）加总作为分母，计算这个比例。</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l">
              <a:buFont typeface="Wingdings" panose="05000000000000000000" pitchFamily="2" charset="2"/>
              <a:buChar char=""/>
              <a:tabLst>
                <a:tab pos="457200" algn="l"/>
              </a:tabLst>
            </a:pP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3</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、用此比例乘以此类机构运行费就是机构运行费中用于</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R&amp;D</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活动的经费。</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l">
              <a:buFont typeface="Wingdings" panose="05000000000000000000" pitchFamily="2" charset="2"/>
              <a:buChar char=""/>
              <a:tabLst>
                <a:tab pos="457200" algn="l"/>
              </a:tabLst>
            </a:pP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基础研究下的机构运行费用于基础研究经费的测算方法，只是将</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RD</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人员折合全时工作量（</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RD130</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）换为</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RD130</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中的基础研究人员。</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20</a:t>
            </a:fld>
            <a:endParaRPr lang="zh-CN" altLang="en-US"/>
          </a:p>
        </p:txBody>
      </p:sp>
    </p:spTree>
    <p:extLst>
      <p:ext uri="{BB962C8B-B14F-4D97-AF65-F5344CB8AC3E}">
        <p14:creationId xmlns:p14="http://schemas.microsoft.com/office/powerpoint/2010/main" val="23126131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342900" lvl="0" indent="-342900" algn="l">
              <a:buFont typeface="Wingdings" panose="05000000000000000000" pitchFamily="2" charset="2"/>
              <a:buChar char=""/>
              <a:tabLst>
                <a:tab pos="457200" algn="l"/>
              </a:tabLst>
            </a:pPr>
            <a:r>
              <a:rPr lang="en-US" altLang="zh-CN" sz="1800" b="1" kern="1800" dirty="0" smtClean="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3</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、用此比例乘以此类机构运行费就是机构运行费中用于</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R&amp;D</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活动的经费。</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l">
              <a:buFont typeface="Wingdings" panose="05000000000000000000" pitchFamily="2" charset="2"/>
              <a:buChar char=""/>
              <a:tabLst>
                <a:tab pos="457200" algn="l"/>
              </a:tabLst>
            </a:pP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基础研究下的机构运行费用于基础研究经费的测算方法，只是将</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RD</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人员折合全时工作量（</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RD130</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）换为</a:t>
            </a:r>
            <a:r>
              <a:rPr lang="en-US" altLang="zh-CN" sz="1800" b="1" kern="1800" dirty="0">
                <a:solidFill>
                  <a:srgbClr val="333333"/>
                </a:solidFill>
                <a:effectLst/>
                <a:latin typeface="Arial" panose="020B0604020202020204" pitchFamily="34" charset="0"/>
                <a:ea typeface="宋体" panose="02010600030101010101" pitchFamily="2" charset="-122"/>
                <a:cs typeface="Times New Roman" panose="02020603050405020304" pitchFamily="18" charset="0"/>
              </a:rPr>
              <a:t>RD130</a:t>
            </a:r>
            <a:r>
              <a:rPr lang="zh-CN" altLang="zh-CN" sz="1800" b="1" kern="1800" dirty="0">
                <a:solidFill>
                  <a:srgbClr val="333333"/>
                </a:solidFill>
                <a:effectLst/>
                <a:latin typeface="Arial" panose="020B0604020202020204" pitchFamily="34" charset="0"/>
                <a:ea typeface="宋体" panose="02010600030101010101" pitchFamily="2" charset="-122"/>
                <a:cs typeface="Arial" panose="020B0604020202020204" pitchFamily="34" charset="0"/>
              </a:rPr>
              <a:t>中的基础研究人员。</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21</a:t>
            </a:fld>
            <a:endParaRPr lang="zh-CN" altLang="en-US"/>
          </a:p>
        </p:txBody>
      </p:sp>
    </p:spTree>
    <p:extLst>
      <p:ext uri="{BB962C8B-B14F-4D97-AF65-F5344CB8AC3E}">
        <p14:creationId xmlns:p14="http://schemas.microsoft.com/office/powerpoint/2010/main" val="23126131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defTabSz="685800">
              <a:lnSpc>
                <a:spcPts val="4400"/>
              </a:lnSpc>
              <a:defRPr/>
            </a:pPr>
            <a:r>
              <a:rPr lang="zh-CN" altLang="en-US" sz="1200" b="1" kern="0" dirty="0" smtClean="0">
                <a:solidFill>
                  <a:srgbClr val="376092"/>
                </a:solidFill>
                <a:latin typeface="微软雅黑" panose="020B0503020204020204" pitchFamily="34" charset="-122"/>
                <a:ea typeface="微软雅黑" panose="020B0503020204020204" pitchFamily="34" charset="-122"/>
                <a:cs typeface="+mn-ea"/>
                <a:sym typeface="+mn-lt"/>
              </a:rPr>
              <a:t>强化数据审核，提高数据质量</a:t>
            </a:r>
            <a:endParaRPr lang="en-US" altLang="zh-CN" sz="1200" b="1" kern="0" dirty="0" smtClean="0">
              <a:solidFill>
                <a:srgbClr val="376092"/>
              </a:solidFill>
              <a:latin typeface="微软雅黑" panose="020B0503020204020204" pitchFamily="34" charset="-122"/>
              <a:ea typeface="微软雅黑" panose="020B0503020204020204" pitchFamily="34" charset="-122"/>
              <a:cs typeface="+mn-ea"/>
              <a:sym typeface="+mn-lt"/>
            </a:endParaRPr>
          </a:p>
          <a:p>
            <a:pPr defTabSz="685800">
              <a:lnSpc>
                <a:spcPts val="4400"/>
              </a:lnSpc>
              <a:defRPr/>
            </a:pPr>
            <a:r>
              <a:rPr lang="en-US" altLang="zh-CN" sz="1200" b="1" kern="0" dirty="0" smtClean="0">
                <a:solidFill>
                  <a:srgbClr val="376092"/>
                </a:solidFill>
                <a:latin typeface="微软雅黑" panose="020B0503020204020204" pitchFamily="34" charset="-122"/>
                <a:ea typeface="微软雅黑" panose="020B0503020204020204" pitchFamily="34" charset="-122"/>
                <a:cs typeface="+mn-ea"/>
                <a:sym typeface="+mn-lt"/>
              </a:rPr>
              <a:t>1-2  3-7</a:t>
            </a:r>
            <a:endParaRPr lang="en-US" altLang="zh-CN" sz="1200" b="1" dirty="0">
              <a:latin typeface="微软雅黑" panose="020B0503020204020204" pitchFamily="34" charset="-122"/>
              <a:ea typeface="微软雅黑" panose="020B0503020204020204" pitchFamily="34" charset="-122"/>
              <a:cs typeface="+mn-ea"/>
              <a:sym typeface="+mn-lt"/>
            </a:endParaRPr>
          </a:p>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22</a:t>
            </a:fld>
            <a:endParaRPr lang="zh-CN" altLang="en-US"/>
          </a:p>
        </p:txBody>
      </p:sp>
    </p:spTree>
    <p:extLst>
      <p:ext uri="{BB962C8B-B14F-4D97-AF65-F5344CB8AC3E}">
        <p14:creationId xmlns:p14="http://schemas.microsoft.com/office/powerpoint/2010/main" val="3644632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800" kern="0" dirty="0">
                <a:effectLst/>
                <a:latin typeface="Times New Roman" panose="02020603050405020304" pitchFamily="18" charset="0"/>
                <a:ea typeface="仿宋_GB2312" panose="02010609030101010101" pitchFamily="49" charset="-122"/>
              </a:rPr>
              <a:t>本年调查平台系统审核进一步完善，错误性审核必须修改，核实性审核需再次核查，若错误需修改，若无误需解释说明原因。</a:t>
            </a:r>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23</a:t>
            </a:fld>
            <a:endParaRPr lang="zh-CN" altLang="en-US"/>
          </a:p>
        </p:txBody>
      </p:sp>
    </p:spTree>
    <p:extLst>
      <p:ext uri="{BB962C8B-B14F-4D97-AF65-F5344CB8AC3E}">
        <p14:creationId xmlns:p14="http://schemas.microsoft.com/office/powerpoint/2010/main" val="3553194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24</a:t>
            </a:fld>
            <a:endParaRPr lang="zh-CN" altLang="en-US"/>
          </a:p>
        </p:txBody>
      </p:sp>
    </p:spTree>
    <p:extLst>
      <p:ext uri="{BB962C8B-B14F-4D97-AF65-F5344CB8AC3E}">
        <p14:creationId xmlns:p14="http://schemas.microsoft.com/office/powerpoint/2010/main" val="25251998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pPr/>
              <a:t>25</a:t>
            </a:fld>
            <a:endParaRPr lang="zh-CN" altLang="en-US"/>
          </a:p>
        </p:txBody>
      </p:sp>
    </p:spTree>
    <p:extLst>
      <p:ext uri="{BB962C8B-B14F-4D97-AF65-F5344CB8AC3E}">
        <p14:creationId xmlns:p14="http://schemas.microsoft.com/office/powerpoint/2010/main" val="21633935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CB8912-F0BA-4AD8-8415-DA1F26BCB09F}" type="slidenum">
              <a:rPr lang="zh-CN" altLang="en-US" smtClean="0"/>
              <a:pPr/>
              <a:t>26</a:t>
            </a:fld>
            <a:endParaRPr lang="zh-CN" altLang="en-US"/>
          </a:p>
        </p:txBody>
      </p:sp>
    </p:spTree>
    <p:extLst>
      <p:ext uri="{BB962C8B-B14F-4D97-AF65-F5344CB8AC3E}">
        <p14:creationId xmlns:p14="http://schemas.microsoft.com/office/powerpoint/2010/main" val="21633935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CB8912-F0BA-4AD8-8415-DA1F26BCB09F}" type="slidenum">
              <a:rPr lang="zh-CN" altLang="en-US" smtClean="0"/>
              <a:pPr/>
              <a:t>27</a:t>
            </a:fld>
            <a:endParaRPr lang="zh-CN" altLang="en-US"/>
          </a:p>
        </p:txBody>
      </p:sp>
    </p:spTree>
    <p:extLst>
      <p:ext uri="{BB962C8B-B14F-4D97-AF65-F5344CB8AC3E}">
        <p14:creationId xmlns:p14="http://schemas.microsoft.com/office/powerpoint/2010/main" val="21633935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CB8912-F0BA-4AD8-8415-DA1F26BCB09F}" type="slidenum">
              <a:rPr lang="zh-CN" altLang="en-US" smtClean="0"/>
              <a:pPr/>
              <a:t>28</a:t>
            </a:fld>
            <a:endParaRPr lang="zh-CN" altLang="en-US"/>
          </a:p>
        </p:txBody>
      </p:sp>
    </p:spTree>
    <p:extLst>
      <p:ext uri="{BB962C8B-B14F-4D97-AF65-F5344CB8AC3E}">
        <p14:creationId xmlns:p14="http://schemas.microsoft.com/office/powerpoint/2010/main" val="338510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29</a:t>
            </a:fld>
            <a:endParaRPr lang="zh-CN" altLang="en-US"/>
          </a:p>
        </p:txBody>
      </p:sp>
    </p:spTree>
    <p:extLst>
      <p:ext uri="{BB962C8B-B14F-4D97-AF65-F5344CB8AC3E}">
        <p14:creationId xmlns:p14="http://schemas.microsoft.com/office/powerpoint/2010/main" val="1426626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3</a:t>
            </a:fld>
            <a:endParaRPr lang="zh-CN" altLang="en-US"/>
          </a:p>
        </p:txBody>
      </p:sp>
    </p:spTree>
    <p:extLst>
      <p:ext uri="{BB962C8B-B14F-4D97-AF65-F5344CB8AC3E}">
        <p14:creationId xmlns:p14="http://schemas.microsoft.com/office/powerpoint/2010/main" val="14266265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pPr/>
              <a:t>30</a:t>
            </a:fld>
            <a:endParaRPr lang="zh-CN" altLang="en-US"/>
          </a:p>
        </p:txBody>
      </p:sp>
    </p:spTree>
    <p:extLst>
      <p:ext uri="{BB962C8B-B14F-4D97-AF65-F5344CB8AC3E}">
        <p14:creationId xmlns:p14="http://schemas.microsoft.com/office/powerpoint/2010/main" val="42885063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CB8912-F0BA-4AD8-8415-DA1F26BCB09F}" type="slidenum">
              <a:rPr lang="zh-CN" altLang="en-US" smtClean="0"/>
              <a:pPr/>
              <a:t>31</a:t>
            </a:fld>
            <a:endParaRPr lang="zh-CN" altLang="en-US"/>
          </a:p>
        </p:txBody>
      </p:sp>
    </p:spTree>
    <p:extLst>
      <p:ext uri="{BB962C8B-B14F-4D97-AF65-F5344CB8AC3E}">
        <p14:creationId xmlns:p14="http://schemas.microsoft.com/office/powerpoint/2010/main" val="28067490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32</a:t>
            </a:fld>
            <a:endParaRPr lang="zh-CN" altLang="en-US"/>
          </a:p>
        </p:txBody>
      </p:sp>
    </p:spTree>
    <p:extLst>
      <p:ext uri="{BB962C8B-B14F-4D97-AF65-F5344CB8AC3E}">
        <p14:creationId xmlns:p14="http://schemas.microsoft.com/office/powerpoint/2010/main" val="930979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新增：</a:t>
            </a:r>
            <a:r>
              <a:rPr lang="zh-CN" altLang="en-US" sz="1200" b="1" dirty="0">
                <a:latin typeface="微软雅黑" panose="020B0503020204020204" pitchFamily="34" charset="-122"/>
                <a:ea typeface="微软雅黑" panose="020B0503020204020204" pitchFamily="34" charset="-122"/>
                <a:cs typeface="+mn-ea"/>
                <a:sym typeface="+mn-lt"/>
              </a:rPr>
              <a:t>以</a:t>
            </a:r>
            <a:r>
              <a:rPr lang="zh-CN" altLang="en-US" sz="1200" b="1" dirty="0">
                <a:solidFill>
                  <a:srgbClr val="C00000"/>
                </a:solidFill>
                <a:latin typeface="微软雅黑" panose="020B0503020204020204" pitchFamily="34" charset="-122"/>
                <a:ea typeface="微软雅黑" panose="020B0503020204020204" pitchFamily="34" charset="-122"/>
                <a:cs typeface="+mn-ea"/>
                <a:sym typeface="+mn-lt"/>
              </a:rPr>
              <a:t>国家统计局最新发布的区划代码时间节点</a:t>
            </a:r>
            <a:r>
              <a:rPr lang="zh-CN" altLang="en-US" sz="1200" b="1" dirty="0">
                <a:latin typeface="微软雅黑" panose="020B0503020204020204" pitchFamily="34" charset="-122"/>
                <a:ea typeface="微软雅黑" panose="020B0503020204020204" pitchFamily="34" charset="-122"/>
                <a:cs typeface="+mn-ea"/>
                <a:sym typeface="+mn-lt"/>
              </a:rPr>
              <a:t>为准</a:t>
            </a:r>
            <a:endParaRPr lang="en-US" altLang="zh-CN" sz="1200" b="1" dirty="0">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撤销或并入其他地区：</a:t>
            </a:r>
            <a:r>
              <a:rPr lang="zh-CN" altLang="en-US" sz="1200" b="1" dirty="0">
                <a:solidFill>
                  <a:srgbClr val="C00000"/>
                </a:solidFill>
                <a:latin typeface="微软雅黑" panose="020B0503020204020204" pitchFamily="34" charset="-122"/>
                <a:ea typeface="微软雅黑" panose="020B0503020204020204" pitchFamily="34" charset="-122"/>
                <a:cs typeface="+mn-ea"/>
                <a:sym typeface="+mn-lt"/>
              </a:rPr>
              <a:t>上级科技部门设置未报原因并提交证明材料，</a:t>
            </a:r>
            <a:r>
              <a:rPr lang="zh-CN" altLang="en-US" sz="1200" b="1" dirty="0">
                <a:latin typeface="微软雅黑" panose="020B0503020204020204" pitchFamily="34" charset="-122"/>
                <a:ea typeface="微软雅黑" panose="020B0503020204020204" pitchFamily="34" charset="-122"/>
                <a:cs typeface="+mn-ea"/>
                <a:sym typeface="+mn-lt"/>
              </a:rPr>
              <a:t>如红头文件或情况</a:t>
            </a:r>
            <a:r>
              <a:rPr lang="zh-CN" altLang="en-US" sz="1200" b="1" dirty="0" smtClean="0">
                <a:latin typeface="微软雅黑" panose="020B0503020204020204" pitchFamily="34" charset="-122"/>
                <a:ea typeface="微软雅黑" panose="020B0503020204020204" pitchFamily="34" charset="-122"/>
                <a:cs typeface="+mn-ea"/>
                <a:sym typeface="+mn-lt"/>
              </a:rPr>
              <a:t>说明</a:t>
            </a:r>
            <a:endParaRPr lang="en-US" altLang="zh-CN" sz="1200" b="1" dirty="0" smtClean="0">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kern="1200" dirty="0" smtClean="0">
                <a:solidFill>
                  <a:schemeClr val="tx1"/>
                </a:solidFill>
                <a:latin typeface="+mn-lt"/>
                <a:ea typeface="+mn-ea"/>
                <a:cs typeface="+mn-cs"/>
              </a:rPr>
              <a:t>完善地方财政科技支出与研发经费支出口径，深入研究地方财政科技经费用于研发活动的情况，掌握部分代表性省（市）财政用于研发活动的比例，为全面测算地方财政</a:t>
            </a:r>
            <a:r>
              <a:rPr lang="en-US" sz="1200" kern="1200" dirty="0" smtClean="0">
                <a:solidFill>
                  <a:schemeClr val="tx1"/>
                </a:solidFill>
                <a:latin typeface="+mn-lt"/>
                <a:ea typeface="+mn-ea"/>
                <a:cs typeface="+mn-cs"/>
              </a:rPr>
              <a:t>R&amp;D</a:t>
            </a:r>
            <a:r>
              <a:rPr lang="zh-CN" altLang="en-US" sz="1200" kern="1200" dirty="0" smtClean="0">
                <a:solidFill>
                  <a:schemeClr val="tx1"/>
                </a:solidFill>
                <a:latin typeface="+mn-lt"/>
                <a:ea typeface="+mn-ea"/>
                <a:cs typeface="+mn-cs"/>
              </a:rPr>
              <a:t>支出预算、优化地方财政科技支出结构提供数据支撑和决策参考，特制定本方案</a:t>
            </a:r>
            <a:endParaRPr lang="en-US" altLang="zh-CN" sz="1200" b="1" dirty="0">
              <a:latin typeface="微软雅黑" panose="020B0503020204020204" pitchFamily="34" charset="-122"/>
              <a:ea typeface="微软雅黑" panose="020B0503020204020204" pitchFamily="34" charset="-122"/>
              <a:cs typeface="+mn-ea"/>
              <a:sym typeface="+mn-lt"/>
            </a:endParaRPr>
          </a:p>
          <a:p>
            <a:pPr>
              <a:lnSpc>
                <a:spcPts val="2000"/>
              </a:lnSpc>
            </a:pPr>
            <a:endParaRPr lang="en-US" altLang="zh-CN" sz="1200" b="1" dirty="0">
              <a:latin typeface="微软雅黑" panose="020B0503020204020204" pitchFamily="34" charset="-122"/>
              <a:ea typeface="微软雅黑" panose="020B0503020204020204" pitchFamily="34" charset="-122"/>
              <a:cs typeface="+mn-ea"/>
              <a:sym typeface="+mn-lt"/>
            </a:endParaRPr>
          </a:p>
          <a:p>
            <a:pPr>
              <a:lnSpc>
                <a:spcPts val="1650"/>
              </a:lnSpc>
            </a:pPr>
            <a:endParaRPr lang="en-US" altLang="zh-CN" sz="1200" b="1" dirty="0">
              <a:latin typeface="微软雅黑" panose="020B0503020204020204" pitchFamily="34" charset="-122"/>
              <a:ea typeface="微软雅黑" panose="020B0503020204020204" pitchFamily="34" charset="-122"/>
              <a:cs typeface="+mn-ea"/>
              <a:sym typeface="+mn-lt"/>
            </a:endParaRPr>
          </a:p>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4</a:t>
            </a:fld>
            <a:endParaRPr lang="zh-CN" altLang="en-US"/>
          </a:p>
        </p:txBody>
      </p:sp>
    </p:spTree>
    <p:extLst>
      <p:ext uri="{BB962C8B-B14F-4D97-AF65-F5344CB8AC3E}">
        <p14:creationId xmlns:p14="http://schemas.microsoft.com/office/powerpoint/2010/main" val="1845463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a:lnSpc>
                <a:spcPts val="1650"/>
              </a:lnSpc>
            </a:pPr>
            <a:endParaRPr lang="en-US" altLang="zh-CN" sz="1200" b="1" dirty="0">
              <a:latin typeface="微软雅黑" panose="020B0503020204020204" pitchFamily="34" charset="-122"/>
              <a:ea typeface="微软雅黑" panose="020B0503020204020204" pitchFamily="34" charset="-122"/>
              <a:cs typeface="+mn-ea"/>
              <a:sym typeface="+mn-lt"/>
            </a:endParaRPr>
          </a:p>
          <a:p>
            <a:pPr algn="l">
              <a:lnSpc>
                <a:spcPts val="2200"/>
              </a:lnSpc>
            </a:pPr>
            <a:endParaRPr lang="en-US" altLang="zh-CN" sz="1200" b="1" dirty="0">
              <a:latin typeface="微软雅黑" panose="020B0503020204020204" pitchFamily="34" charset="-122"/>
              <a:ea typeface="微软雅黑" panose="020B0503020204020204" pitchFamily="34" charset="-122"/>
              <a:cs typeface="+mn-ea"/>
              <a:sym typeface="+mn-lt"/>
            </a:endParaRPr>
          </a:p>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5</a:t>
            </a:fld>
            <a:endParaRPr lang="zh-CN" altLang="en-US"/>
          </a:p>
        </p:txBody>
      </p:sp>
    </p:spTree>
    <p:extLst>
      <p:ext uri="{BB962C8B-B14F-4D97-AF65-F5344CB8AC3E}">
        <p14:creationId xmlns:p14="http://schemas.microsoft.com/office/powerpoint/2010/main" val="1646211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A23211-66F3-4E52-BE2E-D8A9E8DA1D06}" type="slidenum">
              <a:rPr lang="zh-CN" altLang="en-US" smtClean="0"/>
              <a:pPr/>
              <a:t>6</a:t>
            </a:fld>
            <a:endParaRPr lang="zh-CN" altLang="en-US"/>
          </a:p>
        </p:txBody>
      </p:sp>
    </p:spTree>
    <p:extLst>
      <p:ext uri="{BB962C8B-B14F-4D97-AF65-F5344CB8AC3E}">
        <p14:creationId xmlns:p14="http://schemas.microsoft.com/office/powerpoint/2010/main" val="1966764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7</a:t>
            </a:fld>
            <a:endParaRPr lang="zh-CN" altLang="en-US"/>
          </a:p>
        </p:txBody>
      </p:sp>
    </p:spTree>
    <p:extLst>
      <p:ext uri="{BB962C8B-B14F-4D97-AF65-F5344CB8AC3E}">
        <p14:creationId xmlns:p14="http://schemas.microsoft.com/office/powerpoint/2010/main" val="1845463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8</a:t>
            </a:fld>
            <a:endParaRPr lang="zh-CN" altLang="en-US"/>
          </a:p>
        </p:txBody>
      </p:sp>
    </p:spTree>
    <p:extLst>
      <p:ext uri="{BB962C8B-B14F-4D97-AF65-F5344CB8AC3E}">
        <p14:creationId xmlns:p14="http://schemas.microsoft.com/office/powerpoint/2010/main" val="1845463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EECC6B-0D75-40C4-9779-324848984028}" type="slidenum">
              <a:rPr lang="zh-CN" altLang="en-US" smtClean="0"/>
              <a:pPr/>
              <a:t>9</a:t>
            </a:fld>
            <a:endParaRPr lang="zh-CN" altLang="en-US"/>
          </a:p>
        </p:txBody>
      </p:sp>
    </p:spTree>
    <p:extLst>
      <p:ext uri="{BB962C8B-B14F-4D97-AF65-F5344CB8AC3E}">
        <p14:creationId xmlns:p14="http://schemas.microsoft.com/office/powerpoint/2010/main" val="1845463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6905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3738E2-C959-4A6A-AF24-07CBB6442799}"/>
              </a:ext>
            </a:extLst>
          </p:cNvPr>
          <p:cNvSpPr>
            <a:spLocks noGrp="1"/>
          </p:cNvSpPr>
          <p:nvPr>
            <p:ph type="title"/>
          </p:nvPr>
        </p:nvSpPr>
        <p:spPr>
          <a:xfrm>
            <a:off x="628650" y="273844"/>
            <a:ext cx="7886700" cy="994172"/>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内容占位符 2">
            <a:extLst>
              <a:ext uri="{FF2B5EF4-FFF2-40B4-BE49-F238E27FC236}">
                <a16:creationId xmlns:a16="http://schemas.microsoft.com/office/drawing/2014/main" id="{8C528680-0EE3-4C2E-9CA1-CC6D5CFEB90C}"/>
              </a:ext>
            </a:extLst>
          </p:cNvPr>
          <p:cNvSpPr>
            <a:spLocks noGrp="1"/>
          </p:cNvSpPr>
          <p:nvPr>
            <p:ph idx="1"/>
          </p:nvPr>
        </p:nvSpPr>
        <p:spPr>
          <a:xfrm>
            <a:off x="628650" y="1369219"/>
            <a:ext cx="7886700" cy="3263504"/>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id="{F1F718D2-DA38-4876-940B-E6743C2B3B0C}"/>
              </a:ext>
            </a:extLst>
          </p:cNvPr>
          <p:cNvSpPr>
            <a:spLocks noGrp="1"/>
          </p:cNvSpPr>
          <p:nvPr>
            <p:ph type="dt" sz="half" idx="10"/>
          </p:nvPr>
        </p:nvSpPr>
        <p:spPr>
          <a:xfrm>
            <a:off x="628650" y="4767264"/>
            <a:ext cx="2057400" cy="273844"/>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fld id="{A429D539-5BED-47D2-AAB7-BD075F4C08FC}" type="datetimeFigureOut">
              <a:rPr lang="zh-CN" altLang="en-US" smtClean="0"/>
              <a:pPr/>
              <a:t>2020/8/19</a:t>
            </a:fld>
            <a:endParaRPr lang="zh-CN" altLang="en-US" dirty="0"/>
          </a:p>
        </p:txBody>
      </p:sp>
      <p:sp>
        <p:nvSpPr>
          <p:cNvPr id="5" name="页脚占位符 4">
            <a:extLst>
              <a:ext uri="{FF2B5EF4-FFF2-40B4-BE49-F238E27FC236}">
                <a16:creationId xmlns:a16="http://schemas.microsoft.com/office/drawing/2014/main" id="{436FE042-5C0E-4FEB-B280-DE15C3BD72F4}"/>
              </a:ext>
            </a:extLst>
          </p:cNvPr>
          <p:cNvSpPr>
            <a:spLocks noGrp="1"/>
          </p:cNvSpPr>
          <p:nvPr>
            <p:ph type="ftr" sz="quarter" idx="11"/>
          </p:nvPr>
        </p:nvSpPr>
        <p:spPr>
          <a:xfrm>
            <a:off x="3028950" y="4767264"/>
            <a:ext cx="3086100" cy="273844"/>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a:extLst>
              <a:ext uri="{FF2B5EF4-FFF2-40B4-BE49-F238E27FC236}">
                <a16:creationId xmlns:a16="http://schemas.microsoft.com/office/drawing/2014/main" id="{D0E713F7-11C0-4937-AE85-FAD22B2D830A}"/>
              </a:ext>
            </a:extLst>
          </p:cNvPr>
          <p:cNvSpPr>
            <a:spLocks noGrp="1"/>
          </p:cNvSpPr>
          <p:nvPr>
            <p:ph type="sldNum" sz="quarter" idx="12"/>
          </p:nvPr>
        </p:nvSpPr>
        <p:spPr>
          <a:xfrm>
            <a:off x="6457950" y="4767264"/>
            <a:ext cx="2057400" cy="273844"/>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fld id="{AB6DD878-13B8-4D59-A5A5-EE52F45199EA}" type="slidenum">
              <a:rPr lang="zh-CN" altLang="en-US" smtClean="0"/>
              <a:pPr/>
              <a:t>‹#›</a:t>
            </a:fld>
            <a:endParaRPr lang="zh-CN" altLang="en-US" dirty="0"/>
          </a:p>
        </p:txBody>
      </p:sp>
    </p:spTree>
    <p:extLst>
      <p:ext uri="{BB962C8B-B14F-4D97-AF65-F5344CB8AC3E}">
        <p14:creationId xmlns:p14="http://schemas.microsoft.com/office/powerpoint/2010/main" val="3354920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3" name="图片占位符 12">
            <a:extLst>
              <a:ext uri="{FF2B5EF4-FFF2-40B4-BE49-F238E27FC236}">
                <a16:creationId xmlns:a16="http://schemas.microsoft.com/office/drawing/2014/main" id="{1E3BF761-A961-4731-83D8-71557AABF53D}"/>
              </a:ext>
            </a:extLst>
          </p:cNvPr>
          <p:cNvSpPr>
            <a:spLocks noGrp="1"/>
          </p:cNvSpPr>
          <p:nvPr>
            <p:ph type="pic" sz="quarter" idx="10"/>
          </p:nvPr>
        </p:nvSpPr>
        <p:spPr>
          <a:xfrm>
            <a:off x="3357563" y="1599642"/>
            <a:ext cx="1106220" cy="959742"/>
          </a:xfrm>
          <a:custGeom>
            <a:avLst/>
            <a:gdLst>
              <a:gd name="connsiteX0" fmla="*/ 737480 w 1474960"/>
              <a:gd name="connsiteY0" fmla="*/ 0 h 1710953"/>
              <a:gd name="connsiteX1" fmla="*/ 1474960 w 1474960"/>
              <a:gd name="connsiteY1" fmla="*/ 368740 h 1710953"/>
              <a:gd name="connsiteX2" fmla="*/ 1474960 w 1474960"/>
              <a:gd name="connsiteY2" fmla="*/ 1342213 h 1710953"/>
              <a:gd name="connsiteX3" fmla="*/ 737480 w 1474960"/>
              <a:gd name="connsiteY3" fmla="*/ 1710953 h 1710953"/>
              <a:gd name="connsiteX4" fmla="*/ 0 w 1474960"/>
              <a:gd name="connsiteY4" fmla="*/ 1342213 h 1710953"/>
              <a:gd name="connsiteX5" fmla="*/ 0 w 1474960"/>
              <a:gd name="connsiteY5" fmla="*/ 368740 h 17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960" h="1710953">
                <a:moveTo>
                  <a:pt x="737480" y="0"/>
                </a:moveTo>
                <a:lnTo>
                  <a:pt x="1474960" y="368740"/>
                </a:lnTo>
                <a:lnTo>
                  <a:pt x="1474960" y="1342213"/>
                </a:lnTo>
                <a:lnTo>
                  <a:pt x="737480" y="1710953"/>
                </a:lnTo>
                <a:lnTo>
                  <a:pt x="0" y="1342213"/>
                </a:lnTo>
                <a:lnTo>
                  <a:pt x="0" y="368740"/>
                </a:lnTo>
                <a:close/>
              </a:path>
            </a:pathLst>
          </a:custGeom>
          <a:noFill/>
          <a:ln w="57150">
            <a:gradFill flip="none" rotWithShape="1">
              <a:gsLst>
                <a:gs pos="0">
                  <a:schemeClr val="accent1"/>
                </a:gs>
                <a:gs pos="100000">
                  <a:schemeClr val="accent1">
                    <a:lumMod val="75000"/>
                  </a:schemeClr>
                </a:gs>
              </a:gsLst>
              <a:lin ang="8100000" scaled="1"/>
              <a:tileRect/>
            </a:grad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215">
                <a:solidFill>
                  <a:schemeClr val="lt1"/>
                </a:solidFill>
                <a:latin typeface="微软雅黑" panose="020B0503020204020204" pitchFamily="34" charset="-122"/>
                <a:ea typeface="微软雅黑" panose="020B0503020204020204" pitchFamily="34" charset="-122"/>
              </a:defRPr>
            </a:lvl1pPr>
          </a:lstStyle>
          <a:p>
            <a:pPr marL="0" lvl="0" algn="ctr" defTabSz="308610"/>
            <a:endParaRPr lang="zh-CN" altLang="en-US" dirty="0"/>
          </a:p>
        </p:txBody>
      </p:sp>
      <p:sp>
        <p:nvSpPr>
          <p:cNvPr id="14" name="图片占位符 13">
            <a:extLst>
              <a:ext uri="{FF2B5EF4-FFF2-40B4-BE49-F238E27FC236}">
                <a16:creationId xmlns:a16="http://schemas.microsoft.com/office/drawing/2014/main" id="{F0557C71-F0AE-4D4D-A0C2-90C7F3084C3C}"/>
              </a:ext>
            </a:extLst>
          </p:cNvPr>
          <p:cNvSpPr>
            <a:spLocks noGrp="1"/>
          </p:cNvSpPr>
          <p:nvPr>
            <p:ph type="pic" sz="quarter" idx="11"/>
          </p:nvPr>
        </p:nvSpPr>
        <p:spPr>
          <a:xfrm>
            <a:off x="4680218" y="1599642"/>
            <a:ext cx="1106220" cy="959742"/>
          </a:xfrm>
          <a:custGeom>
            <a:avLst/>
            <a:gdLst>
              <a:gd name="connsiteX0" fmla="*/ 737480 w 1474960"/>
              <a:gd name="connsiteY0" fmla="*/ 0 h 1710953"/>
              <a:gd name="connsiteX1" fmla="*/ 1474960 w 1474960"/>
              <a:gd name="connsiteY1" fmla="*/ 368740 h 1710953"/>
              <a:gd name="connsiteX2" fmla="*/ 1474960 w 1474960"/>
              <a:gd name="connsiteY2" fmla="*/ 1342213 h 1710953"/>
              <a:gd name="connsiteX3" fmla="*/ 737480 w 1474960"/>
              <a:gd name="connsiteY3" fmla="*/ 1710953 h 1710953"/>
              <a:gd name="connsiteX4" fmla="*/ 0 w 1474960"/>
              <a:gd name="connsiteY4" fmla="*/ 1342213 h 1710953"/>
              <a:gd name="connsiteX5" fmla="*/ 0 w 1474960"/>
              <a:gd name="connsiteY5" fmla="*/ 368740 h 17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960" h="1710953">
                <a:moveTo>
                  <a:pt x="737480" y="0"/>
                </a:moveTo>
                <a:lnTo>
                  <a:pt x="1474960" y="368740"/>
                </a:lnTo>
                <a:lnTo>
                  <a:pt x="1474960" y="1342213"/>
                </a:lnTo>
                <a:lnTo>
                  <a:pt x="737480" y="1710953"/>
                </a:lnTo>
                <a:lnTo>
                  <a:pt x="0" y="1342213"/>
                </a:lnTo>
                <a:lnTo>
                  <a:pt x="0" y="368740"/>
                </a:lnTo>
                <a:close/>
              </a:path>
            </a:pathLst>
          </a:custGeom>
          <a:noFill/>
          <a:ln w="57150">
            <a:gradFill flip="none" rotWithShape="1">
              <a:gsLst>
                <a:gs pos="0">
                  <a:schemeClr val="accent1"/>
                </a:gs>
                <a:gs pos="100000">
                  <a:schemeClr val="accent1">
                    <a:lumMod val="75000"/>
                  </a:schemeClr>
                </a:gs>
              </a:gsLst>
              <a:lin ang="8100000" scaled="1"/>
              <a:tileRect/>
            </a:grad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215">
                <a:solidFill>
                  <a:schemeClr val="lt1"/>
                </a:solidFill>
                <a:latin typeface="微软雅黑" panose="020B0503020204020204" pitchFamily="34" charset="-122"/>
                <a:ea typeface="微软雅黑" panose="020B0503020204020204" pitchFamily="34" charset="-122"/>
              </a:defRPr>
            </a:lvl1pPr>
          </a:lstStyle>
          <a:p>
            <a:pPr marL="0" lvl="0" algn="ctr" defTabSz="308610"/>
            <a:endParaRPr lang="zh-CN" altLang="en-US" dirty="0"/>
          </a:p>
        </p:txBody>
      </p:sp>
      <p:sp>
        <p:nvSpPr>
          <p:cNvPr id="16" name="图片占位符 15">
            <a:extLst>
              <a:ext uri="{FF2B5EF4-FFF2-40B4-BE49-F238E27FC236}">
                <a16:creationId xmlns:a16="http://schemas.microsoft.com/office/drawing/2014/main" id="{B6A2DBC7-94D0-45B5-AE73-EB64FFCDB0E0}"/>
              </a:ext>
            </a:extLst>
          </p:cNvPr>
          <p:cNvSpPr>
            <a:spLocks noGrp="1"/>
          </p:cNvSpPr>
          <p:nvPr>
            <p:ph type="pic" sz="quarter" idx="12"/>
          </p:nvPr>
        </p:nvSpPr>
        <p:spPr>
          <a:xfrm>
            <a:off x="4680218" y="2692128"/>
            <a:ext cx="1106220" cy="959742"/>
          </a:xfrm>
          <a:custGeom>
            <a:avLst/>
            <a:gdLst>
              <a:gd name="connsiteX0" fmla="*/ 737480 w 1474960"/>
              <a:gd name="connsiteY0" fmla="*/ 0 h 1710953"/>
              <a:gd name="connsiteX1" fmla="*/ 1474960 w 1474960"/>
              <a:gd name="connsiteY1" fmla="*/ 368740 h 1710953"/>
              <a:gd name="connsiteX2" fmla="*/ 1474960 w 1474960"/>
              <a:gd name="connsiteY2" fmla="*/ 1342213 h 1710953"/>
              <a:gd name="connsiteX3" fmla="*/ 737480 w 1474960"/>
              <a:gd name="connsiteY3" fmla="*/ 1710953 h 1710953"/>
              <a:gd name="connsiteX4" fmla="*/ 0 w 1474960"/>
              <a:gd name="connsiteY4" fmla="*/ 1342213 h 1710953"/>
              <a:gd name="connsiteX5" fmla="*/ 0 w 1474960"/>
              <a:gd name="connsiteY5" fmla="*/ 368740 h 17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960" h="1710953">
                <a:moveTo>
                  <a:pt x="737480" y="0"/>
                </a:moveTo>
                <a:lnTo>
                  <a:pt x="1474960" y="368740"/>
                </a:lnTo>
                <a:lnTo>
                  <a:pt x="1474960" y="1342213"/>
                </a:lnTo>
                <a:lnTo>
                  <a:pt x="737480" y="1710953"/>
                </a:lnTo>
                <a:lnTo>
                  <a:pt x="0" y="1342213"/>
                </a:lnTo>
                <a:lnTo>
                  <a:pt x="0" y="368740"/>
                </a:lnTo>
                <a:close/>
              </a:path>
            </a:pathLst>
          </a:custGeom>
          <a:noFill/>
          <a:ln w="57150">
            <a:gradFill flip="none" rotWithShape="1">
              <a:gsLst>
                <a:gs pos="0">
                  <a:schemeClr val="accent1"/>
                </a:gs>
                <a:gs pos="100000">
                  <a:schemeClr val="accent1">
                    <a:lumMod val="75000"/>
                  </a:schemeClr>
                </a:gs>
              </a:gsLst>
              <a:lin ang="8100000" scaled="1"/>
              <a:tileRect/>
            </a:grad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215">
                <a:solidFill>
                  <a:schemeClr val="lt1"/>
                </a:solidFill>
                <a:latin typeface="微软雅黑" panose="020B0503020204020204" pitchFamily="34" charset="-122"/>
                <a:ea typeface="微软雅黑" panose="020B0503020204020204" pitchFamily="34" charset="-122"/>
              </a:defRPr>
            </a:lvl1pPr>
          </a:lstStyle>
          <a:p>
            <a:pPr marL="0" lvl="0" algn="ctr" defTabSz="308610"/>
            <a:endParaRPr lang="zh-CN" altLang="en-US" dirty="0"/>
          </a:p>
        </p:txBody>
      </p:sp>
      <p:sp>
        <p:nvSpPr>
          <p:cNvPr id="15" name="图片占位符 14">
            <a:extLst>
              <a:ext uri="{FF2B5EF4-FFF2-40B4-BE49-F238E27FC236}">
                <a16:creationId xmlns:a16="http://schemas.microsoft.com/office/drawing/2014/main" id="{0917E704-83DE-48F6-81BB-631EF128DA8A}"/>
              </a:ext>
            </a:extLst>
          </p:cNvPr>
          <p:cNvSpPr>
            <a:spLocks noGrp="1"/>
          </p:cNvSpPr>
          <p:nvPr>
            <p:ph type="pic" sz="quarter" idx="13"/>
          </p:nvPr>
        </p:nvSpPr>
        <p:spPr>
          <a:xfrm>
            <a:off x="3357563" y="2692128"/>
            <a:ext cx="1106220" cy="959742"/>
          </a:xfrm>
          <a:custGeom>
            <a:avLst/>
            <a:gdLst>
              <a:gd name="connsiteX0" fmla="*/ 737480 w 1474960"/>
              <a:gd name="connsiteY0" fmla="*/ 0 h 1710953"/>
              <a:gd name="connsiteX1" fmla="*/ 1474960 w 1474960"/>
              <a:gd name="connsiteY1" fmla="*/ 368740 h 1710953"/>
              <a:gd name="connsiteX2" fmla="*/ 1474960 w 1474960"/>
              <a:gd name="connsiteY2" fmla="*/ 1342213 h 1710953"/>
              <a:gd name="connsiteX3" fmla="*/ 737480 w 1474960"/>
              <a:gd name="connsiteY3" fmla="*/ 1710953 h 1710953"/>
              <a:gd name="connsiteX4" fmla="*/ 0 w 1474960"/>
              <a:gd name="connsiteY4" fmla="*/ 1342213 h 1710953"/>
              <a:gd name="connsiteX5" fmla="*/ 0 w 1474960"/>
              <a:gd name="connsiteY5" fmla="*/ 368740 h 17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960" h="1710953">
                <a:moveTo>
                  <a:pt x="737480" y="0"/>
                </a:moveTo>
                <a:lnTo>
                  <a:pt x="1474960" y="368740"/>
                </a:lnTo>
                <a:lnTo>
                  <a:pt x="1474960" y="1342213"/>
                </a:lnTo>
                <a:lnTo>
                  <a:pt x="737480" y="1710953"/>
                </a:lnTo>
                <a:lnTo>
                  <a:pt x="0" y="1342213"/>
                </a:lnTo>
                <a:lnTo>
                  <a:pt x="0" y="368740"/>
                </a:lnTo>
                <a:close/>
              </a:path>
            </a:pathLst>
          </a:custGeom>
          <a:noFill/>
          <a:ln w="57150">
            <a:gradFill flip="none" rotWithShape="1">
              <a:gsLst>
                <a:gs pos="0">
                  <a:schemeClr val="accent1"/>
                </a:gs>
                <a:gs pos="100000">
                  <a:schemeClr val="accent1">
                    <a:lumMod val="75000"/>
                  </a:schemeClr>
                </a:gs>
              </a:gsLst>
              <a:lin ang="8100000" scaled="1"/>
              <a:tileRect/>
            </a:grad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215">
                <a:solidFill>
                  <a:schemeClr val="lt1"/>
                </a:solidFill>
                <a:latin typeface="微软雅黑" panose="020B0503020204020204" pitchFamily="34" charset="-122"/>
                <a:ea typeface="微软雅黑" panose="020B0503020204020204" pitchFamily="34" charset="-122"/>
              </a:defRPr>
            </a:lvl1pPr>
          </a:lstStyle>
          <a:p>
            <a:pPr marL="0" lvl="0" algn="ctr" defTabSz="308610"/>
            <a:endParaRPr lang="zh-CN" altLang="en-US" dirty="0"/>
          </a:p>
        </p:txBody>
      </p:sp>
    </p:spTree>
    <p:extLst>
      <p:ext uri="{BB962C8B-B14F-4D97-AF65-F5344CB8AC3E}">
        <p14:creationId xmlns:p14="http://schemas.microsoft.com/office/powerpoint/2010/main" val="1644710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AFAFA"/>
            </a:gs>
            <a:gs pos="50000">
              <a:srgbClr val="FBFBFB"/>
            </a:gs>
            <a:gs pos="100000">
              <a:srgbClr val="FCFCFC"/>
            </a:gs>
          </a:gsLst>
          <a:lin ang="5400000"/>
        </a:gradFill>
        <a:effectLst/>
      </p:bgPr>
    </p:bg>
    <p:spTree>
      <p:nvGrpSpPr>
        <p:cNvPr id="1" name=""/>
        <p:cNvGrpSpPr/>
        <p:nvPr/>
      </p:nvGrpSpPr>
      <p:grpSpPr>
        <a:xfrm>
          <a:off x="0" y="0"/>
          <a:ext cx="0" cy="0"/>
          <a:chOff x="0" y="0"/>
          <a:chExt cx="0" cy="0"/>
        </a:xfrm>
      </p:grpSpPr>
      <p:sp>
        <p:nvSpPr>
          <p:cNvPr id="3" name="矩形 2"/>
          <p:cNvSpPr/>
          <p:nvPr userDrawn="1"/>
        </p:nvSpPr>
        <p:spPr>
          <a:xfrm>
            <a:off x="0" y="0"/>
            <a:ext cx="9144000" cy="5143500"/>
          </a:xfrm>
          <a:prstGeom prst="rect">
            <a:avLst/>
          </a:prstGeom>
          <a:gradFill>
            <a:gsLst>
              <a:gs pos="0">
                <a:schemeClr val="bg1">
                  <a:lumMod val="9500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4" name="Picture 2" descr="C:\Users\Administrator\Desktop\PPT整理\用途\asf.pn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4" y="0"/>
            <a:ext cx="9141883" cy="5143500"/>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4312268"/>
            <a:ext cx="9144000" cy="83077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4" r:id="rId3"/>
    <p:sldLayoutId id="2147483656" r:id="rId4"/>
  </p:sldLayoutIdLst>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xStyles>
    <p:titleStyle>
      <a:lvl1pPr algn="ctr" rtl="0" eaLnBrk="0" fontAlgn="base" hangingPunct="0">
        <a:spcBef>
          <a:spcPct val="0"/>
        </a:spcBef>
        <a:spcAft>
          <a:spcPct val="0"/>
        </a:spcAft>
        <a:defRPr sz="3300" kern="1200">
          <a:solidFill>
            <a:schemeClr val="tx1"/>
          </a:solidFill>
          <a:latin typeface="Arial" panose="020B0604020202020204" pitchFamily="34" charset="0"/>
          <a:ea typeface="+mj-ea"/>
          <a:cs typeface="+mj-cs"/>
        </a:defRPr>
      </a:lvl1pPr>
      <a:lvl2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5pPr>
      <a:lvl6pPr marL="3429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6pPr>
      <a:lvl7pPr marL="6858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7pPr>
      <a:lvl8pPr marL="10287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8pPr>
      <a:lvl9pPr marL="13716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Arial" panose="020B0604020202020204" pitchFamily="34" charset="0"/>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Arial" panose="020B0604020202020204" pitchFamily="34" charset="0"/>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Arial" panose="020B0604020202020204" pitchFamily="34" charset="0"/>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rot="18900000">
            <a:off x="-561755" y="153529"/>
            <a:ext cx="1035733" cy="980095"/>
          </a:xfrm>
          <a:prstGeom prst="roundRect">
            <a:avLst>
              <a:gd name="adj" fmla="val 8219"/>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3" name="组合 2"/>
          <p:cNvGrpSpPr/>
          <p:nvPr/>
        </p:nvGrpSpPr>
        <p:grpSpPr>
          <a:xfrm>
            <a:off x="6280850" y="756157"/>
            <a:ext cx="4445942" cy="4387343"/>
            <a:chOff x="4806314" y="2789594"/>
            <a:chExt cx="4550429" cy="4064893"/>
          </a:xfrm>
        </p:grpSpPr>
        <p:sp>
          <p:nvSpPr>
            <p:cNvPr id="9" name="圆角矩形 8"/>
            <p:cNvSpPr/>
            <p:nvPr/>
          </p:nvSpPr>
          <p:spPr>
            <a:xfrm rot="2700000">
              <a:off x="8363333" y="3167092"/>
              <a:ext cx="490129" cy="53945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19" name="组合 18"/>
            <p:cNvGrpSpPr/>
            <p:nvPr/>
          </p:nvGrpSpPr>
          <p:grpSpPr>
            <a:xfrm>
              <a:off x="4806314" y="2789594"/>
              <a:ext cx="4550429" cy="4064893"/>
              <a:chOff x="4806314" y="3200872"/>
              <a:chExt cx="4550429" cy="4064893"/>
            </a:xfrm>
          </p:grpSpPr>
          <p:sp>
            <p:nvSpPr>
              <p:cNvPr id="15" name="圆角矩形 14"/>
              <p:cNvSpPr/>
              <p:nvPr/>
            </p:nvSpPr>
            <p:spPr>
              <a:xfrm rot="2700000">
                <a:off x="8748604" y="6657627"/>
                <a:ext cx="579005" cy="63727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18" name="组合 17"/>
              <p:cNvGrpSpPr/>
              <p:nvPr/>
            </p:nvGrpSpPr>
            <p:grpSpPr>
              <a:xfrm>
                <a:off x="4806314" y="3200872"/>
                <a:ext cx="4178578" cy="3828008"/>
                <a:chOff x="4806314" y="3200872"/>
                <a:chExt cx="4178578" cy="3828008"/>
              </a:xfrm>
            </p:grpSpPr>
            <p:sp>
              <p:nvSpPr>
                <p:cNvPr id="24" name="圆角矩形 23"/>
                <p:cNvSpPr/>
                <p:nvPr/>
              </p:nvSpPr>
              <p:spPr>
                <a:xfrm rot="2700000">
                  <a:off x="7906916" y="6608547"/>
                  <a:ext cx="363030" cy="399563"/>
                </a:xfrm>
                <a:prstGeom prst="roundRect">
                  <a:avLst>
                    <a:gd name="adj" fmla="val 4810"/>
                  </a:avLst>
                </a:prstGeom>
                <a:solidFill>
                  <a:srgbClr val="9C9899"/>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rot="2700000">
                  <a:off x="6905453" y="3767036"/>
                  <a:ext cx="1202765" cy="1323803"/>
                </a:xfrm>
                <a:prstGeom prst="roundRect">
                  <a:avLst>
                    <a:gd name="adj" fmla="val 4810"/>
                  </a:avLst>
                </a:prstGeom>
                <a:solidFill>
                  <a:srgbClr val="005A9E"/>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圆角矩形 19"/>
                <p:cNvSpPr/>
                <p:nvPr/>
              </p:nvSpPr>
              <p:spPr>
                <a:xfrm rot="2700000">
                  <a:off x="6169551" y="5412611"/>
                  <a:ext cx="1109982" cy="1221683"/>
                </a:xfrm>
                <a:prstGeom prst="roundRect">
                  <a:avLst>
                    <a:gd name="adj" fmla="val 4810"/>
                  </a:avLst>
                </a:prstGeom>
                <a:solidFill>
                  <a:srgbClr val="005A9E"/>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圆角矩形 20"/>
                <p:cNvSpPr/>
                <p:nvPr/>
              </p:nvSpPr>
              <p:spPr>
                <a:xfrm rot="2700000">
                  <a:off x="7733000" y="5234267"/>
                  <a:ext cx="763738" cy="840595"/>
                </a:xfrm>
                <a:prstGeom prst="roundRect">
                  <a:avLst>
                    <a:gd name="adj" fmla="val 4810"/>
                  </a:avLst>
                </a:prstGeom>
                <a:solidFill>
                  <a:schemeClr val="bg1">
                    <a:lumMod val="50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2700000">
                  <a:off x="8302742" y="4610188"/>
                  <a:ext cx="578241" cy="636431"/>
                </a:xfrm>
                <a:prstGeom prst="roundRect">
                  <a:avLst>
                    <a:gd name="adj" fmla="val 4810"/>
                  </a:avLst>
                </a:prstGeom>
                <a:solidFill>
                  <a:srgbClr val="005A9E"/>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圆角矩形 22"/>
                <p:cNvSpPr/>
                <p:nvPr/>
              </p:nvSpPr>
              <p:spPr>
                <a:xfrm rot="2700000">
                  <a:off x="8380953" y="3429620"/>
                  <a:ext cx="483374" cy="532017"/>
                </a:xfrm>
                <a:prstGeom prst="roundRect">
                  <a:avLst>
                    <a:gd name="adj" fmla="val 4810"/>
                  </a:avLst>
                </a:prstGeom>
                <a:solidFill>
                  <a:schemeClr val="bg1">
                    <a:lumMod val="6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 name="圆角矩形 7"/>
                <p:cNvSpPr/>
                <p:nvPr/>
              </p:nvSpPr>
              <p:spPr>
                <a:xfrm rot="2700000">
                  <a:off x="6008479" y="3176211"/>
                  <a:ext cx="490129" cy="53945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rot="2700000">
                  <a:off x="8317646" y="4296192"/>
                  <a:ext cx="539687" cy="593998"/>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rot="2700000">
                  <a:off x="6905453" y="3418856"/>
                  <a:ext cx="1202765" cy="1323803"/>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圆角矩形 11"/>
                <p:cNvSpPr/>
                <p:nvPr/>
              </p:nvSpPr>
              <p:spPr>
                <a:xfrm rot="2700000">
                  <a:off x="8103363" y="5251279"/>
                  <a:ext cx="732828" cy="806575"/>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rot="2700000">
                  <a:off x="6170953" y="5805168"/>
                  <a:ext cx="1074017" cy="1182098"/>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圆角矩形 13"/>
                <p:cNvSpPr/>
                <p:nvPr/>
              </p:nvSpPr>
              <p:spPr>
                <a:xfrm rot="2700000">
                  <a:off x="4835447" y="6105622"/>
                  <a:ext cx="579005" cy="63727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rot="2700000">
                  <a:off x="7870102" y="6167431"/>
                  <a:ext cx="460977" cy="507367"/>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圆角矩形 24"/>
                <p:cNvSpPr/>
                <p:nvPr/>
              </p:nvSpPr>
              <p:spPr>
                <a:xfrm rot="2700000">
                  <a:off x="5755362" y="6783677"/>
                  <a:ext cx="233457" cy="256950"/>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圆角矩形 25"/>
                <p:cNvSpPr/>
                <p:nvPr/>
              </p:nvSpPr>
              <p:spPr>
                <a:xfrm rot="2700000">
                  <a:off x="8729197" y="6273291"/>
                  <a:ext cx="233457" cy="256950"/>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rot="2700000">
                  <a:off x="8739688" y="3785949"/>
                  <a:ext cx="233457" cy="256950"/>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8" name="圆角矩形 27"/>
                <p:cNvSpPr/>
                <p:nvPr/>
              </p:nvSpPr>
              <p:spPr>
                <a:xfrm rot="2700000">
                  <a:off x="6911017" y="5301194"/>
                  <a:ext cx="233457" cy="256950"/>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grpSp>
      <p:sp>
        <p:nvSpPr>
          <p:cNvPr id="30" name="矩形 29"/>
          <p:cNvSpPr/>
          <p:nvPr/>
        </p:nvSpPr>
        <p:spPr>
          <a:xfrm>
            <a:off x="3730227" y="3771507"/>
            <a:ext cx="1782635" cy="523220"/>
          </a:xfrm>
          <a:prstGeom prst="rect">
            <a:avLst/>
          </a:prstGeom>
        </p:spPr>
        <p:txBody>
          <a:bodyPr wrap="square" anchor="ctr">
            <a:spAutoFit/>
          </a:bodyPr>
          <a:lstStyle/>
          <a:p>
            <a:r>
              <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lt"/>
              </a:rPr>
              <a:t>2020.8.18</a:t>
            </a:r>
            <a:endParaRPr lang="zh-CN" altLang="en-US"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lt"/>
            </a:endParaRPr>
          </a:p>
        </p:txBody>
      </p:sp>
      <p:sp>
        <p:nvSpPr>
          <p:cNvPr id="38" name="文本框 10"/>
          <p:cNvSpPr txBox="1"/>
          <p:nvPr/>
        </p:nvSpPr>
        <p:spPr>
          <a:xfrm>
            <a:off x="547701" y="1419622"/>
            <a:ext cx="7761241" cy="1809470"/>
          </a:xfrm>
          <a:prstGeom prst="rect">
            <a:avLst/>
          </a:prstGeom>
          <a:noFill/>
        </p:spPr>
        <p:txBody>
          <a:bodyPr wrap="square" rtlCol="0">
            <a:spAutoFit/>
            <a:scene3d>
              <a:camera prst="orthographicFront"/>
              <a:lightRig rig="threePt" dir="t"/>
            </a:scene3d>
            <a:sp3d contourW="12700"/>
          </a:bodyPr>
          <a:lstStyle/>
          <a:p>
            <a:pPr algn="ctr">
              <a:lnSpc>
                <a:spcPts val="7000"/>
              </a:lnSpc>
            </a:pPr>
            <a:r>
              <a:rPr lang="zh-CN" altLang="en-US" sz="4800" b="1" dirty="0">
                <a:solidFill>
                  <a:srgbClr val="005A9E"/>
                </a:solidFill>
                <a:effectLst/>
                <a:latin typeface="华文中宋" panose="02010600040101010101" pitchFamily="2" charset="-122"/>
                <a:ea typeface="华文中宋" panose="02010600040101010101" pitchFamily="2" charset="-122"/>
              </a:rPr>
              <a:t>地方财政科学技术支出</a:t>
            </a:r>
            <a:endParaRPr lang="en-US" altLang="zh-CN" sz="4800" b="1" dirty="0">
              <a:solidFill>
                <a:srgbClr val="005A9E"/>
              </a:solidFill>
              <a:effectLst/>
              <a:latin typeface="华文中宋" panose="02010600040101010101" pitchFamily="2" charset="-122"/>
              <a:ea typeface="华文中宋" panose="02010600040101010101" pitchFamily="2" charset="-122"/>
            </a:endParaRPr>
          </a:p>
          <a:p>
            <a:pPr algn="ctr">
              <a:lnSpc>
                <a:spcPts val="7000"/>
              </a:lnSpc>
            </a:pPr>
            <a:r>
              <a:rPr lang="zh-CN" altLang="en-US" sz="4800" b="1" dirty="0">
                <a:solidFill>
                  <a:srgbClr val="005A9E"/>
                </a:solidFill>
                <a:effectLst/>
                <a:latin typeface="华文中宋" panose="02010600040101010101" pitchFamily="2" charset="-122"/>
                <a:ea typeface="华文中宋" panose="02010600040101010101" pitchFamily="2" charset="-122"/>
              </a:rPr>
              <a:t>统计调查填报注意事项</a:t>
            </a: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140437"/>
            <a:ext cx="3721953" cy="1207177"/>
          </a:xfrm>
          <a:prstGeom prst="rect">
            <a:avLst/>
          </a:prstGeom>
        </p:spPr>
      </p:pic>
    </p:spTree>
    <p:extLst>
      <p:ext uri="{BB962C8B-B14F-4D97-AF65-F5344CB8AC3E}">
        <p14:creationId xmlns:p14="http://schemas.microsoft.com/office/powerpoint/2010/main" val="14619101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a:extLst>
              <a:ext uri="{FF2B5EF4-FFF2-40B4-BE49-F238E27FC236}">
                <a16:creationId xmlns:a16="http://schemas.microsoft.com/office/drawing/2014/main" id="{81C80F5C-B359-4FCC-A70A-827007D9153B}"/>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40" name="组合 39">
            <a:extLst>
              <a:ext uri="{FF2B5EF4-FFF2-40B4-BE49-F238E27FC236}">
                <a16:creationId xmlns:a16="http://schemas.microsoft.com/office/drawing/2014/main" id="{E84C23DE-F39C-4BCB-9A22-3F4E35C8FF4D}"/>
              </a:ext>
            </a:extLst>
          </p:cNvPr>
          <p:cNvGrpSpPr>
            <a:grpSpLocks/>
          </p:cNvGrpSpPr>
          <p:nvPr/>
        </p:nvGrpSpPr>
        <p:grpSpPr bwMode="auto">
          <a:xfrm>
            <a:off x="300038" y="106293"/>
            <a:ext cx="4776018" cy="523220"/>
            <a:chOff x="400051" y="268099"/>
            <a:chExt cx="5136254" cy="580895"/>
          </a:xfrm>
        </p:grpSpPr>
        <p:sp>
          <p:nvSpPr>
            <p:cNvPr id="41" name="任意多边形 3">
              <a:extLst>
                <a:ext uri="{FF2B5EF4-FFF2-40B4-BE49-F238E27FC236}">
                  <a16:creationId xmlns:a16="http://schemas.microsoft.com/office/drawing/2014/main" id="{3B34A5DD-D94C-49D9-994F-71CA54C14144}"/>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文本框 26">
              <a:extLst>
                <a:ext uri="{FF2B5EF4-FFF2-40B4-BE49-F238E27FC236}">
                  <a16:creationId xmlns:a16="http://schemas.microsoft.com/office/drawing/2014/main" id="{942558E9-633E-4CBA-9FF5-4473C9F06F2E}"/>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封面</a:t>
              </a:r>
            </a:p>
          </p:txBody>
        </p:sp>
      </p:grpSp>
      <p:pic>
        <p:nvPicPr>
          <p:cNvPr id="43" name="图片 42">
            <a:extLst>
              <a:ext uri="{FF2B5EF4-FFF2-40B4-BE49-F238E27FC236}">
                <a16:creationId xmlns:a16="http://schemas.microsoft.com/office/drawing/2014/main" id="{3EA541F7-3B67-4C31-9CC0-B663ED0876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pic>
        <p:nvPicPr>
          <p:cNvPr id="6" name="Picture 2">
            <a:extLst>
              <a:ext uri="{FF2B5EF4-FFF2-40B4-BE49-F238E27FC236}">
                <a16:creationId xmlns:a16="http://schemas.microsoft.com/office/drawing/2014/main" id="{1570D4C3-CB60-4E46-9FD7-095BA19C98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951930"/>
            <a:ext cx="8958952" cy="3636044"/>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7" name="矩形 6">
            <a:extLst>
              <a:ext uri="{FF2B5EF4-FFF2-40B4-BE49-F238E27FC236}">
                <a16:creationId xmlns:a16="http://schemas.microsoft.com/office/drawing/2014/main" id="{3C255B49-2BFD-4A15-AD0B-BF6C77C38807}"/>
              </a:ext>
            </a:extLst>
          </p:cNvPr>
          <p:cNvSpPr/>
          <p:nvPr/>
        </p:nvSpPr>
        <p:spPr>
          <a:xfrm>
            <a:off x="588568" y="3071816"/>
            <a:ext cx="8126836" cy="642942"/>
          </a:xfrm>
          <a:prstGeom prst="rect">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id="{3C255B49-2BFD-4A15-AD0B-BF6C77C38807}"/>
              </a:ext>
            </a:extLst>
          </p:cNvPr>
          <p:cNvSpPr/>
          <p:nvPr/>
        </p:nvSpPr>
        <p:spPr>
          <a:xfrm>
            <a:off x="3000364" y="1714494"/>
            <a:ext cx="3357586" cy="378684"/>
          </a:xfrm>
          <a:prstGeom prst="rect">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3C255B49-2BFD-4A15-AD0B-BF6C77C38807}"/>
              </a:ext>
            </a:extLst>
          </p:cNvPr>
          <p:cNvSpPr/>
          <p:nvPr/>
        </p:nvSpPr>
        <p:spPr>
          <a:xfrm>
            <a:off x="6215074" y="3714758"/>
            <a:ext cx="857256" cy="378684"/>
          </a:xfrm>
          <a:prstGeom prst="rect">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95087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928676"/>
            <a:ext cx="9144000" cy="2781300"/>
          </a:xfrm>
          <a:prstGeom prst="rect">
            <a:avLst/>
          </a:prstGeom>
        </p:spPr>
      </p:pic>
      <p:pic>
        <p:nvPicPr>
          <p:cNvPr id="3" name="图片 2"/>
          <p:cNvPicPr>
            <a:picLocks noChangeAspect="1"/>
          </p:cNvPicPr>
          <p:nvPr/>
        </p:nvPicPr>
        <p:blipFill>
          <a:blip r:embed="rId4"/>
          <a:stretch>
            <a:fillRect/>
          </a:stretch>
        </p:blipFill>
        <p:spPr>
          <a:xfrm>
            <a:off x="71406" y="4071948"/>
            <a:ext cx="9048744" cy="762000"/>
          </a:xfrm>
          <a:prstGeom prst="rect">
            <a:avLst/>
          </a:prstGeom>
        </p:spPr>
      </p:pic>
      <p:sp>
        <p:nvSpPr>
          <p:cNvPr id="8" name="矩形 7"/>
          <p:cNvSpPr/>
          <p:nvPr/>
        </p:nvSpPr>
        <p:spPr>
          <a:xfrm>
            <a:off x="428596" y="2262180"/>
            <a:ext cx="2428892" cy="1401380"/>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357686" y="1571265"/>
            <a:ext cx="2286016" cy="762353"/>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p:cNvSpPr/>
          <p:nvPr/>
        </p:nvSpPr>
        <p:spPr>
          <a:xfrm>
            <a:off x="6643702" y="1356915"/>
            <a:ext cx="2357454" cy="976703"/>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a:extLst>
              <a:ext uri="{FF2B5EF4-FFF2-40B4-BE49-F238E27FC236}">
                <a16:creationId xmlns:a16="http://schemas.microsoft.com/office/drawing/2014/main" id="{91A35C27-5867-4CB4-AF7A-82DE96092310}"/>
              </a:ext>
            </a:extLst>
          </p:cNvPr>
          <p:cNvSpPr/>
          <p:nvPr/>
        </p:nvSpPr>
        <p:spPr>
          <a:xfrm>
            <a:off x="3571868" y="3800883"/>
            <a:ext cx="2929681" cy="247247"/>
          </a:xfrm>
          <a:prstGeom prst="rect">
            <a:avLst/>
          </a:prstGeom>
        </p:spPr>
        <p:txBody>
          <a:bodyPr wrap="square">
            <a:spAutoFit/>
          </a:bodyPr>
          <a:lstStyle/>
          <a:p>
            <a:pPr algn="ctr">
              <a:lnSpc>
                <a:spcPts val="500"/>
              </a:lnSpc>
            </a:pPr>
            <a:r>
              <a:rPr lang="en-US" altLang="zh-CN" sz="1400" b="1" dirty="0">
                <a:latin typeface="微软雅黑" panose="020B0503020204020204" pitchFamily="34" charset="-122"/>
                <a:ea typeface="微软雅黑" panose="020B0503020204020204" pitchFamily="34" charset="-122"/>
                <a:cs typeface="+mn-ea"/>
                <a:sym typeface="+mn-lt"/>
              </a:rPr>
              <a:t>……</a:t>
            </a:r>
          </a:p>
          <a:p>
            <a:pPr algn="ctr">
              <a:lnSpc>
                <a:spcPts val="500"/>
              </a:lnSpc>
            </a:pPr>
            <a:r>
              <a:rPr lang="en-US" altLang="zh-CN" sz="1400" b="1" dirty="0">
                <a:latin typeface="微软雅黑" panose="020B0503020204020204" pitchFamily="34" charset="-122"/>
                <a:ea typeface="微软雅黑" panose="020B0503020204020204" pitchFamily="34" charset="-122"/>
                <a:cs typeface="+mn-ea"/>
                <a:sym typeface="+mn-lt"/>
              </a:rPr>
              <a:t>……</a:t>
            </a:r>
          </a:p>
        </p:txBody>
      </p:sp>
      <p:sp>
        <p:nvSpPr>
          <p:cNvPr id="4" name="乘号 3">
            <a:extLst>
              <a:ext uri="{FF2B5EF4-FFF2-40B4-BE49-F238E27FC236}">
                <a16:creationId xmlns:a16="http://schemas.microsoft.com/office/drawing/2014/main" id="{38D47294-F33A-425E-A7D9-148CD7970079}"/>
              </a:ext>
            </a:extLst>
          </p:cNvPr>
          <p:cNvSpPr/>
          <p:nvPr/>
        </p:nvSpPr>
        <p:spPr>
          <a:xfrm>
            <a:off x="6545350" y="1396944"/>
            <a:ext cx="2635076" cy="936674"/>
          </a:xfrm>
          <a:prstGeom prst="mathMultiply">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a16="http://schemas.microsoft.com/office/drawing/2014/main" id="{FE2C9F41-A78F-486B-9DA3-50F7B9A24246}"/>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8" name="组合 17">
            <a:extLst>
              <a:ext uri="{FF2B5EF4-FFF2-40B4-BE49-F238E27FC236}">
                <a16:creationId xmlns:a16="http://schemas.microsoft.com/office/drawing/2014/main" id="{1E6B74BF-F5AF-49F3-B183-CE92449827AA}"/>
              </a:ext>
            </a:extLst>
          </p:cNvPr>
          <p:cNvGrpSpPr>
            <a:grpSpLocks/>
          </p:cNvGrpSpPr>
          <p:nvPr/>
        </p:nvGrpSpPr>
        <p:grpSpPr bwMode="auto">
          <a:xfrm>
            <a:off x="300038" y="106293"/>
            <a:ext cx="4776018" cy="523220"/>
            <a:chOff x="400051" y="268099"/>
            <a:chExt cx="5136254" cy="580895"/>
          </a:xfrm>
        </p:grpSpPr>
        <p:sp>
          <p:nvSpPr>
            <p:cNvPr id="19" name="任意多边形 3">
              <a:extLst>
                <a:ext uri="{FF2B5EF4-FFF2-40B4-BE49-F238E27FC236}">
                  <a16:creationId xmlns:a16="http://schemas.microsoft.com/office/drawing/2014/main" id="{75988510-06B8-4C3F-8D3D-613977101BEC}"/>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文本框 26">
              <a:extLst>
                <a:ext uri="{FF2B5EF4-FFF2-40B4-BE49-F238E27FC236}">
                  <a16:creationId xmlns:a16="http://schemas.microsoft.com/office/drawing/2014/main" id="{9C273FAD-B664-420E-8336-635275A6D44E}"/>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—DC1</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21" name="图片 20">
            <a:extLst>
              <a:ext uri="{FF2B5EF4-FFF2-40B4-BE49-F238E27FC236}">
                <a16:creationId xmlns:a16="http://schemas.microsoft.com/office/drawing/2014/main" id="{4FD3B305-468F-47AA-8EB4-0A130DDD609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2785848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095370"/>
            <a:ext cx="9144000" cy="2781300"/>
          </a:xfrm>
          <a:prstGeom prst="rect">
            <a:avLst/>
          </a:prstGeom>
        </p:spPr>
      </p:pic>
      <p:pic>
        <p:nvPicPr>
          <p:cNvPr id="3" name="图片 2"/>
          <p:cNvPicPr>
            <a:picLocks noChangeAspect="1"/>
          </p:cNvPicPr>
          <p:nvPr/>
        </p:nvPicPr>
        <p:blipFill>
          <a:blip r:embed="rId4"/>
          <a:stretch>
            <a:fillRect/>
          </a:stretch>
        </p:blipFill>
        <p:spPr>
          <a:xfrm>
            <a:off x="71406" y="4238642"/>
            <a:ext cx="9048744" cy="762000"/>
          </a:xfrm>
          <a:prstGeom prst="rect">
            <a:avLst/>
          </a:prstGeom>
        </p:spPr>
      </p:pic>
      <p:sp>
        <p:nvSpPr>
          <p:cNvPr id="11" name="矩形 10">
            <a:extLst>
              <a:ext uri="{FF2B5EF4-FFF2-40B4-BE49-F238E27FC236}">
                <a16:creationId xmlns:a16="http://schemas.microsoft.com/office/drawing/2014/main" id="{91A35C27-5867-4CB4-AF7A-82DE96092310}"/>
              </a:ext>
            </a:extLst>
          </p:cNvPr>
          <p:cNvSpPr/>
          <p:nvPr/>
        </p:nvSpPr>
        <p:spPr>
          <a:xfrm>
            <a:off x="3571868" y="3967577"/>
            <a:ext cx="2929681" cy="247247"/>
          </a:xfrm>
          <a:prstGeom prst="rect">
            <a:avLst/>
          </a:prstGeom>
        </p:spPr>
        <p:txBody>
          <a:bodyPr wrap="square">
            <a:spAutoFit/>
          </a:bodyPr>
          <a:lstStyle/>
          <a:p>
            <a:pPr algn="ctr">
              <a:lnSpc>
                <a:spcPts val="500"/>
              </a:lnSpc>
            </a:pPr>
            <a:r>
              <a:rPr lang="en-US" altLang="zh-CN" sz="1400" b="1" dirty="0">
                <a:latin typeface="微软雅黑" panose="020B0503020204020204" pitchFamily="34" charset="-122"/>
                <a:ea typeface="微软雅黑" panose="020B0503020204020204" pitchFamily="34" charset="-122"/>
                <a:cs typeface="+mn-ea"/>
                <a:sym typeface="+mn-lt"/>
              </a:rPr>
              <a:t>……</a:t>
            </a:r>
          </a:p>
          <a:p>
            <a:pPr algn="ctr">
              <a:lnSpc>
                <a:spcPts val="500"/>
              </a:lnSpc>
            </a:pPr>
            <a:r>
              <a:rPr lang="en-US" altLang="zh-CN" sz="1400" b="1" dirty="0">
                <a:latin typeface="微软雅黑" panose="020B0503020204020204" pitchFamily="34" charset="-122"/>
                <a:ea typeface="微软雅黑" panose="020B0503020204020204" pitchFamily="34" charset="-122"/>
                <a:cs typeface="+mn-ea"/>
                <a:sym typeface="+mn-lt"/>
              </a:rPr>
              <a:t>……</a:t>
            </a:r>
          </a:p>
        </p:txBody>
      </p:sp>
      <p:sp>
        <p:nvSpPr>
          <p:cNvPr id="12" name="TextBox 31"/>
          <p:cNvSpPr txBox="1">
            <a:spLocks noChangeArrowheads="1"/>
          </p:cNvSpPr>
          <p:nvPr/>
        </p:nvSpPr>
        <p:spPr bwMode="auto">
          <a:xfrm>
            <a:off x="3592574" y="2934304"/>
            <a:ext cx="5559048" cy="923330"/>
          </a:xfrm>
          <a:prstGeom prst="rect">
            <a:avLst/>
          </a:prstGeom>
          <a:solidFill>
            <a:schemeClr val="bg1"/>
          </a:solidFill>
          <a:ln w="9525">
            <a:noFill/>
            <a:miter lim="800000"/>
          </a:ln>
        </p:spPr>
        <p:txBody>
          <a:bodyPr wrap="square">
            <a:spAutoFit/>
          </a:bodyPr>
          <a:lstStyle/>
          <a:p>
            <a:pPr>
              <a:buFont typeface="Wingdings" panose="05000000000000000000" pitchFamily="2" charset="2"/>
              <a:buChar char="l"/>
              <a:defRPr/>
            </a:pPr>
            <a:r>
              <a:rPr lang="zh-CN" altLang="en-US" b="1" dirty="0">
                <a:solidFill>
                  <a:srgbClr val="376092"/>
                </a:solidFill>
                <a:latin typeface="微软雅黑" panose="020B0503020204020204" pitchFamily="34" charset="-122"/>
                <a:ea typeface="微软雅黑" panose="020B0503020204020204" pitchFamily="34" charset="-122"/>
                <a:cs typeface="+mn-ea"/>
                <a:sym typeface="+mn-lt"/>
              </a:rPr>
              <a:t>与</a:t>
            </a: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决算报告</a:t>
            </a:r>
            <a:r>
              <a:rPr lang="zh-CN" altLang="en-US" b="1" dirty="0">
                <a:solidFill>
                  <a:srgbClr val="376092"/>
                </a:solidFill>
                <a:latin typeface="微软雅黑" panose="020B0503020204020204" pitchFamily="34" charset="-122"/>
                <a:ea typeface="微软雅黑" panose="020B0503020204020204" pitchFamily="34" charset="-122"/>
                <a:cs typeface="+mn-ea"/>
                <a:sym typeface="+mn-lt"/>
              </a:rPr>
              <a:t>一致</a:t>
            </a:r>
            <a:endParaRPr lang="en-US" altLang="zh-CN" b="1" dirty="0">
              <a:solidFill>
                <a:srgbClr val="376092"/>
              </a:solidFill>
              <a:latin typeface="微软雅黑" panose="020B0503020204020204" pitchFamily="34" charset="-122"/>
              <a:ea typeface="微软雅黑" panose="020B0503020204020204" pitchFamily="34" charset="-122"/>
              <a:cs typeface="+mn-ea"/>
              <a:sym typeface="+mn-lt"/>
            </a:endParaRPr>
          </a:p>
          <a:p>
            <a:pPr>
              <a:buFont typeface="Wingdings" panose="05000000000000000000" pitchFamily="2" charset="2"/>
              <a:buChar char="l"/>
              <a:defRPr/>
            </a:pPr>
            <a:r>
              <a:rPr lang="zh-CN" altLang="en-US" b="1" dirty="0">
                <a:solidFill>
                  <a:srgbClr val="376092"/>
                </a:solidFill>
                <a:latin typeface="微软雅黑" panose="020B0503020204020204" pitchFamily="34" charset="-122"/>
                <a:ea typeface="微软雅黑" panose="020B0503020204020204" pitchFamily="34" charset="-122"/>
                <a:cs typeface="+mn-ea"/>
                <a:sym typeface="+mn-lt"/>
              </a:rPr>
              <a:t>直接按照</a:t>
            </a: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类款项</a:t>
            </a:r>
            <a:r>
              <a:rPr lang="zh-CN" altLang="en-US" b="1" dirty="0">
                <a:solidFill>
                  <a:srgbClr val="376092"/>
                </a:solidFill>
                <a:latin typeface="微软雅黑" panose="020B0503020204020204" pitchFamily="34" charset="-122"/>
                <a:ea typeface="微软雅黑" panose="020B0503020204020204" pitchFamily="34" charset="-122"/>
                <a:cs typeface="+mn-ea"/>
                <a:sym typeface="+mn-lt"/>
              </a:rPr>
              <a:t>填报</a:t>
            </a:r>
            <a:endParaRPr lang="en-US" altLang="zh-CN" b="1" dirty="0">
              <a:solidFill>
                <a:srgbClr val="376092"/>
              </a:solidFill>
              <a:latin typeface="微软雅黑" panose="020B0503020204020204" pitchFamily="34" charset="-122"/>
              <a:ea typeface="微软雅黑" panose="020B0503020204020204" pitchFamily="34" charset="-122"/>
              <a:cs typeface="+mn-ea"/>
              <a:sym typeface="+mn-lt"/>
            </a:endParaRPr>
          </a:p>
          <a:p>
            <a:pPr>
              <a:buFont typeface="Wingdings" panose="05000000000000000000" pitchFamily="2" charset="2"/>
              <a:buChar char="l"/>
              <a:defRPr/>
            </a:pPr>
            <a:r>
              <a:rPr lang="zh-CN" altLang="en-US" b="1" dirty="0">
                <a:solidFill>
                  <a:srgbClr val="376092"/>
                </a:solidFill>
                <a:latin typeface="微软雅黑" panose="020B0503020204020204" pitchFamily="34" charset="-122"/>
                <a:ea typeface="微软雅黑" panose="020B0503020204020204" pitchFamily="34" charset="-122"/>
                <a:cs typeface="+mn-ea"/>
                <a:sym typeface="+mn-lt"/>
              </a:rPr>
              <a:t>政府性基金和国有资本经营决算收支</a:t>
            </a: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不能漏填</a:t>
            </a:r>
          </a:p>
        </p:txBody>
      </p:sp>
      <p:sp>
        <p:nvSpPr>
          <p:cNvPr id="16" name="矩形 15">
            <a:extLst>
              <a:ext uri="{FF2B5EF4-FFF2-40B4-BE49-F238E27FC236}">
                <a16:creationId xmlns:a16="http://schemas.microsoft.com/office/drawing/2014/main" id="{31E164A9-69A5-41B7-A0F3-A792A85C6664}"/>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7" name="组合 16">
            <a:extLst>
              <a:ext uri="{FF2B5EF4-FFF2-40B4-BE49-F238E27FC236}">
                <a16:creationId xmlns:a16="http://schemas.microsoft.com/office/drawing/2014/main" id="{D1159A19-0CF3-405C-A4AE-5E503E46B9CA}"/>
              </a:ext>
            </a:extLst>
          </p:cNvPr>
          <p:cNvGrpSpPr>
            <a:grpSpLocks/>
          </p:cNvGrpSpPr>
          <p:nvPr/>
        </p:nvGrpSpPr>
        <p:grpSpPr bwMode="auto">
          <a:xfrm>
            <a:off x="300038" y="106293"/>
            <a:ext cx="4776018" cy="523220"/>
            <a:chOff x="400051" y="268099"/>
            <a:chExt cx="5136254" cy="580895"/>
          </a:xfrm>
        </p:grpSpPr>
        <p:sp>
          <p:nvSpPr>
            <p:cNvPr id="18" name="任意多边形 3">
              <a:extLst>
                <a:ext uri="{FF2B5EF4-FFF2-40B4-BE49-F238E27FC236}">
                  <a16:creationId xmlns:a16="http://schemas.microsoft.com/office/drawing/2014/main" id="{2CEE456A-5A71-488C-A094-08D4424D1D61}"/>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文本框 26">
              <a:extLst>
                <a:ext uri="{FF2B5EF4-FFF2-40B4-BE49-F238E27FC236}">
                  <a16:creationId xmlns:a16="http://schemas.microsoft.com/office/drawing/2014/main" id="{5335D848-D565-4FD2-B865-0464F82B6875}"/>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—DC1</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20" name="图片 19">
            <a:extLst>
              <a:ext uri="{FF2B5EF4-FFF2-40B4-BE49-F238E27FC236}">
                <a16:creationId xmlns:a16="http://schemas.microsoft.com/office/drawing/2014/main" id="{F0B95545-C768-4CDA-BDA5-52677ED0C8C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
        <p:nvSpPr>
          <p:cNvPr id="4" name="乘号 3">
            <a:extLst>
              <a:ext uri="{FF2B5EF4-FFF2-40B4-BE49-F238E27FC236}">
                <a16:creationId xmlns:a16="http://schemas.microsoft.com/office/drawing/2014/main" id="{8471930C-F544-4CC9-B1F6-69EC86108CCD}"/>
              </a:ext>
            </a:extLst>
          </p:cNvPr>
          <p:cNvSpPr/>
          <p:nvPr/>
        </p:nvSpPr>
        <p:spPr>
          <a:xfrm>
            <a:off x="6761460" y="1544391"/>
            <a:ext cx="2304256" cy="864096"/>
          </a:xfrm>
          <a:prstGeom prst="mathMultiply">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85848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408C84D5-97B1-4B28-9C59-4B35330A288F}"/>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4" name="组合 13">
            <a:extLst>
              <a:ext uri="{FF2B5EF4-FFF2-40B4-BE49-F238E27FC236}">
                <a16:creationId xmlns:a16="http://schemas.microsoft.com/office/drawing/2014/main" id="{51555227-29BB-4CE0-A018-C09AD82373E0}"/>
              </a:ext>
            </a:extLst>
          </p:cNvPr>
          <p:cNvGrpSpPr>
            <a:grpSpLocks/>
          </p:cNvGrpSpPr>
          <p:nvPr/>
        </p:nvGrpSpPr>
        <p:grpSpPr bwMode="auto">
          <a:xfrm>
            <a:off x="300038" y="106293"/>
            <a:ext cx="4776018" cy="523220"/>
            <a:chOff x="400051" y="268099"/>
            <a:chExt cx="5136254" cy="580895"/>
          </a:xfrm>
        </p:grpSpPr>
        <p:sp>
          <p:nvSpPr>
            <p:cNvPr id="15" name="任意多边形 3">
              <a:extLst>
                <a:ext uri="{FF2B5EF4-FFF2-40B4-BE49-F238E27FC236}">
                  <a16:creationId xmlns:a16="http://schemas.microsoft.com/office/drawing/2014/main" id="{F5D68B5C-780B-4632-9F7C-10633792D72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文本框 26">
              <a:extLst>
                <a:ext uri="{FF2B5EF4-FFF2-40B4-BE49-F238E27FC236}">
                  <a16:creationId xmlns:a16="http://schemas.microsoft.com/office/drawing/2014/main" id="{F24690B2-E00E-4E8D-84C4-49862B804700}"/>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—DC1</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17" name="图片 16">
            <a:extLst>
              <a:ext uri="{FF2B5EF4-FFF2-40B4-BE49-F238E27FC236}">
                <a16:creationId xmlns:a16="http://schemas.microsoft.com/office/drawing/2014/main" id="{365D8E1F-215A-4C83-A54A-3A8F06F9C3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pic>
        <p:nvPicPr>
          <p:cNvPr id="7" name="图片 6">
            <a:extLst>
              <a:ext uri="{FF2B5EF4-FFF2-40B4-BE49-F238E27FC236}">
                <a16:creationId xmlns:a16="http://schemas.microsoft.com/office/drawing/2014/main" id="{B046FA12-B8C9-4761-AD13-D63103DBA0BC}"/>
              </a:ext>
            </a:extLst>
          </p:cNvPr>
          <p:cNvPicPr>
            <a:picLocks noChangeAspect="1"/>
          </p:cNvPicPr>
          <p:nvPr/>
        </p:nvPicPr>
        <p:blipFill>
          <a:blip r:embed="rId4"/>
          <a:stretch>
            <a:fillRect/>
          </a:stretch>
        </p:blipFill>
        <p:spPr>
          <a:xfrm>
            <a:off x="449796" y="918956"/>
            <a:ext cx="8244408" cy="3848909"/>
          </a:xfrm>
          <a:prstGeom prst="rect">
            <a:avLst/>
          </a:prstGeom>
        </p:spPr>
      </p:pic>
      <p:sp>
        <p:nvSpPr>
          <p:cNvPr id="8" name="矩形 7"/>
          <p:cNvSpPr/>
          <p:nvPr/>
        </p:nvSpPr>
        <p:spPr>
          <a:xfrm>
            <a:off x="4286248" y="2714626"/>
            <a:ext cx="857256" cy="214314"/>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286248" y="3071816"/>
            <a:ext cx="857256" cy="214314"/>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2785848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a16="http://schemas.microsoft.com/office/drawing/2014/main" id="{7AA0E1FE-7FB8-432E-B134-D6FD71B32B7C}"/>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8" name="组合 27">
            <a:extLst>
              <a:ext uri="{FF2B5EF4-FFF2-40B4-BE49-F238E27FC236}">
                <a16:creationId xmlns:a16="http://schemas.microsoft.com/office/drawing/2014/main" id="{EB672DA8-DE53-4606-9C07-417AE99502A2}"/>
              </a:ext>
            </a:extLst>
          </p:cNvPr>
          <p:cNvGrpSpPr>
            <a:grpSpLocks/>
          </p:cNvGrpSpPr>
          <p:nvPr/>
        </p:nvGrpSpPr>
        <p:grpSpPr bwMode="auto">
          <a:xfrm>
            <a:off x="300038" y="106293"/>
            <a:ext cx="4776018" cy="523220"/>
            <a:chOff x="400051" y="268099"/>
            <a:chExt cx="5136254" cy="580895"/>
          </a:xfrm>
        </p:grpSpPr>
        <p:sp>
          <p:nvSpPr>
            <p:cNvPr id="29" name="任意多边形 3">
              <a:extLst>
                <a:ext uri="{FF2B5EF4-FFF2-40B4-BE49-F238E27FC236}">
                  <a16:creationId xmlns:a16="http://schemas.microsoft.com/office/drawing/2014/main" id="{BA867C06-9D04-4283-B96C-DCDEEE2912BB}"/>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文本框 26">
              <a:extLst>
                <a:ext uri="{FF2B5EF4-FFF2-40B4-BE49-F238E27FC236}">
                  <a16:creationId xmlns:a16="http://schemas.microsoft.com/office/drawing/2014/main" id="{A42E16DF-1712-4836-86D3-6A7DFC07E656}"/>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—DC2</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31" name="图片 30">
            <a:extLst>
              <a:ext uri="{FF2B5EF4-FFF2-40B4-BE49-F238E27FC236}">
                <a16:creationId xmlns:a16="http://schemas.microsoft.com/office/drawing/2014/main" id="{971C53D3-35CB-446E-9315-0357067264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pic>
        <p:nvPicPr>
          <p:cNvPr id="4098" name="Picture 2"/>
          <p:cNvPicPr>
            <a:picLocks noChangeAspect="1" noChangeArrowheads="1"/>
          </p:cNvPicPr>
          <p:nvPr/>
        </p:nvPicPr>
        <p:blipFill>
          <a:blip r:embed="rId4"/>
          <a:srcRect/>
          <a:stretch>
            <a:fillRect/>
          </a:stretch>
        </p:blipFill>
        <p:spPr bwMode="auto">
          <a:xfrm>
            <a:off x="15569" y="1357304"/>
            <a:ext cx="9057025" cy="2857520"/>
          </a:xfrm>
          <a:prstGeom prst="rect">
            <a:avLst/>
          </a:prstGeom>
          <a:noFill/>
          <a:ln w="9525">
            <a:noFill/>
            <a:miter lim="800000"/>
            <a:headEnd/>
            <a:tailEnd/>
          </a:ln>
          <a:effectLst/>
        </p:spPr>
      </p:pic>
      <p:pic>
        <p:nvPicPr>
          <p:cNvPr id="4099" name="Picture 3"/>
          <p:cNvPicPr>
            <a:picLocks noChangeAspect="1" noChangeArrowheads="1"/>
          </p:cNvPicPr>
          <p:nvPr/>
        </p:nvPicPr>
        <p:blipFill>
          <a:blip r:embed="rId5"/>
          <a:srcRect/>
          <a:stretch>
            <a:fillRect/>
          </a:stretch>
        </p:blipFill>
        <p:spPr bwMode="auto">
          <a:xfrm>
            <a:off x="8062942" y="2166936"/>
            <a:ext cx="723900" cy="190500"/>
          </a:xfrm>
          <a:prstGeom prst="rect">
            <a:avLst/>
          </a:prstGeom>
          <a:noFill/>
          <a:ln w="9525">
            <a:noFill/>
            <a:miter lim="800000"/>
            <a:headEnd/>
            <a:tailEnd/>
          </a:ln>
          <a:effectLst/>
        </p:spPr>
      </p:pic>
    </p:spTree>
    <p:extLst>
      <p:ext uri="{BB962C8B-B14F-4D97-AF65-F5344CB8AC3E}">
        <p14:creationId xmlns:p14="http://schemas.microsoft.com/office/powerpoint/2010/main" val="901228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0" y="928676"/>
            <a:ext cx="7500957" cy="38004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7419975" y="928676"/>
            <a:ext cx="1724025" cy="3838575"/>
          </a:xfrm>
          <a:prstGeom prst="rect">
            <a:avLst/>
          </a:prstGeom>
          <a:noFill/>
          <a:ln w="9525">
            <a:noFill/>
            <a:miter lim="800000"/>
            <a:headEnd/>
            <a:tailEnd/>
          </a:ln>
          <a:effectLst/>
        </p:spPr>
      </p:pic>
      <p:sp>
        <p:nvSpPr>
          <p:cNvPr id="9" name="矩形 8"/>
          <p:cNvSpPr/>
          <p:nvPr/>
        </p:nvSpPr>
        <p:spPr>
          <a:xfrm>
            <a:off x="571472" y="2786064"/>
            <a:ext cx="642942" cy="2000264"/>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p:cNvSpPr/>
          <p:nvPr/>
        </p:nvSpPr>
        <p:spPr>
          <a:xfrm>
            <a:off x="5643570" y="1714494"/>
            <a:ext cx="1857388" cy="3071834"/>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5E19A9E2-2C58-48B7-9AF2-F8441A2935D2}"/>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 name="组合 11">
            <a:extLst>
              <a:ext uri="{FF2B5EF4-FFF2-40B4-BE49-F238E27FC236}">
                <a16:creationId xmlns:a16="http://schemas.microsoft.com/office/drawing/2014/main" id="{701850CD-AF89-414E-A102-0EAF702A0F80}"/>
              </a:ext>
            </a:extLst>
          </p:cNvPr>
          <p:cNvGrpSpPr>
            <a:grpSpLocks/>
          </p:cNvGrpSpPr>
          <p:nvPr/>
        </p:nvGrpSpPr>
        <p:grpSpPr bwMode="auto">
          <a:xfrm>
            <a:off x="300038" y="106293"/>
            <a:ext cx="4776018" cy="523220"/>
            <a:chOff x="400051" y="268099"/>
            <a:chExt cx="5136254" cy="580895"/>
          </a:xfrm>
        </p:grpSpPr>
        <p:sp>
          <p:nvSpPr>
            <p:cNvPr id="13" name="任意多边形 3">
              <a:extLst>
                <a:ext uri="{FF2B5EF4-FFF2-40B4-BE49-F238E27FC236}">
                  <a16:creationId xmlns:a16="http://schemas.microsoft.com/office/drawing/2014/main" id="{80E5608D-38A4-46C4-895E-D863186A4E8D}"/>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文本框 26">
              <a:extLst>
                <a:ext uri="{FF2B5EF4-FFF2-40B4-BE49-F238E27FC236}">
                  <a16:creationId xmlns:a16="http://schemas.microsoft.com/office/drawing/2014/main" id="{741DBE01-15EB-4DE6-AF1D-4BD4F2EA90B7}"/>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—DC2</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15" name="图片 14">
            <a:extLst>
              <a:ext uri="{FF2B5EF4-FFF2-40B4-BE49-F238E27FC236}">
                <a16:creationId xmlns:a16="http://schemas.microsoft.com/office/drawing/2014/main" id="{9EC38E85-BD5F-4C86-9A1A-5C0D6D55FB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37094854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a:extLst>
              <a:ext uri="{FF2B5EF4-FFF2-40B4-BE49-F238E27FC236}">
                <a16:creationId xmlns:a16="http://schemas.microsoft.com/office/drawing/2014/main" id="{BDFFB7A1-E5CE-448B-AAAB-BA386DB53EAB}"/>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46" name="组合 45">
            <a:extLst>
              <a:ext uri="{FF2B5EF4-FFF2-40B4-BE49-F238E27FC236}">
                <a16:creationId xmlns:a16="http://schemas.microsoft.com/office/drawing/2014/main" id="{75585B22-1F9A-4553-B501-5693D37C2B7C}"/>
              </a:ext>
            </a:extLst>
          </p:cNvPr>
          <p:cNvGrpSpPr>
            <a:grpSpLocks/>
          </p:cNvGrpSpPr>
          <p:nvPr/>
        </p:nvGrpSpPr>
        <p:grpSpPr bwMode="auto">
          <a:xfrm>
            <a:off x="300038" y="106293"/>
            <a:ext cx="4776018" cy="523220"/>
            <a:chOff x="400051" y="268099"/>
            <a:chExt cx="5136254" cy="580895"/>
          </a:xfrm>
        </p:grpSpPr>
        <p:sp>
          <p:nvSpPr>
            <p:cNvPr id="47" name="任意多边形 3">
              <a:extLst>
                <a:ext uri="{FF2B5EF4-FFF2-40B4-BE49-F238E27FC236}">
                  <a16:creationId xmlns:a16="http://schemas.microsoft.com/office/drawing/2014/main" id="{BF011161-9FC2-48CE-9F72-F43AE5D7F64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文本框 26">
              <a:extLst>
                <a:ext uri="{FF2B5EF4-FFF2-40B4-BE49-F238E27FC236}">
                  <a16:creationId xmlns:a16="http://schemas.microsoft.com/office/drawing/2014/main" id="{56C38D39-A787-41B6-9BC9-D81BB7895C26}"/>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附表</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1</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49" name="图片 48">
            <a:extLst>
              <a:ext uri="{FF2B5EF4-FFF2-40B4-BE49-F238E27FC236}">
                <a16:creationId xmlns:a16="http://schemas.microsoft.com/office/drawing/2014/main" id="{91D5760D-E291-48E0-B97E-2E7D4AF3C7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pic>
        <p:nvPicPr>
          <p:cNvPr id="8" name="图片 7">
            <a:extLst>
              <a:ext uri="{FF2B5EF4-FFF2-40B4-BE49-F238E27FC236}">
                <a16:creationId xmlns:a16="http://schemas.microsoft.com/office/drawing/2014/main" id="{B2BCBD0C-F0ED-463C-A98C-1FBB4DB2F3F0}"/>
              </a:ext>
            </a:extLst>
          </p:cNvPr>
          <p:cNvPicPr>
            <a:picLocks noChangeAspect="1"/>
          </p:cNvPicPr>
          <p:nvPr/>
        </p:nvPicPr>
        <p:blipFill>
          <a:blip r:embed="rId4"/>
          <a:stretch>
            <a:fillRect/>
          </a:stretch>
        </p:blipFill>
        <p:spPr>
          <a:xfrm>
            <a:off x="36512" y="954187"/>
            <a:ext cx="9144000" cy="3705795"/>
          </a:xfrm>
          <a:prstGeom prst="rect">
            <a:avLst/>
          </a:prstGeom>
        </p:spPr>
      </p:pic>
      <p:sp>
        <p:nvSpPr>
          <p:cNvPr id="9" name="矩形 8">
            <a:extLst>
              <a:ext uri="{FF2B5EF4-FFF2-40B4-BE49-F238E27FC236}">
                <a16:creationId xmlns:a16="http://schemas.microsoft.com/office/drawing/2014/main" id="{A3855D7A-3586-4D9B-B6B7-ECF191CEE4BE}"/>
              </a:ext>
            </a:extLst>
          </p:cNvPr>
          <p:cNvSpPr/>
          <p:nvPr/>
        </p:nvSpPr>
        <p:spPr>
          <a:xfrm>
            <a:off x="3059832" y="1275606"/>
            <a:ext cx="576064" cy="3312368"/>
          </a:xfrm>
          <a:prstGeom prst="rect">
            <a:avLst/>
          </a:prstGeom>
          <a:noFill/>
          <a:ln w="38100">
            <a:solidFill>
              <a:srgbClr val="00B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a:extLst>
              <a:ext uri="{FF2B5EF4-FFF2-40B4-BE49-F238E27FC236}">
                <a16:creationId xmlns:a16="http://schemas.microsoft.com/office/drawing/2014/main" id="{FFF86B42-1CF3-4371-88EA-52AC07EC20E4}"/>
              </a:ext>
            </a:extLst>
          </p:cNvPr>
          <p:cNvSpPr/>
          <p:nvPr/>
        </p:nvSpPr>
        <p:spPr>
          <a:xfrm>
            <a:off x="8564161" y="1253362"/>
            <a:ext cx="576064" cy="3312368"/>
          </a:xfrm>
          <a:prstGeom prst="rect">
            <a:avLst/>
          </a:prstGeom>
          <a:noFill/>
          <a:ln w="38100">
            <a:solidFill>
              <a:srgbClr val="00B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a:extLst>
              <a:ext uri="{FF2B5EF4-FFF2-40B4-BE49-F238E27FC236}">
                <a16:creationId xmlns:a16="http://schemas.microsoft.com/office/drawing/2014/main" id="{B40C168B-5B4B-463F-A88C-EA513F86EA90}"/>
              </a:ext>
            </a:extLst>
          </p:cNvPr>
          <p:cNvSpPr/>
          <p:nvPr/>
        </p:nvSpPr>
        <p:spPr>
          <a:xfrm>
            <a:off x="76842" y="2243522"/>
            <a:ext cx="2694958" cy="472244"/>
          </a:xfrm>
          <a:prstGeom prst="rect">
            <a:avLst/>
          </a:prstGeom>
          <a:noFill/>
          <a:ln w="38100">
            <a:solidFill>
              <a:srgbClr val="00B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矩形 12">
            <a:extLst>
              <a:ext uri="{FF2B5EF4-FFF2-40B4-BE49-F238E27FC236}">
                <a16:creationId xmlns:a16="http://schemas.microsoft.com/office/drawing/2014/main" id="{F7CD60B4-485D-407B-95D1-9A854B80AAA0}"/>
              </a:ext>
            </a:extLst>
          </p:cNvPr>
          <p:cNvSpPr/>
          <p:nvPr/>
        </p:nvSpPr>
        <p:spPr>
          <a:xfrm>
            <a:off x="76842" y="3219822"/>
            <a:ext cx="2694958" cy="1368152"/>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TextBox 31">
            <a:extLst>
              <a:ext uri="{FF2B5EF4-FFF2-40B4-BE49-F238E27FC236}">
                <a16:creationId xmlns:a16="http://schemas.microsoft.com/office/drawing/2014/main" id="{BAD36189-6B5A-47EE-B6AE-72710B29BED0}"/>
              </a:ext>
            </a:extLst>
          </p:cNvPr>
          <p:cNvSpPr txBox="1">
            <a:spLocks noChangeArrowheads="1"/>
          </p:cNvSpPr>
          <p:nvPr/>
        </p:nvSpPr>
        <p:spPr bwMode="auto">
          <a:xfrm>
            <a:off x="3651212" y="2790066"/>
            <a:ext cx="3934542" cy="1200329"/>
          </a:xfrm>
          <a:prstGeom prst="rect">
            <a:avLst/>
          </a:prstGeom>
          <a:solidFill>
            <a:schemeClr val="bg1"/>
          </a:solidFill>
          <a:ln w="9525">
            <a:noFill/>
            <a:miter lim="800000"/>
          </a:ln>
        </p:spPr>
        <p:txBody>
          <a:bodyPr wrap="square">
            <a:spAutoFit/>
          </a:bodyPr>
          <a:lstStyle/>
          <a:p>
            <a:pPr>
              <a:buFont typeface="Wingdings" panose="05000000000000000000" pitchFamily="2" charset="2"/>
              <a:buChar char="l"/>
              <a:defRPr/>
            </a:pPr>
            <a:r>
              <a:rPr lang="en-US" altLang="zh-CN" b="1" kern="0" dirty="0">
                <a:solidFill>
                  <a:srgbClr val="376092"/>
                </a:solidFill>
                <a:latin typeface="微软雅黑" panose="020B0503020204020204" pitchFamily="34" charset="-122"/>
                <a:ea typeface="微软雅黑" panose="020B0503020204020204" pitchFamily="34" charset="-122"/>
                <a:cs typeface="+mn-ea"/>
              </a:rPr>
              <a:t>2</a:t>
            </a:r>
            <a:r>
              <a:rPr lang="zh-CN" altLang="en-US" b="1" kern="0" dirty="0">
                <a:solidFill>
                  <a:srgbClr val="376092"/>
                </a:solidFill>
                <a:latin typeface="微软雅黑" panose="020B0503020204020204" pitchFamily="34" charset="-122"/>
                <a:ea typeface="微软雅黑" panose="020B0503020204020204" pitchFamily="34" charset="-122"/>
                <a:cs typeface="+mn-ea"/>
              </a:rPr>
              <a:t>列＞</a:t>
            </a:r>
            <a:r>
              <a:rPr lang="en-US" altLang="zh-CN" b="1" kern="0" dirty="0">
                <a:solidFill>
                  <a:srgbClr val="376092"/>
                </a:solidFill>
                <a:latin typeface="微软雅黑" panose="020B0503020204020204" pitchFamily="34" charset="-122"/>
                <a:ea typeface="微软雅黑" panose="020B0503020204020204" pitchFamily="34" charset="-122"/>
                <a:cs typeface="+mn-ea"/>
              </a:rPr>
              <a:t>0</a:t>
            </a:r>
            <a:r>
              <a:rPr lang="zh-CN" altLang="en-US" b="1" kern="0" dirty="0">
                <a:solidFill>
                  <a:srgbClr val="376092"/>
                </a:solidFill>
                <a:latin typeface="微软雅黑" panose="020B0503020204020204" pitchFamily="34" charset="-122"/>
                <a:ea typeface="微软雅黑" panose="020B0503020204020204" pitchFamily="34" charset="-122"/>
                <a:cs typeface="+mn-ea"/>
              </a:rPr>
              <a:t>，</a:t>
            </a:r>
            <a:r>
              <a:rPr lang="en-US" altLang="zh-CN" b="1" kern="0" dirty="0" smtClean="0">
                <a:solidFill>
                  <a:srgbClr val="376092"/>
                </a:solidFill>
                <a:latin typeface="微软雅黑" panose="020B0503020204020204" pitchFamily="34" charset="-122"/>
                <a:ea typeface="微软雅黑" panose="020B0503020204020204" pitchFamily="34" charset="-122"/>
                <a:cs typeface="+mn-ea"/>
              </a:rPr>
              <a:t>A</a:t>
            </a:r>
            <a:r>
              <a:rPr lang="zh-CN" altLang="en-US" b="1" kern="0" dirty="0" smtClean="0">
                <a:solidFill>
                  <a:srgbClr val="376092"/>
                </a:solidFill>
                <a:latin typeface="微软雅黑" panose="020B0503020204020204" pitchFamily="34" charset="-122"/>
                <a:ea typeface="微软雅黑" panose="020B0503020204020204" pitchFamily="34" charset="-122"/>
                <a:cs typeface="+mn-ea"/>
              </a:rPr>
              <a:t>、</a:t>
            </a:r>
            <a:r>
              <a:rPr lang="en-US" altLang="zh-CN" b="1" kern="0" dirty="0" smtClean="0">
                <a:solidFill>
                  <a:srgbClr val="376092"/>
                </a:solidFill>
                <a:latin typeface="微软雅黑" panose="020B0503020204020204" pitchFamily="34" charset="-122"/>
                <a:ea typeface="微软雅黑" panose="020B0503020204020204" pitchFamily="34" charset="-122"/>
                <a:cs typeface="+mn-ea"/>
              </a:rPr>
              <a:t>B</a:t>
            </a:r>
            <a:r>
              <a:rPr lang="zh-CN" altLang="en-US" b="1" kern="0" dirty="0" smtClean="0">
                <a:solidFill>
                  <a:srgbClr val="376092"/>
                </a:solidFill>
                <a:latin typeface="微软雅黑" panose="020B0503020204020204" pitchFamily="34" charset="-122"/>
                <a:ea typeface="微软雅黑" panose="020B0503020204020204" pitchFamily="34" charset="-122"/>
                <a:cs typeface="+mn-ea"/>
              </a:rPr>
              <a:t>列</a:t>
            </a:r>
            <a:r>
              <a:rPr lang="zh-CN" altLang="en-US" b="1" kern="0" dirty="0">
                <a:solidFill>
                  <a:srgbClr val="376092"/>
                </a:solidFill>
                <a:latin typeface="微软雅黑" panose="020B0503020204020204" pitchFamily="34" charset="-122"/>
                <a:ea typeface="微软雅黑" panose="020B0503020204020204" pitchFamily="34" charset="-122"/>
                <a:cs typeface="+mn-ea"/>
              </a:rPr>
              <a:t>必填</a:t>
            </a:r>
            <a:endParaRPr lang="en-US" altLang="zh-CN" b="1" kern="0" dirty="0">
              <a:solidFill>
                <a:srgbClr val="376092"/>
              </a:solidFill>
              <a:latin typeface="微软雅黑" panose="020B0503020204020204" pitchFamily="34" charset="-122"/>
              <a:ea typeface="微软雅黑" panose="020B0503020204020204" pitchFamily="34" charset="-122"/>
              <a:cs typeface="+mn-ea"/>
            </a:endParaRPr>
          </a:p>
          <a:p>
            <a:pPr>
              <a:buFont typeface="Wingdings" panose="05000000000000000000" pitchFamily="2" charset="2"/>
              <a:buChar char="l"/>
              <a:defRPr/>
            </a:pPr>
            <a:r>
              <a:rPr lang="en-US" altLang="zh-CN" b="1" kern="0" dirty="0">
                <a:solidFill>
                  <a:srgbClr val="376092"/>
                </a:solidFill>
                <a:latin typeface="微软雅黑" panose="020B0503020204020204" pitchFamily="34" charset="-122"/>
                <a:ea typeface="微软雅黑" panose="020B0503020204020204" pitchFamily="34" charset="-122"/>
                <a:cs typeface="+mn-ea"/>
              </a:rPr>
              <a:t>7</a:t>
            </a:r>
            <a:r>
              <a:rPr lang="zh-CN" altLang="en-US" b="1" kern="0" dirty="0">
                <a:solidFill>
                  <a:srgbClr val="376092"/>
                </a:solidFill>
                <a:latin typeface="微软雅黑" panose="020B0503020204020204" pitchFamily="34" charset="-122"/>
                <a:ea typeface="微软雅黑" panose="020B0503020204020204" pitchFamily="34" charset="-122"/>
                <a:cs typeface="+mn-ea"/>
              </a:rPr>
              <a:t>列＞</a:t>
            </a:r>
            <a:r>
              <a:rPr lang="en-US" altLang="zh-CN" b="1" kern="0" dirty="0">
                <a:solidFill>
                  <a:srgbClr val="376092"/>
                </a:solidFill>
                <a:latin typeface="微软雅黑" panose="020B0503020204020204" pitchFamily="34" charset="-122"/>
                <a:ea typeface="微软雅黑" panose="020B0503020204020204" pitchFamily="34" charset="-122"/>
                <a:cs typeface="+mn-ea"/>
              </a:rPr>
              <a:t>0</a:t>
            </a:r>
            <a:r>
              <a:rPr lang="zh-CN" altLang="en-US" b="1" kern="0" dirty="0">
                <a:solidFill>
                  <a:srgbClr val="376092"/>
                </a:solidFill>
                <a:latin typeface="微软雅黑" panose="020B0503020204020204" pitchFamily="34" charset="-122"/>
                <a:ea typeface="微软雅黑" panose="020B0503020204020204" pitchFamily="34" charset="-122"/>
                <a:cs typeface="+mn-ea"/>
              </a:rPr>
              <a:t>，</a:t>
            </a:r>
            <a:r>
              <a:rPr lang="en-US" altLang="zh-CN" b="1" kern="0" dirty="0">
                <a:solidFill>
                  <a:srgbClr val="376092"/>
                </a:solidFill>
                <a:latin typeface="微软雅黑" panose="020B0503020204020204" pitchFamily="34" charset="-122"/>
                <a:ea typeface="微软雅黑" panose="020B0503020204020204" pitchFamily="34" charset="-122"/>
                <a:cs typeface="+mn-ea"/>
              </a:rPr>
              <a:t>C</a:t>
            </a:r>
            <a:r>
              <a:rPr lang="zh-CN" altLang="en-US" b="1" kern="0" dirty="0">
                <a:solidFill>
                  <a:srgbClr val="376092"/>
                </a:solidFill>
                <a:latin typeface="微软雅黑" panose="020B0503020204020204" pitchFamily="34" charset="-122"/>
                <a:ea typeface="微软雅黑" panose="020B0503020204020204" pitchFamily="34" charset="-122"/>
                <a:cs typeface="+mn-ea"/>
              </a:rPr>
              <a:t>列必填</a:t>
            </a:r>
            <a:endParaRPr lang="en-US" altLang="zh-CN" b="1" kern="0" dirty="0">
              <a:solidFill>
                <a:srgbClr val="376092"/>
              </a:solidFill>
              <a:latin typeface="微软雅黑" panose="020B0503020204020204" pitchFamily="34" charset="-122"/>
              <a:ea typeface="微软雅黑" panose="020B0503020204020204" pitchFamily="34" charset="-122"/>
              <a:cs typeface="+mn-ea"/>
            </a:endParaRPr>
          </a:p>
          <a:p>
            <a:pPr>
              <a:buFont typeface="Wingdings" panose="05000000000000000000" pitchFamily="2" charset="2"/>
              <a:buChar char="l"/>
              <a:defRPr/>
            </a:pPr>
            <a:r>
              <a:rPr lang="en-US" altLang="zh-CN" b="1" kern="0" dirty="0">
                <a:solidFill>
                  <a:srgbClr val="376092"/>
                </a:solidFill>
                <a:latin typeface="微软雅黑" panose="020B0503020204020204" pitchFamily="34" charset="-122"/>
                <a:ea typeface="微软雅黑" panose="020B0503020204020204" pitchFamily="34" charset="-122"/>
                <a:cs typeface="+mn-ea"/>
              </a:rPr>
              <a:t>B</a:t>
            </a:r>
            <a:r>
              <a:rPr lang="zh-CN" altLang="en-US" b="1" kern="0" dirty="0">
                <a:solidFill>
                  <a:srgbClr val="376092"/>
                </a:solidFill>
                <a:latin typeface="微软雅黑" panose="020B0503020204020204" pitchFamily="34" charset="-122"/>
                <a:ea typeface="微软雅黑" panose="020B0503020204020204" pitchFamily="34" charset="-122"/>
                <a:cs typeface="+mn-ea"/>
              </a:rPr>
              <a:t>列</a:t>
            </a:r>
            <a:r>
              <a:rPr lang="en-US" altLang="zh-CN" b="1" kern="0" dirty="0">
                <a:solidFill>
                  <a:srgbClr val="376092"/>
                </a:solidFill>
                <a:latin typeface="微软雅黑" panose="020B0503020204020204" pitchFamily="34" charset="-122"/>
                <a:ea typeface="微软雅黑" panose="020B0503020204020204" pitchFamily="34" charset="-122"/>
                <a:cs typeface="+mn-ea"/>
              </a:rPr>
              <a:t>20-300</a:t>
            </a:r>
            <a:r>
              <a:rPr lang="zh-CN" altLang="en-US" b="1" kern="0" dirty="0">
                <a:solidFill>
                  <a:srgbClr val="376092"/>
                </a:solidFill>
                <a:latin typeface="微软雅黑" panose="020B0503020204020204" pitchFamily="34" charset="-122"/>
                <a:ea typeface="微软雅黑" panose="020B0503020204020204" pitchFamily="34" charset="-122"/>
                <a:cs typeface="+mn-ea"/>
              </a:rPr>
              <a:t>字</a:t>
            </a:r>
            <a:endParaRPr lang="en-US" altLang="zh-CN" b="1" kern="0" dirty="0">
              <a:solidFill>
                <a:srgbClr val="376092"/>
              </a:solidFill>
              <a:latin typeface="微软雅黑" panose="020B0503020204020204" pitchFamily="34" charset="-122"/>
              <a:ea typeface="微软雅黑" panose="020B0503020204020204" pitchFamily="34" charset="-122"/>
              <a:cs typeface="+mn-ea"/>
            </a:endParaRPr>
          </a:p>
          <a:p>
            <a:pPr>
              <a:buFont typeface="Wingdings" panose="05000000000000000000" pitchFamily="2" charset="2"/>
              <a:buChar char="l"/>
              <a:defRPr/>
            </a:pPr>
            <a:r>
              <a:rPr lang="en-US" altLang="zh-CN" b="1" kern="0" dirty="0">
                <a:solidFill>
                  <a:srgbClr val="376092"/>
                </a:solidFill>
                <a:latin typeface="微软雅黑" panose="020B0503020204020204" pitchFamily="34" charset="-122"/>
                <a:ea typeface="微软雅黑" panose="020B0503020204020204" pitchFamily="34" charset="-122"/>
                <a:cs typeface="+mn-ea"/>
              </a:rPr>
              <a:t>C</a:t>
            </a:r>
            <a:r>
              <a:rPr lang="zh-CN" altLang="en-US" b="1" kern="0" dirty="0">
                <a:solidFill>
                  <a:srgbClr val="376092"/>
                </a:solidFill>
                <a:latin typeface="微软雅黑" panose="020B0503020204020204" pitchFamily="34" charset="-122"/>
                <a:ea typeface="微软雅黑" panose="020B0503020204020204" pitchFamily="34" charset="-122"/>
                <a:cs typeface="+mn-ea"/>
              </a:rPr>
              <a:t>列</a:t>
            </a:r>
            <a:r>
              <a:rPr lang="en-US" altLang="zh-CN" b="1" kern="0" dirty="0">
                <a:solidFill>
                  <a:srgbClr val="376092"/>
                </a:solidFill>
                <a:latin typeface="微软雅黑" panose="020B0503020204020204" pitchFamily="34" charset="-122"/>
                <a:ea typeface="微软雅黑" panose="020B0503020204020204" pitchFamily="34" charset="-122"/>
                <a:cs typeface="+mn-ea"/>
              </a:rPr>
              <a:t>50-300</a:t>
            </a:r>
            <a:r>
              <a:rPr lang="zh-CN" altLang="en-US" b="1" kern="0" dirty="0">
                <a:solidFill>
                  <a:srgbClr val="376092"/>
                </a:solidFill>
                <a:latin typeface="微软雅黑" panose="020B0503020204020204" pitchFamily="34" charset="-122"/>
                <a:ea typeface="微软雅黑" panose="020B0503020204020204" pitchFamily="34" charset="-122"/>
                <a:cs typeface="+mn-ea"/>
              </a:rPr>
              <a:t>字</a:t>
            </a:r>
            <a:endParaRPr lang="en-US" altLang="zh-CN" b="1" kern="0" dirty="0">
              <a:solidFill>
                <a:srgbClr val="376092"/>
              </a:solidFill>
              <a:latin typeface="微软雅黑" panose="020B0503020204020204" pitchFamily="34" charset="-122"/>
              <a:ea typeface="微软雅黑" panose="020B0503020204020204" pitchFamily="34" charset="-122"/>
              <a:cs typeface="+mn-ea"/>
            </a:endParaRPr>
          </a:p>
        </p:txBody>
      </p:sp>
    </p:spTree>
    <p:extLst>
      <p:ext uri="{BB962C8B-B14F-4D97-AF65-F5344CB8AC3E}">
        <p14:creationId xmlns:p14="http://schemas.microsoft.com/office/powerpoint/2010/main" val="1929363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srcRect/>
          <a:stretch>
            <a:fillRect/>
          </a:stretch>
        </p:blipFill>
        <p:spPr bwMode="auto">
          <a:xfrm>
            <a:off x="-12340" y="1125705"/>
            <a:ext cx="9156340" cy="3732061"/>
          </a:xfrm>
          <a:prstGeom prst="rect">
            <a:avLst/>
          </a:prstGeom>
          <a:noFill/>
          <a:ln w="9525">
            <a:noFill/>
            <a:miter lim="800000"/>
            <a:headEnd/>
            <a:tailEnd/>
          </a:ln>
          <a:effectLst/>
        </p:spPr>
      </p:pic>
      <p:sp>
        <p:nvSpPr>
          <p:cNvPr id="45" name="矩形 44">
            <a:extLst>
              <a:ext uri="{FF2B5EF4-FFF2-40B4-BE49-F238E27FC236}">
                <a16:creationId xmlns:a16="http://schemas.microsoft.com/office/drawing/2014/main" id="{BDFFB7A1-E5CE-448B-AAAB-BA386DB53EAB}"/>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46" name="组合 45">
            <a:extLst>
              <a:ext uri="{FF2B5EF4-FFF2-40B4-BE49-F238E27FC236}">
                <a16:creationId xmlns:a16="http://schemas.microsoft.com/office/drawing/2014/main" id="{75585B22-1F9A-4553-B501-5693D37C2B7C}"/>
              </a:ext>
            </a:extLst>
          </p:cNvPr>
          <p:cNvGrpSpPr>
            <a:grpSpLocks/>
          </p:cNvGrpSpPr>
          <p:nvPr/>
        </p:nvGrpSpPr>
        <p:grpSpPr bwMode="auto">
          <a:xfrm>
            <a:off x="300038" y="106293"/>
            <a:ext cx="4776018" cy="523220"/>
            <a:chOff x="400051" y="268099"/>
            <a:chExt cx="5136254" cy="580895"/>
          </a:xfrm>
        </p:grpSpPr>
        <p:sp>
          <p:nvSpPr>
            <p:cNvPr id="47" name="任意多边形 3">
              <a:extLst>
                <a:ext uri="{FF2B5EF4-FFF2-40B4-BE49-F238E27FC236}">
                  <a16:creationId xmlns:a16="http://schemas.microsoft.com/office/drawing/2014/main" id="{BF011161-9FC2-48CE-9F72-F43AE5D7F64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文本框 26">
              <a:extLst>
                <a:ext uri="{FF2B5EF4-FFF2-40B4-BE49-F238E27FC236}">
                  <a16:creationId xmlns:a16="http://schemas.microsoft.com/office/drawing/2014/main" id="{56C38D39-A787-41B6-9BC9-D81BB7895C26}"/>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附表</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1</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49" name="图片 48">
            <a:extLst>
              <a:ext uri="{FF2B5EF4-FFF2-40B4-BE49-F238E27FC236}">
                <a16:creationId xmlns:a16="http://schemas.microsoft.com/office/drawing/2014/main" id="{91D5760D-E291-48E0-B97E-2E7D4AF3C7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
        <p:nvSpPr>
          <p:cNvPr id="3" name="矩形 2">
            <a:extLst>
              <a:ext uri="{FF2B5EF4-FFF2-40B4-BE49-F238E27FC236}">
                <a16:creationId xmlns:a16="http://schemas.microsoft.com/office/drawing/2014/main" id="{4203905E-B00D-4EA6-9171-F43B6F519C52}"/>
              </a:ext>
            </a:extLst>
          </p:cNvPr>
          <p:cNvSpPr/>
          <p:nvPr/>
        </p:nvSpPr>
        <p:spPr>
          <a:xfrm>
            <a:off x="3071802" y="2427734"/>
            <a:ext cx="576064" cy="2269308"/>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a:extLst>
              <a:ext uri="{FF2B5EF4-FFF2-40B4-BE49-F238E27FC236}">
                <a16:creationId xmlns:a16="http://schemas.microsoft.com/office/drawing/2014/main" id="{172EB0D6-269F-4BD1-9331-70EBBFBAE36A}"/>
              </a:ext>
            </a:extLst>
          </p:cNvPr>
          <p:cNvSpPr/>
          <p:nvPr/>
        </p:nvSpPr>
        <p:spPr>
          <a:xfrm>
            <a:off x="7668344" y="2483607"/>
            <a:ext cx="504056" cy="2213435"/>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 name="矩形 5">
            <a:extLst>
              <a:ext uri="{FF2B5EF4-FFF2-40B4-BE49-F238E27FC236}">
                <a16:creationId xmlns:a16="http://schemas.microsoft.com/office/drawing/2014/main" id="{EBEF572E-551F-43BC-80B2-105B98E9EAD3}"/>
              </a:ext>
            </a:extLst>
          </p:cNvPr>
          <p:cNvSpPr/>
          <p:nvPr/>
        </p:nvSpPr>
        <p:spPr>
          <a:xfrm>
            <a:off x="3071802" y="1916235"/>
            <a:ext cx="576064" cy="440431"/>
          </a:xfrm>
          <a:prstGeom prst="rect">
            <a:avLst/>
          </a:prstGeom>
          <a:noFill/>
          <a:ln w="38100">
            <a:solidFill>
              <a:srgbClr val="00B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a:extLst>
              <a:ext uri="{FF2B5EF4-FFF2-40B4-BE49-F238E27FC236}">
                <a16:creationId xmlns:a16="http://schemas.microsoft.com/office/drawing/2014/main" id="{058317D0-FC19-465D-93C2-669B6ECAB53C}"/>
              </a:ext>
            </a:extLst>
          </p:cNvPr>
          <p:cNvSpPr/>
          <p:nvPr/>
        </p:nvSpPr>
        <p:spPr>
          <a:xfrm>
            <a:off x="7668344" y="1927587"/>
            <a:ext cx="504056" cy="440431"/>
          </a:xfrm>
          <a:prstGeom prst="rect">
            <a:avLst/>
          </a:prstGeom>
          <a:noFill/>
          <a:ln w="38100">
            <a:solidFill>
              <a:srgbClr val="00B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TextBox 31">
            <a:extLst>
              <a:ext uri="{FF2B5EF4-FFF2-40B4-BE49-F238E27FC236}">
                <a16:creationId xmlns:a16="http://schemas.microsoft.com/office/drawing/2014/main" id="{13FB038F-7280-4809-B523-19425E89C3C1}"/>
              </a:ext>
            </a:extLst>
          </p:cNvPr>
          <p:cNvSpPr txBox="1">
            <a:spLocks noChangeArrowheads="1"/>
          </p:cNvSpPr>
          <p:nvPr/>
        </p:nvSpPr>
        <p:spPr bwMode="auto">
          <a:xfrm>
            <a:off x="3714744" y="4357700"/>
            <a:ext cx="1496852" cy="369332"/>
          </a:xfrm>
          <a:prstGeom prst="rect">
            <a:avLst/>
          </a:prstGeom>
          <a:solidFill>
            <a:schemeClr val="bg1"/>
          </a:solidFill>
          <a:ln w="9525">
            <a:noFill/>
            <a:miter lim="800000"/>
          </a:ln>
        </p:spPr>
        <p:txBody>
          <a:bodyPr wrap="square">
            <a:spAutoFit/>
          </a:bodyPr>
          <a:lstStyle/>
          <a:p>
            <a:pPr>
              <a:defRPr/>
            </a:pPr>
            <a:r>
              <a:rPr lang="en-US" altLang="zh-CN" b="1" kern="0" dirty="0">
                <a:solidFill>
                  <a:srgbClr val="376092"/>
                </a:solidFill>
                <a:latin typeface="微软雅黑" panose="020B0503020204020204" pitchFamily="34" charset="-122"/>
                <a:ea typeface="微软雅黑" panose="020B0503020204020204" pitchFamily="34" charset="-122"/>
                <a:cs typeface="+mn-ea"/>
              </a:rPr>
              <a:t>80%-100%</a:t>
            </a:r>
          </a:p>
        </p:txBody>
      </p:sp>
      <p:sp>
        <p:nvSpPr>
          <p:cNvPr id="15" name="TextBox 31">
            <a:extLst>
              <a:ext uri="{FF2B5EF4-FFF2-40B4-BE49-F238E27FC236}">
                <a16:creationId xmlns:a16="http://schemas.microsoft.com/office/drawing/2014/main" id="{13A69946-3A9A-4FF7-9D60-B80B7C94BFDD}"/>
              </a:ext>
            </a:extLst>
          </p:cNvPr>
          <p:cNvSpPr txBox="1">
            <a:spLocks noChangeArrowheads="1"/>
          </p:cNvSpPr>
          <p:nvPr/>
        </p:nvSpPr>
        <p:spPr bwMode="auto">
          <a:xfrm>
            <a:off x="6081391" y="4327710"/>
            <a:ext cx="1496852" cy="369332"/>
          </a:xfrm>
          <a:prstGeom prst="rect">
            <a:avLst/>
          </a:prstGeom>
          <a:solidFill>
            <a:schemeClr val="bg1"/>
          </a:solidFill>
          <a:ln w="9525">
            <a:noFill/>
            <a:miter lim="800000"/>
          </a:ln>
        </p:spPr>
        <p:txBody>
          <a:bodyPr wrap="square">
            <a:spAutoFit/>
          </a:bodyPr>
          <a:lstStyle/>
          <a:p>
            <a:pPr>
              <a:defRPr/>
            </a:pPr>
            <a:r>
              <a:rPr lang="en-US" altLang="zh-CN" b="1" kern="0" dirty="0">
                <a:solidFill>
                  <a:srgbClr val="376092"/>
                </a:solidFill>
                <a:latin typeface="微软雅黑" panose="020B0503020204020204" pitchFamily="34" charset="-122"/>
                <a:ea typeface="微软雅黑" panose="020B0503020204020204" pitchFamily="34" charset="-122"/>
                <a:cs typeface="+mn-ea"/>
              </a:rPr>
              <a:t>95%-100%</a:t>
            </a:r>
          </a:p>
        </p:txBody>
      </p:sp>
      <p:sp>
        <p:nvSpPr>
          <p:cNvPr id="16" name="TextBox 31">
            <a:extLst>
              <a:ext uri="{FF2B5EF4-FFF2-40B4-BE49-F238E27FC236}">
                <a16:creationId xmlns:a16="http://schemas.microsoft.com/office/drawing/2014/main" id="{BAD36189-6B5A-47EE-B6AE-72710B29BED0}"/>
              </a:ext>
            </a:extLst>
          </p:cNvPr>
          <p:cNvSpPr txBox="1">
            <a:spLocks noChangeArrowheads="1"/>
          </p:cNvSpPr>
          <p:nvPr/>
        </p:nvSpPr>
        <p:spPr bwMode="auto">
          <a:xfrm>
            <a:off x="6072198" y="2000246"/>
            <a:ext cx="1428760" cy="369332"/>
          </a:xfrm>
          <a:prstGeom prst="rect">
            <a:avLst/>
          </a:prstGeom>
          <a:solidFill>
            <a:schemeClr val="bg1"/>
          </a:solidFill>
          <a:ln w="9525">
            <a:noFill/>
            <a:miter lim="800000"/>
          </a:ln>
        </p:spPr>
        <p:txBody>
          <a:bodyPr wrap="square">
            <a:spAutoFit/>
          </a:bodyPr>
          <a:lstStyle/>
          <a:p>
            <a:pPr algn="ctr">
              <a:defRPr/>
            </a:pPr>
            <a:r>
              <a:rPr lang="en-US" altLang="zh-CN" b="1" kern="0" dirty="0" smtClean="0">
                <a:solidFill>
                  <a:srgbClr val="376092"/>
                </a:solidFill>
                <a:latin typeface="微软雅黑" panose="020B0503020204020204" pitchFamily="34" charset="-122"/>
                <a:ea typeface="微软雅黑" panose="020B0503020204020204" pitchFamily="34" charset="-122"/>
                <a:cs typeface="+mn-ea"/>
              </a:rPr>
              <a:t>30-300</a:t>
            </a:r>
            <a:r>
              <a:rPr lang="zh-CN" altLang="en-US" b="1" kern="0" dirty="0">
                <a:solidFill>
                  <a:srgbClr val="376092"/>
                </a:solidFill>
                <a:latin typeface="微软雅黑" panose="020B0503020204020204" pitchFamily="34" charset="-122"/>
                <a:ea typeface="微软雅黑" panose="020B0503020204020204" pitchFamily="34" charset="-122"/>
                <a:cs typeface="+mn-ea"/>
              </a:rPr>
              <a:t>字</a:t>
            </a:r>
            <a:endParaRPr lang="en-US" altLang="zh-CN" b="1" kern="0" dirty="0">
              <a:solidFill>
                <a:srgbClr val="376092"/>
              </a:solidFill>
              <a:latin typeface="微软雅黑" panose="020B0503020204020204" pitchFamily="34" charset="-122"/>
              <a:ea typeface="微软雅黑" panose="020B0503020204020204" pitchFamily="34" charset="-122"/>
              <a:cs typeface="+mn-ea"/>
            </a:endParaRPr>
          </a:p>
        </p:txBody>
      </p:sp>
    </p:spTree>
    <p:extLst>
      <p:ext uri="{BB962C8B-B14F-4D97-AF65-F5344CB8AC3E}">
        <p14:creationId xmlns:p14="http://schemas.microsoft.com/office/powerpoint/2010/main" val="3131012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a:extLst>
              <a:ext uri="{FF2B5EF4-FFF2-40B4-BE49-F238E27FC236}">
                <a16:creationId xmlns:a16="http://schemas.microsoft.com/office/drawing/2014/main" id="{747A63D8-2140-4547-AF01-BA6B02DBE7F6}"/>
              </a:ext>
            </a:extLst>
          </p:cNvPr>
          <p:cNvSpPr/>
          <p:nvPr/>
        </p:nvSpPr>
        <p:spPr>
          <a:xfrm>
            <a:off x="2566606" y="1276801"/>
            <a:ext cx="90122" cy="682948"/>
          </a:xfrm>
          <a:prstGeom prst="roundRect">
            <a:avLst>
              <a:gd name="adj" fmla="val 50000"/>
            </a:avLst>
          </a:prstGeom>
          <a:solidFill>
            <a:srgbClr val="005A9E"/>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 name="矩形: 圆角 3">
            <a:extLst>
              <a:ext uri="{FF2B5EF4-FFF2-40B4-BE49-F238E27FC236}">
                <a16:creationId xmlns:a16="http://schemas.microsoft.com/office/drawing/2014/main" id="{91457408-C71F-4E68-9D70-90952A602629}"/>
              </a:ext>
            </a:extLst>
          </p:cNvPr>
          <p:cNvSpPr/>
          <p:nvPr/>
        </p:nvSpPr>
        <p:spPr>
          <a:xfrm>
            <a:off x="2570524" y="3634255"/>
            <a:ext cx="90122" cy="682948"/>
          </a:xfrm>
          <a:prstGeom prst="roundRect">
            <a:avLst>
              <a:gd name="adj" fmla="val 50000"/>
            </a:avLst>
          </a:prstGeom>
          <a:solidFill>
            <a:srgbClr val="005A9E"/>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2" name="组合 7">
            <a:extLst>
              <a:ext uri="{FF2B5EF4-FFF2-40B4-BE49-F238E27FC236}">
                <a16:creationId xmlns:a16="http://schemas.microsoft.com/office/drawing/2014/main" id="{E048948F-6357-4429-B216-5813B6710E25}"/>
              </a:ext>
            </a:extLst>
          </p:cNvPr>
          <p:cNvGrpSpPr/>
          <p:nvPr/>
        </p:nvGrpSpPr>
        <p:grpSpPr>
          <a:xfrm>
            <a:off x="182493" y="1540186"/>
            <a:ext cx="2095500" cy="2556283"/>
            <a:chOff x="3060478" y="2286376"/>
            <a:chExt cx="1756254" cy="2233118"/>
          </a:xfrm>
          <a:solidFill>
            <a:srgbClr val="376092"/>
          </a:solidFill>
          <a:effectLst>
            <a:outerShdw blurRad="254000" dist="63500" dir="2700000" algn="tl" rotWithShape="0">
              <a:prstClr val="black">
                <a:alpha val="40000"/>
              </a:prstClr>
            </a:outerShdw>
          </a:effectLst>
        </p:grpSpPr>
        <p:sp>
          <p:nvSpPr>
            <p:cNvPr id="9" name="ExtraShape">
              <a:extLst>
                <a:ext uri="{FF2B5EF4-FFF2-40B4-BE49-F238E27FC236}">
                  <a16:creationId xmlns:a16="http://schemas.microsoft.com/office/drawing/2014/main" id="{3B7880F1-DC3B-4D49-8887-E897B09BE95B}"/>
                </a:ext>
              </a:extLst>
            </p:cNvPr>
            <p:cNvSpPr/>
            <p:nvPr/>
          </p:nvSpPr>
          <p:spPr>
            <a:xfrm flipH="1">
              <a:off x="3695215" y="4036227"/>
              <a:ext cx="760395" cy="483267"/>
            </a:xfrm>
            <a:custGeom>
              <a:avLst/>
              <a:gdLst/>
              <a:ahLst/>
              <a:cxnLst/>
              <a:rect l="0" t="0" r="0" b="0"/>
              <a:pathLst>
                <a:path w="120000" h="120000" extrusionOk="0">
                  <a:moveTo>
                    <a:pt x="23692" y="43693"/>
                  </a:moveTo>
                  <a:lnTo>
                    <a:pt x="22701" y="43787"/>
                  </a:lnTo>
                  <a:lnTo>
                    <a:pt x="21774" y="44038"/>
                  </a:lnTo>
                  <a:lnTo>
                    <a:pt x="20930" y="44509"/>
                  </a:lnTo>
                  <a:lnTo>
                    <a:pt x="20129" y="45043"/>
                  </a:lnTo>
                  <a:lnTo>
                    <a:pt x="19371" y="45796"/>
                  </a:lnTo>
                  <a:lnTo>
                    <a:pt x="18717" y="46643"/>
                  </a:lnTo>
                  <a:lnTo>
                    <a:pt x="18106" y="47617"/>
                  </a:lnTo>
                  <a:lnTo>
                    <a:pt x="17537" y="48684"/>
                  </a:lnTo>
                  <a:lnTo>
                    <a:pt x="17052" y="49877"/>
                  </a:lnTo>
                  <a:lnTo>
                    <a:pt x="16673" y="51132"/>
                  </a:lnTo>
                  <a:lnTo>
                    <a:pt x="16314" y="52450"/>
                  </a:lnTo>
                  <a:lnTo>
                    <a:pt x="15998" y="53832"/>
                  </a:lnTo>
                  <a:lnTo>
                    <a:pt x="15787" y="55244"/>
                  </a:lnTo>
                  <a:lnTo>
                    <a:pt x="15619" y="56688"/>
                  </a:lnTo>
                  <a:lnTo>
                    <a:pt x="15534" y="58195"/>
                  </a:lnTo>
                  <a:lnTo>
                    <a:pt x="15492" y="59670"/>
                  </a:lnTo>
                  <a:lnTo>
                    <a:pt x="15534" y="61177"/>
                  </a:lnTo>
                  <a:lnTo>
                    <a:pt x="15619" y="62652"/>
                  </a:lnTo>
                  <a:lnTo>
                    <a:pt x="15787" y="64127"/>
                  </a:lnTo>
                  <a:lnTo>
                    <a:pt x="15998" y="65540"/>
                  </a:lnTo>
                  <a:lnTo>
                    <a:pt x="16314" y="66921"/>
                  </a:lnTo>
                  <a:lnTo>
                    <a:pt x="16673" y="68239"/>
                  </a:lnTo>
                  <a:lnTo>
                    <a:pt x="17052" y="69495"/>
                  </a:lnTo>
                  <a:lnTo>
                    <a:pt x="17537" y="70656"/>
                  </a:lnTo>
                  <a:lnTo>
                    <a:pt x="18106" y="71723"/>
                  </a:lnTo>
                  <a:lnTo>
                    <a:pt x="18717" y="72696"/>
                  </a:lnTo>
                  <a:lnTo>
                    <a:pt x="19371" y="73544"/>
                  </a:lnTo>
                  <a:lnTo>
                    <a:pt x="20129" y="74266"/>
                  </a:lnTo>
                  <a:lnTo>
                    <a:pt x="20930" y="74862"/>
                  </a:lnTo>
                  <a:lnTo>
                    <a:pt x="21774" y="75302"/>
                  </a:lnTo>
                  <a:lnTo>
                    <a:pt x="22701" y="75553"/>
                  </a:lnTo>
                  <a:lnTo>
                    <a:pt x="23692" y="75647"/>
                  </a:lnTo>
                  <a:lnTo>
                    <a:pt x="96265" y="75647"/>
                  </a:lnTo>
                  <a:lnTo>
                    <a:pt x="97256" y="75553"/>
                  </a:lnTo>
                  <a:lnTo>
                    <a:pt x="98183" y="75302"/>
                  </a:lnTo>
                  <a:lnTo>
                    <a:pt x="99047" y="74862"/>
                  </a:lnTo>
                  <a:lnTo>
                    <a:pt x="99848" y="74266"/>
                  </a:lnTo>
                  <a:lnTo>
                    <a:pt x="100586" y="73544"/>
                  </a:lnTo>
                  <a:lnTo>
                    <a:pt x="101261" y="72696"/>
                  </a:lnTo>
                  <a:lnTo>
                    <a:pt x="101893" y="71723"/>
                  </a:lnTo>
                  <a:lnTo>
                    <a:pt x="102420" y="70656"/>
                  </a:lnTo>
                  <a:lnTo>
                    <a:pt x="102905" y="69495"/>
                  </a:lnTo>
                  <a:lnTo>
                    <a:pt x="103326" y="68239"/>
                  </a:lnTo>
                  <a:lnTo>
                    <a:pt x="103664" y="66921"/>
                  </a:lnTo>
                  <a:lnTo>
                    <a:pt x="103959" y="65540"/>
                  </a:lnTo>
                  <a:lnTo>
                    <a:pt x="104191" y="64127"/>
                  </a:lnTo>
                  <a:lnTo>
                    <a:pt x="104359" y="62652"/>
                  </a:lnTo>
                  <a:lnTo>
                    <a:pt x="104444" y="61177"/>
                  </a:lnTo>
                  <a:lnTo>
                    <a:pt x="104465" y="59670"/>
                  </a:lnTo>
                  <a:lnTo>
                    <a:pt x="104444" y="58195"/>
                  </a:lnTo>
                  <a:lnTo>
                    <a:pt x="104359" y="56688"/>
                  </a:lnTo>
                  <a:lnTo>
                    <a:pt x="104191" y="55244"/>
                  </a:lnTo>
                  <a:lnTo>
                    <a:pt x="103959" y="53832"/>
                  </a:lnTo>
                  <a:lnTo>
                    <a:pt x="103664" y="52450"/>
                  </a:lnTo>
                  <a:lnTo>
                    <a:pt x="103326" y="51132"/>
                  </a:lnTo>
                  <a:lnTo>
                    <a:pt x="102905" y="49877"/>
                  </a:lnTo>
                  <a:lnTo>
                    <a:pt x="102420" y="48684"/>
                  </a:lnTo>
                  <a:lnTo>
                    <a:pt x="101872" y="47617"/>
                  </a:lnTo>
                  <a:lnTo>
                    <a:pt x="101261" y="46643"/>
                  </a:lnTo>
                  <a:lnTo>
                    <a:pt x="100586" y="45796"/>
                  </a:lnTo>
                  <a:lnTo>
                    <a:pt x="99848" y="45043"/>
                  </a:lnTo>
                  <a:lnTo>
                    <a:pt x="99047" y="44509"/>
                  </a:lnTo>
                  <a:lnTo>
                    <a:pt x="98183" y="44038"/>
                  </a:lnTo>
                  <a:lnTo>
                    <a:pt x="97256" y="43787"/>
                  </a:lnTo>
                  <a:lnTo>
                    <a:pt x="96265" y="43693"/>
                  </a:lnTo>
                  <a:lnTo>
                    <a:pt x="23692" y="43693"/>
                  </a:lnTo>
                  <a:close/>
                  <a:moveTo>
                    <a:pt x="10223" y="0"/>
                  </a:moveTo>
                  <a:lnTo>
                    <a:pt x="8979" y="94"/>
                  </a:lnTo>
                  <a:lnTo>
                    <a:pt x="7841" y="376"/>
                  </a:lnTo>
                  <a:lnTo>
                    <a:pt x="6766" y="816"/>
                  </a:lnTo>
                  <a:lnTo>
                    <a:pt x="5754" y="1381"/>
                  </a:lnTo>
                  <a:lnTo>
                    <a:pt x="4826" y="2103"/>
                  </a:lnTo>
                  <a:lnTo>
                    <a:pt x="3983" y="2950"/>
                  </a:lnTo>
                  <a:lnTo>
                    <a:pt x="3225" y="3923"/>
                  </a:lnTo>
                  <a:lnTo>
                    <a:pt x="2550" y="4990"/>
                  </a:lnTo>
                  <a:lnTo>
                    <a:pt x="1960" y="6152"/>
                  </a:lnTo>
                  <a:lnTo>
                    <a:pt x="1433" y="7439"/>
                  </a:lnTo>
                  <a:lnTo>
                    <a:pt x="990" y="8757"/>
                  </a:lnTo>
                  <a:lnTo>
                    <a:pt x="632" y="10107"/>
                  </a:lnTo>
                  <a:lnTo>
                    <a:pt x="337" y="11551"/>
                  </a:lnTo>
                  <a:lnTo>
                    <a:pt x="147" y="12995"/>
                  </a:lnTo>
                  <a:lnTo>
                    <a:pt x="42" y="14501"/>
                  </a:lnTo>
                  <a:lnTo>
                    <a:pt x="0" y="15976"/>
                  </a:lnTo>
                  <a:lnTo>
                    <a:pt x="42" y="17483"/>
                  </a:lnTo>
                  <a:lnTo>
                    <a:pt x="147" y="18958"/>
                  </a:lnTo>
                  <a:lnTo>
                    <a:pt x="337" y="20434"/>
                  </a:lnTo>
                  <a:lnTo>
                    <a:pt x="632" y="21846"/>
                  </a:lnTo>
                  <a:lnTo>
                    <a:pt x="990" y="23227"/>
                  </a:lnTo>
                  <a:lnTo>
                    <a:pt x="1433" y="24546"/>
                  </a:lnTo>
                  <a:lnTo>
                    <a:pt x="1960" y="25801"/>
                  </a:lnTo>
                  <a:lnTo>
                    <a:pt x="2550" y="26963"/>
                  </a:lnTo>
                  <a:lnTo>
                    <a:pt x="3225" y="28030"/>
                  </a:lnTo>
                  <a:lnTo>
                    <a:pt x="3983" y="29003"/>
                  </a:lnTo>
                  <a:lnTo>
                    <a:pt x="4826" y="29850"/>
                  </a:lnTo>
                  <a:lnTo>
                    <a:pt x="5754" y="30572"/>
                  </a:lnTo>
                  <a:lnTo>
                    <a:pt x="6766" y="31169"/>
                  </a:lnTo>
                  <a:lnTo>
                    <a:pt x="7841" y="31577"/>
                  </a:lnTo>
                  <a:lnTo>
                    <a:pt x="8979" y="31859"/>
                  </a:lnTo>
                  <a:lnTo>
                    <a:pt x="10223" y="31953"/>
                  </a:lnTo>
                  <a:lnTo>
                    <a:pt x="109734" y="31953"/>
                  </a:lnTo>
                  <a:lnTo>
                    <a:pt x="110978" y="31859"/>
                  </a:lnTo>
                  <a:lnTo>
                    <a:pt x="112137" y="31577"/>
                  </a:lnTo>
                  <a:lnTo>
                    <a:pt x="113233" y="31169"/>
                  </a:lnTo>
                  <a:lnTo>
                    <a:pt x="114224" y="30572"/>
                  </a:lnTo>
                  <a:lnTo>
                    <a:pt x="115151" y="29850"/>
                  </a:lnTo>
                  <a:lnTo>
                    <a:pt x="115974" y="29003"/>
                  </a:lnTo>
                  <a:lnTo>
                    <a:pt x="116753" y="28030"/>
                  </a:lnTo>
                  <a:lnTo>
                    <a:pt x="117407" y="26963"/>
                  </a:lnTo>
                  <a:lnTo>
                    <a:pt x="118039" y="25801"/>
                  </a:lnTo>
                  <a:lnTo>
                    <a:pt x="118545" y="24546"/>
                  </a:lnTo>
                  <a:lnTo>
                    <a:pt x="118988" y="23227"/>
                  </a:lnTo>
                  <a:lnTo>
                    <a:pt x="119346" y="21846"/>
                  </a:lnTo>
                  <a:lnTo>
                    <a:pt x="119620" y="20434"/>
                  </a:lnTo>
                  <a:lnTo>
                    <a:pt x="119810" y="18958"/>
                  </a:lnTo>
                  <a:lnTo>
                    <a:pt x="119957" y="17483"/>
                  </a:lnTo>
                  <a:lnTo>
                    <a:pt x="120000" y="15976"/>
                  </a:lnTo>
                  <a:lnTo>
                    <a:pt x="119957" y="14501"/>
                  </a:lnTo>
                  <a:lnTo>
                    <a:pt x="119810" y="12995"/>
                  </a:lnTo>
                  <a:lnTo>
                    <a:pt x="119620" y="11551"/>
                  </a:lnTo>
                  <a:lnTo>
                    <a:pt x="119346" y="10107"/>
                  </a:lnTo>
                  <a:lnTo>
                    <a:pt x="118988" y="8757"/>
                  </a:lnTo>
                  <a:lnTo>
                    <a:pt x="118545" y="7439"/>
                  </a:lnTo>
                  <a:lnTo>
                    <a:pt x="118039" y="6152"/>
                  </a:lnTo>
                  <a:lnTo>
                    <a:pt x="117428" y="4990"/>
                  </a:lnTo>
                  <a:lnTo>
                    <a:pt x="116753" y="3923"/>
                  </a:lnTo>
                  <a:lnTo>
                    <a:pt x="115974" y="2950"/>
                  </a:lnTo>
                  <a:lnTo>
                    <a:pt x="115151" y="2103"/>
                  </a:lnTo>
                  <a:lnTo>
                    <a:pt x="114224" y="1381"/>
                  </a:lnTo>
                  <a:lnTo>
                    <a:pt x="113233" y="816"/>
                  </a:lnTo>
                  <a:lnTo>
                    <a:pt x="112137" y="376"/>
                  </a:lnTo>
                  <a:lnTo>
                    <a:pt x="110978" y="94"/>
                  </a:lnTo>
                  <a:lnTo>
                    <a:pt x="109734" y="0"/>
                  </a:lnTo>
                  <a:lnTo>
                    <a:pt x="10223" y="0"/>
                  </a:lnTo>
                  <a:close/>
                  <a:moveTo>
                    <a:pt x="27992" y="87010"/>
                  </a:moveTo>
                  <a:lnTo>
                    <a:pt x="29594" y="90054"/>
                  </a:lnTo>
                  <a:lnTo>
                    <a:pt x="31217" y="93068"/>
                  </a:lnTo>
                  <a:lnTo>
                    <a:pt x="32039" y="94606"/>
                  </a:lnTo>
                  <a:lnTo>
                    <a:pt x="32882" y="96081"/>
                  </a:lnTo>
                  <a:lnTo>
                    <a:pt x="33704" y="97588"/>
                  </a:lnTo>
                  <a:lnTo>
                    <a:pt x="34568" y="99032"/>
                  </a:lnTo>
                  <a:lnTo>
                    <a:pt x="35432" y="100444"/>
                  </a:lnTo>
                  <a:lnTo>
                    <a:pt x="36318" y="101888"/>
                  </a:lnTo>
                  <a:lnTo>
                    <a:pt x="37203" y="103238"/>
                  </a:lnTo>
                  <a:lnTo>
                    <a:pt x="38109" y="104588"/>
                  </a:lnTo>
                  <a:lnTo>
                    <a:pt x="39037" y="105906"/>
                  </a:lnTo>
                  <a:lnTo>
                    <a:pt x="39964" y="107193"/>
                  </a:lnTo>
                  <a:lnTo>
                    <a:pt x="40913" y="108417"/>
                  </a:lnTo>
                  <a:lnTo>
                    <a:pt x="41861" y="109610"/>
                  </a:lnTo>
                  <a:lnTo>
                    <a:pt x="42852" y="110740"/>
                  </a:lnTo>
                  <a:lnTo>
                    <a:pt x="43843" y="111838"/>
                  </a:lnTo>
                  <a:lnTo>
                    <a:pt x="44855" y="112874"/>
                  </a:lnTo>
                  <a:lnTo>
                    <a:pt x="45887" y="113847"/>
                  </a:lnTo>
                  <a:lnTo>
                    <a:pt x="46941" y="114758"/>
                  </a:lnTo>
                  <a:lnTo>
                    <a:pt x="48037" y="115636"/>
                  </a:lnTo>
                  <a:lnTo>
                    <a:pt x="49112" y="116390"/>
                  </a:lnTo>
                  <a:lnTo>
                    <a:pt x="50230" y="117112"/>
                  </a:lnTo>
                  <a:lnTo>
                    <a:pt x="51389" y="117771"/>
                  </a:lnTo>
                  <a:lnTo>
                    <a:pt x="52548" y="118336"/>
                  </a:lnTo>
                  <a:lnTo>
                    <a:pt x="53750" y="118869"/>
                  </a:lnTo>
                  <a:lnTo>
                    <a:pt x="54951" y="119246"/>
                  </a:lnTo>
                  <a:lnTo>
                    <a:pt x="56195" y="119591"/>
                  </a:lnTo>
                  <a:lnTo>
                    <a:pt x="57460" y="119780"/>
                  </a:lnTo>
                  <a:lnTo>
                    <a:pt x="58745" y="119968"/>
                  </a:lnTo>
                  <a:lnTo>
                    <a:pt x="60073" y="120000"/>
                  </a:lnTo>
                  <a:lnTo>
                    <a:pt x="61359" y="119968"/>
                  </a:lnTo>
                  <a:lnTo>
                    <a:pt x="62603" y="119811"/>
                  </a:lnTo>
                  <a:lnTo>
                    <a:pt x="63846" y="119623"/>
                  </a:lnTo>
                  <a:lnTo>
                    <a:pt x="65048" y="119309"/>
                  </a:lnTo>
                  <a:lnTo>
                    <a:pt x="66249" y="118932"/>
                  </a:lnTo>
                  <a:lnTo>
                    <a:pt x="67409" y="118461"/>
                  </a:lnTo>
                  <a:lnTo>
                    <a:pt x="68568" y="117959"/>
                  </a:lnTo>
                  <a:lnTo>
                    <a:pt x="69685" y="117331"/>
                  </a:lnTo>
                  <a:lnTo>
                    <a:pt x="70781" y="116672"/>
                  </a:lnTo>
                  <a:lnTo>
                    <a:pt x="71898" y="115919"/>
                  </a:lnTo>
                  <a:lnTo>
                    <a:pt x="72952" y="115103"/>
                  </a:lnTo>
                  <a:lnTo>
                    <a:pt x="74006" y="114255"/>
                  </a:lnTo>
                  <a:lnTo>
                    <a:pt x="75018" y="113314"/>
                  </a:lnTo>
                  <a:lnTo>
                    <a:pt x="76030" y="112309"/>
                  </a:lnTo>
                  <a:lnTo>
                    <a:pt x="77020" y="111273"/>
                  </a:lnTo>
                  <a:lnTo>
                    <a:pt x="78011" y="110175"/>
                  </a:lnTo>
                  <a:lnTo>
                    <a:pt x="78981" y="108982"/>
                  </a:lnTo>
                  <a:lnTo>
                    <a:pt x="79887" y="107789"/>
                  </a:lnTo>
                  <a:lnTo>
                    <a:pt x="80815" y="106534"/>
                  </a:lnTo>
                  <a:lnTo>
                    <a:pt x="81721" y="105247"/>
                  </a:lnTo>
                  <a:lnTo>
                    <a:pt x="82606" y="103897"/>
                  </a:lnTo>
                  <a:lnTo>
                    <a:pt x="83492" y="102516"/>
                  </a:lnTo>
                  <a:lnTo>
                    <a:pt x="84356" y="101072"/>
                  </a:lnTo>
                  <a:lnTo>
                    <a:pt x="85199" y="99628"/>
                  </a:lnTo>
                  <a:lnTo>
                    <a:pt x="86000" y="98184"/>
                  </a:lnTo>
                  <a:lnTo>
                    <a:pt x="86822" y="96646"/>
                  </a:lnTo>
                  <a:lnTo>
                    <a:pt x="87623" y="95077"/>
                  </a:lnTo>
                  <a:lnTo>
                    <a:pt x="88382" y="93539"/>
                  </a:lnTo>
                  <a:lnTo>
                    <a:pt x="89162" y="91938"/>
                  </a:lnTo>
                  <a:lnTo>
                    <a:pt x="89920" y="90306"/>
                  </a:lnTo>
                  <a:lnTo>
                    <a:pt x="90637" y="88673"/>
                  </a:lnTo>
                  <a:lnTo>
                    <a:pt x="91375" y="87010"/>
                  </a:lnTo>
                  <a:lnTo>
                    <a:pt x="27992" y="87010"/>
                  </a:lnTo>
                  <a:close/>
                </a:path>
              </a:pathLst>
            </a:custGeom>
            <a:solidFill>
              <a:srgbClr val="005A9E"/>
            </a:solidFill>
            <a:ln w="3810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10" name="ExtraShape">
              <a:extLst>
                <a:ext uri="{FF2B5EF4-FFF2-40B4-BE49-F238E27FC236}">
                  <a16:creationId xmlns:a16="http://schemas.microsoft.com/office/drawing/2014/main" id="{6DEDFBFA-DC5E-4EAC-8CFF-608E820E8BA9}"/>
                </a:ext>
              </a:extLst>
            </p:cNvPr>
            <p:cNvSpPr/>
            <p:nvPr/>
          </p:nvSpPr>
          <p:spPr>
            <a:xfrm flipH="1">
              <a:off x="3060478" y="2286376"/>
              <a:ext cx="1419030" cy="1704711"/>
            </a:xfrm>
            <a:custGeom>
              <a:avLst/>
              <a:gdLst/>
              <a:ahLst/>
              <a:cxnLst/>
              <a:rect l="0" t="0" r="0" b="0"/>
              <a:pathLst>
                <a:path w="120000" h="120000" extrusionOk="0">
                  <a:moveTo>
                    <a:pt x="95873" y="6879"/>
                  </a:moveTo>
                  <a:lnTo>
                    <a:pt x="99915" y="10234"/>
                  </a:lnTo>
                  <a:lnTo>
                    <a:pt x="0" y="93310"/>
                  </a:lnTo>
                  <a:lnTo>
                    <a:pt x="0" y="119822"/>
                  </a:lnTo>
                  <a:lnTo>
                    <a:pt x="293" y="119857"/>
                  </a:lnTo>
                  <a:lnTo>
                    <a:pt x="541" y="119884"/>
                  </a:lnTo>
                  <a:lnTo>
                    <a:pt x="779" y="119911"/>
                  </a:lnTo>
                  <a:lnTo>
                    <a:pt x="1027" y="119928"/>
                  </a:lnTo>
                  <a:lnTo>
                    <a:pt x="1320" y="119955"/>
                  </a:lnTo>
                  <a:lnTo>
                    <a:pt x="1716" y="119964"/>
                  </a:lnTo>
                  <a:lnTo>
                    <a:pt x="2224" y="119973"/>
                  </a:lnTo>
                  <a:lnTo>
                    <a:pt x="2890" y="119982"/>
                  </a:lnTo>
                  <a:lnTo>
                    <a:pt x="3748" y="119991"/>
                  </a:lnTo>
                  <a:lnTo>
                    <a:pt x="4832" y="120000"/>
                  </a:lnTo>
                  <a:lnTo>
                    <a:pt x="6175" y="120000"/>
                  </a:lnTo>
                  <a:lnTo>
                    <a:pt x="7823" y="120000"/>
                  </a:lnTo>
                  <a:lnTo>
                    <a:pt x="9799" y="120000"/>
                  </a:lnTo>
                  <a:lnTo>
                    <a:pt x="12136" y="120000"/>
                  </a:lnTo>
                  <a:lnTo>
                    <a:pt x="14857" y="120000"/>
                  </a:lnTo>
                  <a:lnTo>
                    <a:pt x="18041" y="120000"/>
                  </a:lnTo>
                  <a:lnTo>
                    <a:pt x="18650" y="119982"/>
                  </a:lnTo>
                  <a:lnTo>
                    <a:pt x="19237" y="119902"/>
                  </a:lnTo>
                  <a:lnTo>
                    <a:pt x="19779" y="119795"/>
                  </a:lnTo>
                  <a:lnTo>
                    <a:pt x="20276" y="119635"/>
                  </a:lnTo>
                  <a:lnTo>
                    <a:pt x="20728" y="119448"/>
                  </a:lnTo>
                  <a:lnTo>
                    <a:pt x="21157" y="119225"/>
                  </a:lnTo>
                  <a:lnTo>
                    <a:pt x="21541" y="118967"/>
                  </a:lnTo>
                  <a:lnTo>
                    <a:pt x="21879" y="118682"/>
                  </a:lnTo>
                  <a:lnTo>
                    <a:pt x="22173" y="118380"/>
                  </a:lnTo>
                  <a:lnTo>
                    <a:pt x="22432" y="118051"/>
                  </a:lnTo>
                  <a:lnTo>
                    <a:pt x="22658" y="117703"/>
                  </a:lnTo>
                  <a:lnTo>
                    <a:pt x="22839" y="117339"/>
                  </a:lnTo>
                  <a:lnTo>
                    <a:pt x="22974" y="116965"/>
                  </a:lnTo>
                  <a:lnTo>
                    <a:pt x="23087" y="116573"/>
                  </a:lnTo>
                  <a:lnTo>
                    <a:pt x="23144" y="116191"/>
                  </a:lnTo>
                  <a:lnTo>
                    <a:pt x="23166" y="115790"/>
                  </a:lnTo>
                  <a:lnTo>
                    <a:pt x="23144" y="115390"/>
                  </a:lnTo>
                  <a:lnTo>
                    <a:pt x="23087" y="115007"/>
                  </a:lnTo>
                  <a:lnTo>
                    <a:pt x="22986" y="114615"/>
                  </a:lnTo>
                  <a:lnTo>
                    <a:pt x="22850" y="114242"/>
                  </a:lnTo>
                  <a:lnTo>
                    <a:pt x="22670" y="113877"/>
                  </a:lnTo>
                  <a:lnTo>
                    <a:pt x="22444" y="113539"/>
                  </a:lnTo>
                  <a:lnTo>
                    <a:pt x="22184" y="113200"/>
                  </a:lnTo>
                  <a:lnTo>
                    <a:pt x="21891" y="112898"/>
                  </a:lnTo>
                  <a:lnTo>
                    <a:pt x="21552" y="112613"/>
                  </a:lnTo>
                  <a:lnTo>
                    <a:pt x="21168" y="112355"/>
                  </a:lnTo>
                  <a:lnTo>
                    <a:pt x="20750" y="112132"/>
                  </a:lnTo>
                  <a:lnTo>
                    <a:pt x="20287" y="111946"/>
                  </a:lnTo>
                  <a:lnTo>
                    <a:pt x="19791" y="111785"/>
                  </a:lnTo>
                  <a:lnTo>
                    <a:pt x="19249" y="111679"/>
                  </a:lnTo>
                  <a:lnTo>
                    <a:pt x="18650" y="111598"/>
                  </a:lnTo>
                  <a:lnTo>
                    <a:pt x="18041" y="111581"/>
                  </a:lnTo>
                  <a:lnTo>
                    <a:pt x="10251" y="111581"/>
                  </a:lnTo>
                  <a:lnTo>
                    <a:pt x="10251" y="96843"/>
                  </a:lnTo>
                  <a:lnTo>
                    <a:pt x="79367" y="39388"/>
                  </a:lnTo>
                  <a:lnTo>
                    <a:pt x="79819" y="40572"/>
                  </a:lnTo>
                  <a:lnTo>
                    <a:pt x="80225" y="41747"/>
                  </a:lnTo>
                  <a:lnTo>
                    <a:pt x="80587" y="42930"/>
                  </a:lnTo>
                  <a:lnTo>
                    <a:pt x="80903" y="44114"/>
                  </a:lnTo>
                  <a:lnTo>
                    <a:pt x="81151" y="45307"/>
                  </a:lnTo>
                  <a:lnTo>
                    <a:pt x="81332" y="46517"/>
                  </a:lnTo>
                  <a:lnTo>
                    <a:pt x="81467" y="47727"/>
                  </a:lnTo>
                  <a:lnTo>
                    <a:pt x="81524" y="48973"/>
                  </a:lnTo>
                  <a:lnTo>
                    <a:pt x="81535" y="50228"/>
                  </a:lnTo>
                  <a:lnTo>
                    <a:pt x="81467" y="51509"/>
                  </a:lnTo>
                  <a:lnTo>
                    <a:pt x="81320" y="52835"/>
                  </a:lnTo>
                  <a:lnTo>
                    <a:pt x="81106" y="54188"/>
                  </a:lnTo>
                  <a:lnTo>
                    <a:pt x="80824" y="55568"/>
                  </a:lnTo>
                  <a:lnTo>
                    <a:pt x="80462" y="57000"/>
                  </a:lnTo>
                  <a:lnTo>
                    <a:pt x="80011" y="58469"/>
                  </a:lnTo>
                  <a:lnTo>
                    <a:pt x="79491" y="59991"/>
                  </a:lnTo>
                  <a:lnTo>
                    <a:pt x="78882" y="61566"/>
                  </a:lnTo>
                  <a:lnTo>
                    <a:pt x="78182" y="63185"/>
                  </a:lnTo>
                  <a:lnTo>
                    <a:pt x="77392" y="64876"/>
                  </a:lnTo>
                  <a:lnTo>
                    <a:pt x="76500" y="66621"/>
                  </a:lnTo>
                  <a:lnTo>
                    <a:pt x="75540" y="68427"/>
                  </a:lnTo>
                  <a:lnTo>
                    <a:pt x="74456" y="70305"/>
                  </a:lnTo>
                  <a:lnTo>
                    <a:pt x="73293" y="72263"/>
                  </a:lnTo>
                  <a:lnTo>
                    <a:pt x="72018" y="74292"/>
                  </a:lnTo>
                  <a:lnTo>
                    <a:pt x="70629" y="76392"/>
                  </a:lnTo>
                  <a:lnTo>
                    <a:pt x="69139" y="78599"/>
                  </a:lnTo>
                  <a:lnTo>
                    <a:pt x="67547" y="80878"/>
                  </a:lnTo>
                  <a:lnTo>
                    <a:pt x="65853" y="83245"/>
                  </a:lnTo>
                  <a:lnTo>
                    <a:pt x="64024" y="85710"/>
                  </a:lnTo>
                  <a:lnTo>
                    <a:pt x="62094" y="88264"/>
                  </a:lnTo>
                  <a:lnTo>
                    <a:pt x="60050" y="90925"/>
                  </a:lnTo>
                  <a:lnTo>
                    <a:pt x="57871" y="93693"/>
                  </a:lnTo>
                  <a:lnTo>
                    <a:pt x="57871" y="111581"/>
                  </a:lnTo>
                  <a:lnTo>
                    <a:pt x="51109" y="111581"/>
                  </a:lnTo>
                  <a:lnTo>
                    <a:pt x="50476" y="111598"/>
                  </a:lnTo>
                  <a:lnTo>
                    <a:pt x="49901" y="111679"/>
                  </a:lnTo>
                  <a:lnTo>
                    <a:pt x="49359" y="111785"/>
                  </a:lnTo>
                  <a:lnTo>
                    <a:pt x="48862" y="111946"/>
                  </a:lnTo>
                  <a:lnTo>
                    <a:pt x="48399" y="112132"/>
                  </a:lnTo>
                  <a:lnTo>
                    <a:pt x="47970" y="112355"/>
                  </a:lnTo>
                  <a:lnTo>
                    <a:pt x="47598" y="112613"/>
                  </a:lnTo>
                  <a:lnTo>
                    <a:pt x="47259" y="112898"/>
                  </a:lnTo>
                  <a:lnTo>
                    <a:pt x="46954" y="113200"/>
                  </a:lnTo>
                  <a:lnTo>
                    <a:pt x="46694" y="113539"/>
                  </a:lnTo>
                  <a:lnTo>
                    <a:pt x="46469" y="113877"/>
                  </a:lnTo>
                  <a:lnTo>
                    <a:pt x="46299" y="114242"/>
                  </a:lnTo>
                  <a:lnTo>
                    <a:pt x="46152" y="114615"/>
                  </a:lnTo>
                  <a:lnTo>
                    <a:pt x="46051" y="115007"/>
                  </a:lnTo>
                  <a:lnTo>
                    <a:pt x="45994" y="115390"/>
                  </a:lnTo>
                  <a:lnTo>
                    <a:pt x="45983" y="115790"/>
                  </a:lnTo>
                  <a:lnTo>
                    <a:pt x="45994" y="116191"/>
                  </a:lnTo>
                  <a:lnTo>
                    <a:pt x="46051" y="116573"/>
                  </a:lnTo>
                  <a:lnTo>
                    <a:pt x="46152" y="116965"/>
                  </a:lnTo>
                  <a:lnTo>
                    <a:pt x="46299" y="117339"/>
                  </a:lnTo>
                  <a:lnTo>
                    <a:pt x="46469" y="117703"/>
                  </a:lnTo>
                  <a:lnTo>
                    <a:pt x="46694" y="118051"/>
                  </a:lnTo>
                  <a:lnTo>
                    <a:pt x="46954" y="118380"/>
                  </a:lnTo>
                  <a:lnTo>
                    <a:pt x="47259" y="118682"/>
                  </a:lnTo>
                  <a:lnTo>
                    <a:pt x="47598" y="118967"/>
                  </a:lnTo>
                  <a:lnTo>
                    <a:pt x="47970" y="119225"/>
                  </a:lnTo>
                  <a:lnTo>
                    <a:pt x="48399" y="119448"/>
                  </a:lnTo>
                  <a:lnTo>
                    <a:pt x="48862" y="119635"/>
                  </a:lnTo>
                  <a:lnTo>
                    <a:pt x="49359" y="119795"/>
                  </a:lnTo>
                  <a:lnTo>
                    <a:pt x="49901" y="119902"/>
                  </a:lnTo>
                  <a:lnTo>
                    <a:pt x="50476" y="119982"/>
                  </a:lnTo>
                  <a:lnTo>
                    <a:pt x="51109" y="120000"/>
                  </a:lnTo>
                  <a:lnTo>
                    <a:pt x="68123" y="120000"/>
                  </a:lnTo>
                  <a:lnTo>
                    <a:pt x="68123" y="96158"/>
                  </a:lnTo>
                  <a:lnTo>
                    <a:pt x="70098" y="93613"/>
                  </a:lnTo>
                  <a:lnTo>
                    <a:pt x="71995" y="91130"/>
                  </a:lnTo>
                  <a:lnTo>
                    <a:pt x="73801" y="88700"/>
                  </a:lnTo>
                  <a:lnTo>
                    <a:pt x="75540" y="86333"/>
                  </a:lnTo>
                  <a:lnTo>
                    <a:pt x="77177" y="84019"/>
                  </a:lnTo>
                  <a:lnTo>
                    <a:pt x="78746" y="81750"/>
                  </a:lnTo>
                  <a:lnTo>
                    <a:pt x="80225" y="79543"/>
                  </a:lnTo>
                  <a:lnTo>
                    <a:pt x="81625" y="77380"/>
                  </a:lnTo>
                  <a:lnTo>
                    <a:pt x="82946" y="75253"/>
                  </a:lnTo>
                  <a:lnTo>
                    <a:pt x="84165" y="73171"/>
                  </a:lnTo>
                  <a:lnTo>
                    <a:pt x="85306" y="71133"/>
                  </a:lnTo>
                  <a:lnTo>
                    <a:pt x="86356" y="69130"/>
                  </a:lnTo>
                  <a:lnTo>
                    <a:pt x="87315" y="67155"/>
                  </a:lnTo>
                  <a:lnTo>
                    <a:pt x="88173" y="65215"/>
                  </a:lnTo>
                  <a:lnTo>
                    <a:pt x="88952" y="63310"/>
                  </a:lnTo>
                  <a:lnTo>
                    <a:pt x="89641" y="61423"/>
                  </a:lnTo>
                  <a:lnTo>
                    <a:pt x="90228" y="59572"/>
                  </a:lnTo>
                  <a:lnTo>
                    <a:pt x="90725" y="57730"/>
                  </a:lnTo>
                  <a:lnTo>
                    <a:pt x="91131" y="55915"/>
                  </a:lnTo>
                  <a:lnTo>
                    <a:pt x="91436" y="54108"/>
                  </a:lnTo>
                  <a:lnTo>
                    <a:pt x="91639" y="52319"/>
                  </a:lnTo>
                  <a:lnTo>
                    <a:pt x="91752" y="50548"/>
                  </a:lnTo>
                  <a:lnTo>
                    <a:pt x="91764" y="48786"/>
                  </a:lnTo>
                  <a:lnTo>
                    <a:pt x="91673" y="47015"/>
                  </a:lnTo>
                  <a:lnTo>
                    <a:pt x="91481" y="45253"/>
                  </a:lnTo>
                  <a:lnTo>
                    <a:pt x="91188" y="43509"/>
                  </a:lnTo>
                  <a:lnTo>
                    <a:pt x="90781" y="41747"/>
                  </a:lnTo>
                  <a:lnTo>
                    <a:pt x="90285" y="39985"/>
                  </a:lnTo>
                  <a:lnTo>
                    <a:pt x="89686" y="38214"/>
                  </a:lnTo>
                  <a:lnTo>
                    <a:pt x="88975" y="36434"/>
                  </a:lnTo>
                  <a:lnTo>
                    <a:pt x="88151" y="34645"/>
                  </a:lnTo>
                  <a:lnTo>
                    <a:pt x="87225" y="32847"/>
                  </a:lnTo>
                  <a:lnTo>
                    <a:pt x="107174" y="16268"/>
                  </a:lnTo>
                  <a:lnTo>
                    <a:pt x="111735" y="20059"/>
                  </a:lnTo>
                  <a:lnTo>
                    <a:pt x="120000" y="0"/>
                  </a:lnTo>
                  <a:lnTo>
                    <a:pt x="95873" y="6879"/>
                  </a:lnTo>
                  <a:close/>
                </a:path>
              </a:pathLst>
            </a:custGeom>
            <a:solidFill>
              <a:srgbClr val="005A9E"/>
            </a:solidFill>
            <a:ln w="3810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11" name="ExtraShape">
              <a:extLst>
                <a:ext uri="{FF2B5EF4-FFF2-40B4-BE49-F238E27FC236}">
                  <a16:creationId xmlns:a16="http://schemas.microsoft.com/office/drawing/2014/main" id="{6FAC89AE-62EE-4BB9-9B5E-5E28A7EAFBC5}"/>
                </a:ext>
              </a:extLst>
            </p:cNvPr>
            <p:cNvSpPr/>
            <p:nvPr/>
          </p:nvSpPr>
          <p:spPr>
            <a:xfrm flipH="1">
              <a:off x="3537560" y="2443924"/>
              <a:ext cx="1097724" cy="1099300"/>
            </a:xfrm>
            <a:custGeom>
              <a:avLst/>
              <a:gdLst/>
              <a:ahLst/>
              <a:cxnLst/>
              <a:rect l="0" t="0" r="0" b="0"/>
              <a:pathLst>
                <a:path w="120000" h="120000" extrusionOk="0">
                  <a:moveTo>
                    <a:pt x="88806" y="10668"/>
                  </a:moveTo>
                  <a:lnTo>
                    <a:pt x="94397" y="16257"/>
                  </a:lnTo>
                  <a:lnTo>
                    <a:pt x="77333" y="32887"/>
                  </a:lnTo>
                  <a:lnTo>
                    <a:pt x="62693" y="47185"/>
                  </a:lnTo>
                  <a:lnTo>
                    <a:pt x="50271" y="59303"/>
                  </a:lnTo>
                  <a:lnTo>
                    <a:pt x="39863" y="69446"/>
                  </a:lnTo>
                  <a:lnTo>
                    <a:pt x="31280" y="77810"/>
                  </a:lnTo>
                  <a:lnTo>
                    <a:pt x="24318" y="84614"/>
                  </a:lnTo>
                  <a:lnTo>
                    <a:pt x="18771" y="90024"/>
                  </a:lnTo>
                  <a:lnTo>
                    <a:pt x="14450" y="94233"/>
                  </a:lnTo>
                  <a:lnTo>
                    <a:pt x="11166" y="97449"/>
                  </a:lnTo>
                  <a:lnTo>
                    <a:pt x="8699" y="99878"/>
                  </a:lnTo>
                  <a:lnTo>
                    <a:pt x="6845" y="101686"/>
                  </a:lnTo>
                  <a:lnTo>
                    <a:pt x="5429" y="103093"/>
                  </a:lnTo>
                  <a:lnTo>
                    <a:pt x="4233" y="104280"/>
                  </a:lnTo>
                  <a:lnTo>
                    <a:pt x="3065" y="105453"/>
                  </a:lnTo>
                  <a:lnTo>
                    <a:pt x="1737" y="106792"/>
                  </a:lnTo>
                  <a:lnTo>
                    <a:pt x="0" y="108489"/>
                  </a:lnTo>
                  <a:lnTo>
                    <a:pt x="540" y="109359"/>
                  </a:lnTo>
                  <a:lnTo>
                    <a:pt x="1021" y="110173"/>
                  </a:lnTo>
                  <a:lnTo>
                    <a:pt x="1488" y="110932"/>
                  </a:lnTo>
                  <a:lnTo>
                    <a:pt x="1926" y="111650"/>
                  </a:lnTo>
                  <a:lnTo>
                    <a:pt x="2364" y="112340"/>
                  </a:lnTo>
                  <a:lnTo>
                    <a:pt x="2773" y="113002"/>
                  </a:lnTo>
                  <a:lnTo>
                    <a:pt x="3167" y="113651"/>
                  </a:lnTo>
                  <a:lnTo>
                    <a:pt x="3561" y="114272"/>
                  </a:lnTo>
                  <a:lnTo>
                    <a:pt x="3955" y="114907"/>
                  </a:lnTo>
                  <a:lnTo>
                    <a:pt x="4379" y="115556"/>
                  </a:lnTo>
                  <a:lnTo>
                    <a:pt x="4787" y="116204"/>
                  </a:lnTo>
                  <a:lnTo>
                    <a:pt x="5225" y="116894"/>
                  </a:lnTo>
                  <a:lnTo>
                    <a:pt x="5692" y="117584"/>
                  </a:lnTo>
                  <a:lnTo>
                    <a:pt x="6159" y="118357"/>
                  </a:lnTo>
                  <a:lnTo>
                    <a:pt x="6685" y="119144"/>
                  </a:lnTo>
                  <a:lnTo>
                    <a:pt x="7225" y="120000"/>
                  </a:lnTo>
                  <a:lnTo>
                    <a:pt x="15443" y="111802"/>
                  </a:lnTo>
                  <a:lnTo>
                    <a:pt x="22260" y="104998"/>
                  </a:lnTo>
                  <a:lnTo>
                    <a:pt x="27923" y="99339"/>
                  </a:lnTo>
                  <a:lnTo>
                    <a:pt x="32682" y="94606"/>
                  </a:lnTo>
                  <a:lnTo>
                    <a:pt x="36740" y="90562"/>
                  </a:lnTo>
                  <a:lnTo>
                    <a:pt x="40345" y="86974"/>
                  </a:lnTo>
                  <a:lnTo>
                    <a:pt x="43746" y="83620"/>
                  </a:lnTo>
                  <a:lnTo>
                    <a:pt x="47176" y="80266"/>
                  </a:lnTo>
                  <a:lnTo>
                    <a:pt x="50855" y="76678"/>
                  </a:lnTo>
                  <a:lnTo>
                    <a:pt x="55029" y="72621"/>
                  </a:lnTo>
                  <a:lnTo>
                    <a:pt x="59934" y="67873"/>
                  </a:lnTo>
                  <a:lnTo>
                    <a:pt x="65831" y="62201"/>
                  </a:lnTo>
                  <a:lnTo>
                    <a:pt x="72925" y="55355"/>
                  </a:lnTo>
                  <a:lnTo>
                    <a:pt x="81449" y="47130"/>
                  </a:lnTo>
                  <a:lnTo>
                    <a:pt x="91638" y="37290"/>
                  </a:lnTo>
                  <a:lnTo>
                    <a:pt x="103768" y="25600"/>
                  </a:lnTo>
                  <a:lnTo>
                    <a:pt x="109300" y="31107"/>
                  </a:lnTo>
                  <a:lnTo>
                    <a:pt x="120000" y="0"/>
                  </a:lnTo>
                  <a:lnTo>
                    <a:pt x="88806" y="10668"/>
                  </a:lnTo>
                  <a:close/>
                </a:path>
              </a:pathLst>
            </a:custGeom>
            <a:solidFill>
              <a:srgbClr val="005A9E"/>
            </a:solidFill>
            <a:ln w="3810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12" name="ExtraShape">
              <a:extLst>
                <a:ext uri="{FF2B5EF4-FFF2-40B4-BE49-F238E27FC236}">
                  <a16:creationId xmlns:a16="http://schemas.microsoft.com/office/drawing/2014/main" id="{8C009203-CDE9-4D94-AF6E-676A2C09F1D9}"/>
                </a:ext>
              </a:extLst>
            </p:cNvPr>
            <p:cNvSpPr/>
            <p:nvPr/>
          </p:nvSpPr>
          <p:spPr>
            <a:xfrm flipH="1">
              <a:off x="3798332" y="2350988"/>
              <a:ext cx="1018400" cy="1009019"/>
            </a:xfrm>
            <a:custGeom>
              <a:avLst/>
              <a:gdLst/>
              <a:ahLst/>
              <a:cxnLst/>
              <a:rect l="0" t="0" r="0" b="0"/>
              <a:pathLst>
                <a:path w="120000" h="120000" extrusionOk="0">
                  <a:moveTo>
                    <a:pt x="0" y="78175"/>
                  </a:moveTo>
                  <a:lnTo>
                    <a:pt x="15" y="79483"/>
                  </a:lnTo>
                  <a:lnTo>
                    <a:pt x="94" y="80806"/>
                  </a:lnTo>
                  <a:lnTo>
                    <a:pt x="220" y="82129"/>
                  </a:lnTo>
                  <a:lnTo>
                    <a:pt x="361" y="83467"/>
                  </a:lnTo>
                  <a:lnTo>
                    <a:pt x="566" y="84835"/>
                  </a:lnTo>
                  <a:lnTo>
                    <a:pt x="786" y="86188"/>
                  </a:lnTo>
                  <a:lnTo>
                    <a:pt x="1070" y="87572"/>
                  </a:lnTo>
                  <a:lnTo>
                    <a:pt x="1369" y="88955"/>
                  </a:lnTo>
                  <a:lnTo>
                    <a:pt x="1715" y="90323"/>
                  </a:lnTo>
                  <a:lnTo>
                    <a:pt x="2077" y="91721"/>
                  </a:lnTo>
                  <a:lnTo>
                    <a:pt x="2486" y="93089"/>
                  </a:lnTo>
                  <a:lnTo>
                    <a:pt x="2895" y="94487"/>
                  </a:lnTo>
                  <a:lnTo>
                    <a:pt x="3351" y="95885"/>
                  </a:lnTo>
                  <a:lnTo>
                    <a:pt x="3823" y="97268"/>
                  </a:lnTo>
                  <a:lnTo>
                    <a:pt x="4327" y="98651"/>
                  </a:lnTo>
                  <a:lnTo>
                    <a:pt x="4846" y="100020"/>
                  </a:lnTo>
                  <a:lnTo>
                    <a:pt x="5365" y="101388"/>
                  </a:lnTo>
                  <a:lnTo>
                    <a:pt x="5916" y="102756"/>
                  </a:lnTo>
                  <a:lnTo>
                    <a:pt x="6467" y="104094"/>
                  </a:lnTo>
                  <a:lnTo>
                    <a:pt x="7049" y="105447"/>
                  </a:lnTo>
                  <a:lnTo>
                    <a:pt x="7616" y="106755"/>
                  </a:lnTo>
                  <a:lnTo>
                    <a:pt x="8214" y="108063"/>
                  </a:lnTo>
                  <a:lnTo>
                    <a:pt x="8811" y="109356"/>
                  </a:lnTo>
                  <a:lnTo>
                    <a:pt x="9394" y="110633"/>
                  </a:lnTo>
                  <a:lnTo>
                    <a:pt x="10605" y="113129"/>
                  </a:lnTo>
                  <a:lnTo>
                    <a:pt x="11801" y="115534"/>
                  </a:lnTo>
                  <a:lnTo>
                    <a:pt x="12981" y="117820"/>
                  </a:lnTo>
                  <a:lnTo>
                    <a:pt x="14114" y="120000"/>
                  </a:lnTo>
                  <a:lnTo>
                    <a:pt x="16129" y="117955"/>
                  </a:lnTo>
                  <a:lnTo>
                    <a:pt x="17765" y="116316"/>
                  </a:lnTo>
                  <a:lnTo>
                    <a:pt x="19134" y="114933"/>
                  </a:lnTo>
                  <a:lnTo>
                    <a:pt x="20393" y="113670"/>
                  </a:lnTo>
                  <a:lnTo>
                    <a:pt x="21683" y="112362"/>
                  </a:lnTo>
                  <a:lnTo>
                    <a:pt x="23162" y="110874"/>
                  </a:lnTo>
                  <a:lnTo>
                    <a:pt x="24956" y="109040"/>
                  </a:lnTo>
                  <a:lnTo>
                    <a:pt x="27254" y="106740"/>
                  </a:lnTo>
                  <a:lnTo>
                    <a:pt x="30149" y="103778"/>
                  </a:lnTo>
                  <a:lnTo>
                    <a:pt x="33815" y="100065"/>
                  </a:lnTo>
                  <a:lnTo>
                    <a:pt x="38410" y="95404"/>
                  </a:lnTo>
                  <a:lnTo>
                    <a:pt x="44059" y="89676"/>
                  </a:lnTo>
                  <a:lnTo>
                    <a:pt x="50920" y="82701"/>
                  </a:lnTo>
                  <a:lnTo>
                    <a:pt x="59150" y="74357"/>
                  </a:lnTo>
                  <a:lnTo>
                    <a:pt x="68874" y="64510"/>
                  </a:lnTo>
                  <a:lnTo>
                    <a:pt x="80251" y="52949"/>
                  </a:lnTo>
                  <a:lnTo>
                    <a:pt x="86703" y="59473"/>
                  </a:lnTo>
                  <a:lnTo>
                    <a:pt x="98253" y="25587"/>
                  </a:lnTo>
                  <a:lnTo>
                    <a:pt x="64626" y="37223"/>
                  </a:lnTo>
                  <a:lnTo>
                    <a:pt x="70133" y="42786"/>
                  </a:lnTo>
                  <a:lnTo>
                    <a:pt x="18206" y="95464"/>
                  </a:lnTo>
                  <a:lnTo>
                    <a:pt x="16679" y="90849"/>
                  </a:lnTo>
                  <a:lnTo>
                    <a:pt x="15562" y="86264"/>
                  </a:lnTo>
                  <a:lnTo>
                    <a:pt x="14870" y="81678"/>
                  </a:lnTo>
                  <a:lnTo>
                    <a:pt x="14571" y="77153"/>
                  </a:lnTo>
                  <a:lnTo>
                    <a:pt x="14649" y="72688"/>
                  </a:lnTo>
                  <a:lnTo>
                    <a:pt x="15106" y="68268"/>
                  </a:lnTo>
                  <a:lnTo>
                    <a:pt x="15908" y="63938"/>
                  </a:lnTo>
                  <a:lnTo>
                    <a:pt x="17041" y="59714"/>
                  </a:lnTo>
                  <a:lnTo>
                    <a:pt x="18505" y="55595"/>
                  </a:lnTo>
                  <a:lnTo>
                    <a:pt x="20283" y="51581"/>
                  </a:lnTo>
                  <a:lnTo>
                    <a:pt x="22360" y="47717"/>
                  </a:lnTo>
                  <a:lnTo>
                    <a:pt x="24720" y="43973"/>
                  </a:lnTo>
                  <a:lnTo>
                    <a:pt x="27348" y="40410"/>
                  </a:lnTo>
                  <a:lnTo>
                    <a:pt x="30228" y="37013"/>
                  </a:lnTo>
                  <a:lnTo>
                    <a:pt x="33343" y="33781"/>
                  </a:lnTo>
                  <a:lnTo>
                    <a:pt x="36679" y="30774"/>
                  </a:lnTo>
                  <a:lnTo>
                    <a:pt x="40236" y="27962"/>
                  </a:lnTo>
                  <a:lnTo>
                    <a:pt x="43996" y="25377"/>
                  </a:lnTo>
                  <a:lnTo>
                    <a:pt x="47930" y="23016"/>
                  </a:lnTo>
                  <a:lnTo>
                    <a:pt x="52053" y="20927"/>
                  </a:lnTo>
                  <a:lnTo>
                    <a:pt x="56286" y="19062"/>
                  </a:lnTo>
                  <a:lnTo>
                    <a:pt x="60692" y="17514"/>
                  </a:lnTo>
                  <a:lnTo>
                    <a:pt x="65224" y="16236"/>
                  </a:lnTo>
                  <a:lnTo>
                    <a:pt x="69850" y="15229"/>
                  </a:lnTo>
                  <a:lnTo>
                    <a:pt x="74586" y="14567"/>
                  </a:lnTo>
                  <a:lnTo>
                    <a:pt x="79402" y="14221"/>
                  </a:lnTo>
                  <a:lnTo>
                    <a:pt x="84280" y="14206"/>
                  </a:lnTo>
                  <a:lnTo>
                    <a:pt x="89205" y="14552"/>
                  </a:lnTo>
                  <a:lnTo>
                    <a:pt x="94193" y="15244"/>
                  </a:lnTo>
                  <a:lnTo>
                    <a:pt x="99181" y="16341"/>
                  </a:lnTo>
                  <a:lnTo>
                    <a:pt x="104201" y="17800"/>
                  </a:lnTo>
                  <a:lnTo>
                    <a:pt x="109205" y="19679"/>
                  </a:lnTo>
                  <a:lnTo>
                    <a:pt x="120000" y="9005"/>
                  </a:lnTo>
                  <a:lnTo>
                    <a:pt x="118835" y="8449"/>
                  </a:lnTo>
                  <a:lnTo>
                    <a:pt x="117671" y="7892"/>
                  </a:lnTo>
                  <a:lnTo>
                    <a:pt x="116506" y="7366"/>
                  </a:lnTo>
                  <a:lnTo>
                    <a:pt x="115342" y="6855"/>
                  </a:lnTo>
                  <a:lnTo>
                    <a:pt x="114162" y="6359"/>
                  </a:lnTo>
                  <a:lnTo>
                    <a:pt x="112981" y="5893"/>
                  </a:lnTo>
                  <a:lnTo>
                    <a:pt x="111817" y="5427"/>
                  </a:lnTo>
                  <a:lnTo>
                    <a:pt x="110621" y="4991"/>
                  </a:lnTo>
                  <a:lnTo>
                    <a:pt x="109441" y="4585"/>
                  </a:lnTo>
                  <a:lnTo>
                    <a:pt x="108261" y="4179"/>
                  </a:lnTo>
                  <a:lnTo>
                    <a:pt x="107065" y="3803"/>
                  </a:lnTo>
                  <a:lnTo>
                    <a:pt x="105885" y="3457"/>
                  </a:lnTo>
                  <a:lnTo>
                    <a:pt x="104704" y="3096"/>
                  </a:lnTo>
                  <a:lnTo>
                    <a:pt x="103509" y="2796"/>
                  </a:lnTo>
                  <a:lnTo>
                    <a:pt x="102328" y="2480"/>
                  </a:lnTo>
                  <a:lnTo>
                    <a:pt x="101148" y="2194"/>
                  </a:lnTo>
                  <a:lnTo>
                    <a:pt x="99937" y="1924"/>
                  </a:lnTo>
                  <a:lnTo>
                    <a:pt x="98756" y="1683"/>
                  </a:lnTo>
                  <a:lnTo>
                    <a:pt x="97560" y="1443"/>
                  </a:lnTo>
                  <a:lnTo>
                    <a:pt x="96365" y="1232"/>
                  </a:lnTo>
                  <a:lnTo>
                    <a:pt x="95184" y="1037"/>
                  </a:lnTo>
                  <a:lnTo>
                    <a:pt x="93988" y="841"/>
                  </a:lnTo>
                  <a:lnTo>
                    <a:pt x="92793" y="676"/>
                  </a:lnTo>
                  <a:lnTo>
                    <a:pt x="91597" y="526"/>
                  </a:lnTo>
                  <a:lnTo>
                    <a:pt x="90416" y="420"/>
                  </a:lnTo>
                  <a:lnTo>
                    <a:pt x="89221" y="300"/>
                  </a:lnTo>
                  <a:lnTo>
                    <a:pt x="88040" y="195"/>
                  </a:lnTo>
                  <a:lnTo>
                    <a:pt x="86860" y="135"/>
                  </a:lnTo>
                  <a:lnTo>
                    <a:pt x="85664" y="60"/>
                  </a:lnTo>
                  <a:lnTo>
                    <a:pt x="84484" y="30"/>
                  </a:lnTo>
                  <a:lnTo>
                    <a:pt x="83304" y="0"/>
                  </a:lnTo>
                  <a:lnTo>
                    <a:pt x="82108" y="0"/>
                  </a:lnTo>
                  <a:lnTo>
                    <a:pt x="78095" y="105"/>
                  </a:lnTo>
                  <a:lnTo>
                    <a:pt x="74114" y="375"/>
                  </a:lnTo>
                  <a:lnTo>
                    <a:pt x="70165" y="841"/>
                  </a:lnTo>
                  <a:lnTo>
                    <a:pt x="66231" y="1518"/>
                  </a:lnTo>
                  <a:lnTo>
                    <a:pt x="62376" y="2345"/>
                  </a:lnTo>
                  <a:lnTo>
                    <a:pt x="58568" y="3337"/>
                  </a:lnTo>
                  <a:lnTo>
                    <a:pt x="54822" y="4510"/>
                  </a:lnTo>
                  <a:lnTo>
                    <a:pt x="51140" y="5863"/>
                  </a:lnTo>
                  <a:lnTo>
                    <a:pt x="47537" y="7366"/>
                  </a:lnTo>
                  <a:lnTo>
                    <a:pt x="44012" y="9035"/>
                  </a:lnTo>
                  <a:lnTo>
                    <a:pt x="40582" y="10854"/>
                  </a:lnTo>
                  <a:lnTo>
                    <a:pt x="37246" y="12823"/>
                  </a:lnTo>
                  <a:lnTo>
                    <a:pt x="34004" y="14928"/>
                  </a:lnTo>
                  <a:lnTo>
                    <a:pt x="30857" y="17213"/>
                  </a:lnTo>
                  <a:lnTo>
                    <a:pt x="27836" y="19619"/>
                  </a:lnTo>
                  <a:lnTo>
                    <a:pt x="24925" y="22159"/>
                  </a:lnTo>
                  <a:lnTo>
                    <a:pt x="22155" y="24820"/>
                  </a:lnTo>
                  <a:lnTo>
                    <a:pt x="19512" y="27617"/>
                  </a:lnTo>
                  <a:lnTo>
                    <a:pt x="17010" y="30548"/>
                  </a:lnTo>
                  <a:lnTo>
                    <a:pt x="14634" y="33585"/>
                  </a:lnTo>
                  <a:lnTo>
                    <a:pt x="12431" y="36757"/>
                  </a:lnTo>
                  <a:lnTo>
                    <a:pt x="10385" y="40020"/>
                  </a:lnTo>
                  <a:lnTo>
                    <a:pt x="8497" y="43417"/>
                  </a:lnTo>
                  <a:lnTo>
                    <a:pt x="6782" y="46920"/>
                  </a:lnTo>
                  <a:lnTo>
                    <a:pt x="5255" y="50498"/>
                  </a:lnTo>
                  <a:lnTo>
                    <a:pt x="3886" y="54181"/>
                  </a:lnTo>
                  <a:lnTo>
                    <a:pt x="2738" y="57985"/>
                  </a:lnTo>
                  <a:lnTo>
                    <a:pt x="1762" y="61849"/>
                  </a:lnTo>
                  <a:lnTo>
                    <a:pt x="1007" y="65818"/>
                  </a:lnTo>
                  <a:lnTo>
                    <a:pt x="440" y="69862"/>
                  </a:lnTo>
                  <a:lnTo>
                    <a:pt x="110" y="73981"/>
                  </a:lnTo>
                  <a:lnTo>
                    <a:pt x="0" y="78175"/>
                  </a:lnTo>
                  <a:close/>
                </a:path>
              </a:pathLst>
            </a:custGeom>
            <a:solidFill>
              <a:srgbClr val="005A9E"/>
            </a:solidFill>
            <a:ln w="3810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sz="1350" dirty="0">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cs typeface="+mn-ea"/>
                <a:sym typeface="+mn-lt"/>
              </a:endParaRPr>
            </a:p>
          </p:txBody>
        </p:sp>
      </p:grpSp>
      <p:grpSp>
        <p:nvGrpSpPr>
          <p:cNvPr id="6" name="组合 12">
            <a:extLst>
              <a:ext uri="{FF2B5EF4-FFF2-40B4-BE49-F238E27FC236}">
                <a16:creationId xmlns:a16="http://schemas.microsoft.com/office/drawing/2014/main" id="{A705E112-7A88-4B51-B3EC-4E955B7436CD}"/>
              </a:ext>
            </a:extLst>
          </p:cNvPr>
          <p:cNvGrpSpPr/>
          <p:nvPr/>
        </p:nvGrpSpPr>
        <p:grpSpPr>
          <a:xfrm>
            <a:off x="2638044" y="1205363"/>
            <a:ext cx="6254436" cy="2411888"/>
            <a:chOff x="6566781" y="1581596"/>
            <a:chExt cx="6864884" cy="3215843"/>
          </a:xfrm>
        </p:grpSpPr>
        <p:sp>
          <p:nvSpPr>
            <p:cNvPr id="14" name="文本框 6">
              <a:extLst>
                <a:ext uri="{FF2B5EF4-FFF2-40B4-BE49-F238E27FC236}">
                  <a16:creationId xmlns:a16="http://schemas.microsoft.com/office/drawing/2014/main" id="{3838187F-A52B-4305-B903-320943D05491}"/>
                </a:ext>
              </a:extLst>
            </p:cNvPr>
            <p:cNvSpPr txBox="1"/>
            <p:nvPr/>
          </p:nvSpPr>
          <p:spPr>
            <a:xfrm>
              <a:off x="6587289" y="2089012"/>
              <a:ext cx="6629027" cy="270842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1200" dirty="0">
                  <a:latin typeface="微软雅黑" panose="020B0503020204020204" pitchFamily="34" charset="-122"/>
                  <a:ea typeface="微软雅黑" panose="020B0503020204020204" pitchFamily="34" charset="-122"/>
                  <a:cs typeface="+mn-ea"/>
                  <a:sym typeface="+mn-lt"/>
                </a:rPr>
                <a:t>技术改造、技改、生产线、产业化、打样、翻样、推广、示范、年产、业务费、运行补贴、补贴、工业性实验、成果应用、成果转化、绿色制造、节能、产业、国债付息、创投、创业投资、科技特派员、特派员、技术服务、技术创新服务、智库、科普、科学技术普及、运营维护、升级改造、科技交流、智慧信访、工作经费、信息系统、信息化平台、办公平台、平台建设、管理平台、管理系统、监管平台、智慧校园、离退休、业务活动、奖励、股改、融资、租赁、示范、科技管理、备案、评估、服务经费、项目监理、打包贷款</a:t>
              </a:r>
              <a:r>
                <a:rPr lang="en-US" altLang="zh-CN" sz="1200" dirty="0">
                  <a:latin typeface="微软雅黑" panose="020B0503020204020204" pitchFamily="34" charset="-122"/>
                  <a:ea typeface="微软雅黑" panose="020B0503020204020204" pitchFamily="34" charset="-122"/>
                  <a:cs typeface="+mn-ea"/>
                  <a:sym typeface="+mn-lt"/>
                </a:rPr>
                <a:t>……</a:t>
              </a:r>
            </a:p>
          </p:txBody>
        </p:sp>
        <p:sp>
          <p:nvSpPr>
            <p:cNvPr id="15" name="文本框 7">
              <a:extLst>
                <a:ext uri="{FF2B5EF4-FFF2-40B4-BE49-F238E27FC236}">
                  <a16:creationId xmlns:a16="http://schemas.microsoft.com/office/drawing/2014/main" id="{79E3593B-22F4-4CE3-A9BD-D8B7F5A0BF8D}"/>
                </a:ext>
              </a:extLst>
            </p:cNvPr>
            <p:cNvSpPr txBox="1"/>
            <p:nvPr/>
          </p:nvSpPr>
          <p:spPr>
            <a:xfrm>
              <a:off x="6566781" y="1581596"/>
              <a:ext cx="6864884" cy="53347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rPr>
                <a:t>哪些财政科技支出方向一般不用于研发活动</a:t>
              </a:r>
            </a:p>
          </p:txBody>
        </p:sp>
      </p:grpSp>
      <p:grpSp>
        <p:nvGrpSpPr>
          <p:cNvPr id="7" name="组合 15">
            <a:extLst>
              <a:ext uri="{FF2B5EF4-FFF2-40B4-BE49-F238E27FC236}">
                <a16:creationId xmlns:a16="http://schemas.microsoft.com/office/drawing/2014/main" id="{267A75FA-8DFA-46D1-909E-AC392D26E1FB}"/>
              </a:ext>
            </a:extLst>
          </p:cNvPr>
          <p:cNvGrpSpPr/>
          <p:nvPr/>
        </p:nvGrpSpPr>
        <p:grpSpPr>
          <a:xfrm>
            <a:off x="2679268" y="3643870"/>
            <a:ext cx="5755925" cy="992762"/>
            <a:chOff x="6647871" y="1689575"/>
            <a:chExt cx="5219615" cy="1323682"/>
          </a:xfrm>
        </p:grpSpPr>
        <p:sp>
          <p:nvSpPr>
            <p:cNvPr id="17" name="文本框 6">
              <a:extLst>
                <a:ext uri="{FF2B5EF4-FFF2-40B4-BE49-F238E27FC236}">
                  <a16:creationId xmlns:a16="http://schemas.microsoft.com/office/drawing/2014/main" id="{B0AA4788-2801-4AC9-8167-27A131D15F43}"/>
                </a:ext>
              </a:extLst>
            </p:cNvPr>
            <p:cNvSpPr txBox="1"/>
            <p:nvPr/>
          </p:nvSpPr>
          <p:spPr>
            <a:xfrm>
              <a:off x="6664758" y="2198247"/>
              <a:ext cx="5202728" cy="8150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zh-CN" sz="1200" kern="100" dirty="0">
                  <a:effectLst/>
                  <a:latin typeface="微软雅黑" panose="020B0503020204020204" pitchFamily="34" charset="-122"/>
                  <a:ea typeface="微软雅黑" panose="020B0503020204020204" pitchFamily="34" charset="-122"/>
                  <a:cs typeface="Times New Roman" panose="02020603050405020304" pitchFamily="18" charset="0"/>
                </a:rPr>
                <a:t>研制、研发、发明、小试、中试、新产品、重点实验室、共性技术、关键技术、发明专利</a:t>
              </a:r>
              <a:r>
                <a:rPr lang="en-US" altLang="zh-CN" sz="1200" kern="1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8" name="文本框 7">
              <a:extLst>
                <a:ext uri="{FF2B5EF4-FFF2-40B4-BE49-F238E27FC236}">
                  <a16:creationId xmlns:a16="http://schemas.microsoft.com/office/drawing/2014/main" id="{1751C50D-49DB-49D1-9ADF-6CF2C7FC3401}"/>
                </a:ext>
              </a:extLst>
            </p:cNvPr>
            <p:cNvSpPr txBox="1"/>
            <p:nvPr/>
          </p:nvSpPr>
          <p:spPr>
            <a:xfrm>
              <a:off x="6647871" y="1689575"/>
              <a:ext cx="5202728" cy="5334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rPr>
                <a:t>哪些财政科技支出方向一般多用于研发活动</a:t>
              </a:r>
            </a:p>
          </p:txBody>
        </p:sp>
      </p:grpSp>
      <p:sp>
        <p:nvSpPr>
          <p:cNvPr id="23" name="矩形 22">
            <a:extLst>
              <a:ext uri="{FF2B5EF4-FFF2-40B4-BE49-F238E27FC236}">
                <a16:creationId xmlns:a16="http://schemas.microsoft.com/office/drawing/2014/main" id="{332E8C67-0CB5-46A1-BB3D-06FCFDAD38D6}"/>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4" name="组合 23">
            <a:extLst>
              <a:ext uri="{FF2B5EF4-FFF2-40B4-BE49-F238E27FC236}">
                <a16:creationId xmlns:a16="http://schemas.microsoft.com/office/drawing/2014/main" id="{C941A26A-D0BF-461A-B6A8-974441FC0E0E}"/>
              </a:ext>
            </a:extLst>
          </p:cNvPr>
          <p:cNvGrpSpPr>
            <a:grpSpLocks/>
          </p:cNvGrpSpPr>
          <p:nvPr/>
        </p:nvGrpSpPr>
        <p:grpSpPr bwMode="auto">
          <a:xfrm>
            <a:off x="300038" y="106293"/>
            <a:ext cx="4776018" cy="523220"/>
            <a:chOff x="400051" y="268099"/>
            <a:chExt cx="5136254" cy="580895"/>
          </a:xfrm>
        </p:grpSpPr>
        <p:sp>
          <p:nvSpPr>
            <p:cNvPr id="25" name="任意多边形 3">
              <a:extLst>
                <a:ext uri="{FF2B5EF4-FFF2-40B4-BE49-F238E27FC236}">
                  <a16:creationId xmlns:a16="http://schemas.microsoft.com/office/drawing/2014/main" id="{6B249454-01C3-49C2-BF02-AB637E67528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文本框 26">
              <a:extLst>
                <a:ext uri="{FF2B5EF4-FFF2-40B4-BE49-F238E27FC236}">
                  <a16:creationId xmlns:a16="http://schemas.microsoft.com/office/drawing/2014/main" id="{1D0928C3-1A89-46B1-8C80-31878C95F769}"/>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附表</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1</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31" name="图片 30">
            <a:extLst>
              <a:ext uri="{FF2B5EF4-FFF2-40B4-BE49-F238E27FC236}">
                <a16:creationId xmlns:a16="http://schemas.microsoft.com/office/drawing/2014/main" id="{131F6A34-A4F2-43BA-A282-AE490871BB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164059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a:extLst>
              <a:ext uri="{FF2B5EF4-FFF2-40B4-BE49-F238E27FC236}">
                <a16:creationId xmlns:a16="http://schemas.microsoft.com/office/drawing/2014/main" id="{BDFFB7A1-E5CE-448B-AAAB-BA386DB53EAB}"/>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 name="组合 45">
            <a:extLst>
              <a:ext uri="{FF2B5EF4-FFF2-40B4-BE49-F238E27FC236}">
                <a16:creationId xmlns:a16="http://schemas.microsoft.com/office/drawing/2014/main" id="{75585B22-1F9A-4553-B501-5693D37C2B7C}"/>
              </a:ext>
            </a:extLst>
          </p:cNvPr>
          <p:cNvGrpSpPr>
            <a:grpSpLocks/>
          </p:cNvGrpSpPr>
          <p:nvPr/>
        </p:nvGrpSpPr>
        <p:grpSpPr bwMode="auto">
          <a:xfrm>
            <a:off x="300038" y="106293"/>
            <a:ext cx="4776018" cy="523220"/>
            <a:chOff x="400051" y="268099"/>
            <a:chExt cx="5136254" cy="580895"/>
          </a:xfrm>
        </p:grpSpPr>
        <p:sp>
          <p:nvSpPr>
            <p:cNvPr id="47" name="任意多边形 3">
              <a:extLst>
                <a:ext uri="{FF2B5EF4-FFF2-40B4-BE49-F238E27FC236}">
                  <a16:creationId xmlns:a16="http://schemas.microsoft.com/office/drawing/2014/main" id="{BF011161-9FC2-48CE-9F72-F43AE5D7F64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文本框 26">
              <a:extLst>
                <a:ext uri="{FF2B5EF4-FFF2-40B4-BE49-F238E27FC236}">
                  <a16:creationId xmlns:a16="http://schemas.microsoft.com/office/drawing/2014/main" id="{56C38D39-A787-41B6-9BC9-D81BB7895C26}"/>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smtClean="0">
                  <a:solidFill>
                    <a:schemeClr val="tx1">
                      <a:lumMod val="75000"/>
                      <a:lumOff val="25000"/>
                    </a:schemeClr>
                  </a:solidFill>
                  <a:latin typeface="华文中宋" panose="02010600040101010101" pitchFamily="2" charset="-122"/>
                  <a:ea typeface="华文中宋" panose="02010600040101010101" pitchFamily="2" charset="-122"/>
                </a:rPr>
                <a:t>附表</a:t>
              </a:r>
              <a:r>
                <a:rPr lang="en-US" altLang="zh-CN" sz="2800" b="1" dirty="0" smtClean="0">
                  <a:solidFill>
                    <a:schemeClr val="tx1">
                      <a:lumMod val="75000"/>
                      <a:lumOff val="25000"/>
                    </a:schemeClr>
                  </a:solidFill>
                  <a:latin typeface="华文中宋" panose="02010600040101010101" pitchFamily="2" charset="-122"/>
                  <a:ea typeface="华文中宋" panose="02010600040101010101" pitchFamily="2" charset="-122"/>
                </a:rPr>
                <a:t>1</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49" name="图片 48">
            <a:extLst>
              <a:ext uri="{FF2B5EF4-FFF2-40B4-BE49-F238E27FC236}">
                <a16:creationId xmlns:a16="http://schemas.microsoft.com/office/drawing/2014/main" id="{91D5760D-E291-48E0-B97E-2E7D4AF3C7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
        <p:nvSpPr>
          <p:cNvPr id="12" name="TextBox 31">
            <a:extLst>
              <a:ext uri="{FF2B5EF4-FFF2-40B4-BE49-F238E27FC236}">
                <a16:creationId xmlns:a16="http://schemas.microsoft.com/office/drawing/2014/main" id="{BAD36189-6B5A-47EE-B6AE-72710B29BED0}"/>
              </a:ext>
            </a:extLst>
          </p:cNvPr>
          <p:cNvSpPr txBox="1">
            <a:spLocks noChangeArrowheads="1"/>
          </p:cNvSpPr>
          <p:nvPr/>
        </p:nvSpPr>
        <p:spPr bwMode="auto">
          <a:xfrm>
            <a:off x="500034" y="1500180"/>
            <a:ext cx="3714744" cy="2062103"/>
          </a:xfrm>
          <a:prstGeom prst="rect">
            <a:avLst/>
          </a:prstGeom>
          <a:noFill/>
          <a:ln w="9525">
            <a:noFill/>
            <a:miter lim="800000"/>
          </a:ln>
        </p:spPr>
        <p:txBody>
          <a:bodyPr wrap="square">
            <a:spAutoFit/>
          </a:bodyPr>
          <a:lstStyle/>
          <a:p>
            <a:pPr>
              <a:defRPr/>
            </a:pPr>
            <a:r>
              <a:rPr lang="zh-CN" altLang="en-US" sz="3200" b="1" kern="0" dirty="0" smtClean="0">
                <a:solidFill>
                  <a:srgbClr val="376092"/>
                </a:solidFill>
                <a:latin typeface="微软雅黑" panose="020B0503020204020204" pitchFamily="34" charset="-122"/>
                <a:ea typeface="微软雅黑" panose="020B0503020204020204" pitchFamily="34" charset="-122"/>
                <a:cs typeface="+mn-ea"/>
              </a:rPr>
              <a:t>财政科技支出科目</a:t>
            </a:r>
            <a:endParaRPr lang="en-US" altLang="zh-CN" sz="3200" b="1" kern="0" dirty="0" smtClean="0">
              <a:solidFill>
                <a:srgbClr val="376092"/>
              </a:solidFill>
              <a:latin typeface="微软雅黑" panose="020B0503020204020204" pitchFamily="34" charset="-122"/>
              <a:ea typeface="微软雅黑" panose="020B0503020204020204" pitchFamily="34" charset="-122"/>
              <a:cs typeface="+mn-ea"/>
            </a:endParaRPr>
          </a:p>
          <a:p>
            <a:pPr>
              <a:defRPr/>
            </a:pPr>
            <a:r>
              <a:rPr lang="zh-CN" altLang="en-US" sz="3200" b="1" kern="0" dirty="0" smtClean="0">
                <a:latin typeface="微软雅黑" panose="020B0503020204020204" pitchFamily="34" charset="-122"/>
                <a:ea typeface="微软雅黑" panose="020B0503020204020204" pitchFamily="34" charset="-122"/>
                <a:cs typeface="+mn-ea"/>
              </a:rPr>
              <a:t>基础研究</a:t>
            </a:r>
            <a:endParaRPr lang="en-US" altLang="zh-CN" sz="3200" b="1" kern="0" dirty="0" smtClean="0">
              <a:latin typeface="微软雅黑" panose="020B0503020204020204" pitchFamily="34" charset="-122"/>
              <a:ea typeface="微软雅黑" panose="020B0503020204020204" pitchFamily="34" charset="-122"/>
              <a:cs typeface="+mn-ea"/>
            </a:endParaRPr>
          </a:p>
          <a:p>
            <a:pPr>
              <a:defRPr/>
            </a:pPr>
            <a:r>
              <a:rPr lang="zh-CN" altLang="en-US" sz="3200" b="1" kern="0" dirty="0" smtClean="0">
                <a:solidFill>
                  <a:srgbClr val="C00000"/>
                </a:solidFill>
                <a:latin typeface="微软雅黑" panose="020B0503020204020204" pitchFamily="34" charset="-122"/>
                <a:ea typeface="微软雅黑" panose="020B0503020204020204" pitchFamily="34" charset="-122"/>
                <a:cs typeface="+mn-ea"/>
              </a:rPr>
              <a:t>应用研究</a:t>
            </a:r>
            <a:endParaRPr lang="en-US" altLang="zh-CN" sz="3200" b="1" kern="0" dirty="0" smtClean="0">
              <a:solidFill>
                <a:srgbClr val="C00000"/>
              </a:solidFill>
              <a:latin typeface="微软雅黑" panose="020B0503020204020204" pitchFamily="34" charset="-122"/>
              <a:ea typeface="微软雅黑" panose="020B0503020204020204" pitchFamily="34" charset="-122"/>
              <a:cs typeface="+mn-ea"/>
            </a:endParaRPr>
          </a:p>
          <a:p>
            <a:pPr>
              <a:defRPr/>
            </a:pPr>
            <a:r>
              <a:rPr lang="zh-CN" altLang="en-US" sz="3200" b="1" kern="0" dirty="0" smtClean="0">
                <a:latin typeface="微软雅黑" panose="020B0503020204020204" pitchFamily="34" charset="-122"/>
                <a:ea typeface="微软雅黑" panose="020B0503020204020204" pitchFamily="34" charset="-122"/>
                <a:cs typeface="+mn-ea"/>
              </a:rPr>
              <a:t>技术研究与开发</a:t>
            </a:r>
            <a:endParaRPr lang="en-US" altLang="zh-CN" sz="3200" b="1" kern="0" dirty="0">
              <a:latin typeface="微软雅黑" panose="020B0503020204020204" pitchFamily="34" charset="-122"/>
              <a:ea typeface="微软雅黑" panose="020B0503020204020204" pitchFamily="34" charset="-122"/>
              <a:cs typeface="+mn-ea"/>
            </a:endParaRPr>
          </a:p>
        </p:txBody>
      </p:sp>
      <p:sp>
        <p:nvSpPr>
          <p:cNvPr id="13" name="TextBox 31">
            <a:extLst>
              <a:ext uri="{FF2B5EF4-FFF2-40B4-BE49-F238E27FC236}">
                <a16:creationId xmlns:a16="http://schemas.microsoft.com/office/drawing/2014/main" id="{BAD36189-6B5A-47EE-B6AE-72710B29BED0}"/>
              </a:ext>
            </a:extLst>
          </p:cNvPr>
          <p:cNvSpPr txBox="1">
            <a:spLocks noChangeArrowheads="1"/>
          </p:cNvSpPr>
          <p:nvPr/>
        </p:nvSpPr>
        <p:spPr bwMode="auto">
          <a:xfrm>
            <a:off x="5643602" y="1428742"/>
            <a:ext cx="3357554" cy="2062103"/>
          </a:xfrm>
          <a:prstGeom prst="rect">
            <a:avLst/>
          </a:prstGeom>
          <a:noFill/>
          <a:ln w="9525">
            <a:noFill/>
            <a:miter lim="800000"/>
          </a:ln>
        </p:spPr>
        <p:txBody>
          <a:bodyPr wrap="square">
            <a:spAutoFit/>
          </a:bodyPr>
          <a:lstStyle/>
          <a:p>
            <a:pPr>
              <a:defRPr/>
            </a:pPr>
            <a:r>
              <a:rPr lang="zh-CN" altLang="en-US" sz="3200" b="1" kern="0" dirty="0" smtClean="0">
                <a:solidFill>
                  <a:srgbClr val="376092"/>
                </a:solidFill>
                <a:latin typeface="微软雅黑" panose="020B0503020204020204" pitchFamily="34" charset="-122"/>
                <a:ea typeface="微软雅黑" panose="020B0503020204020204" pitchFamily="34" charset="-122"/>
                <a:cs typeface="+mn-ea"/>
              </a:rPr>
              <a:t>弗拉斯卡蒂手册</a:t>
            </a:r>
            <a:endParaRPr lang="en-US" altLang="zh-CN" sz="3200" b="1" kern="0" dirty="0" smtClean="0">
              <a:solidFill>
                <a:srgbClr val="376092"/>
              </a:solidFill>
              <a:latin typeface="微软雅黑" panose="020B0503020204020204" pitchFamily="34" charset="-122"/>
              <a:ea typeface="微软雅黑" panose="020B0503020204020204" pitchFamily="34" charset="-122"/>
              <a:cs typeface="+mn-ea"/>
            </a:endParaRPr>
          </a:p>
          <a:p>
            <a:pPr>
              <a:defRPr/>
            </a:pPr>
            <a:r>
              <a:rPr lang="zh-CN" altLang="en-US" sz="3200" b="1" kern="0" dirty="0" smtClean="0">
                <a:latin typeface="微软雅黑" panose="020B0503020204020204" pitchFamily="34" charset="-122"/>
                <a:ea typeface="微软雅黑" panose="020B0503020204020204" pitchFamily="34" charset="-122"/>
                <a:cs typeface="+mn-ea"/>
              </a:rPr>
              <a:t>基础研究</a:t>
            </a:r>
            <a:endParaRPr lang="en-US" altLang="zh-CN" sz="3200" b="1" kern="0" dirty="0" smtClean="0">
              <a:latin typeface="微软雅黑" panose="020B0503020204020204" pitchFamily="34" charset="-122"/>
              <a:ea typeface="微软雅黑" panose="020B0503020204020204" pitchFamily="34" charset="-122"/>
              <a:cs typeface="+mn-ea"/>
            </a:endParaRPr>
          </a:p>
          <a:p>
            <a:pPr>
              <a:defRPr/>
            </a:pPr>
            <a:r>
              <a:rPr lang="zh-CN" altLang="en-US" sz="3200" b="1" kern="0" dirty="0" smtClean="0">
                <a:latin typeface="微软雅黑" panose="020B0503020204020204" pitchFamily="34" charset="-122"/>
                <a:ea typeface="微软雅黑" panose="020B0503020204020204" pitchFamily="34" charset="-122"/>
                <a:cs typeface="+mn-ea"/>
              </a:rPr>
              <a:t>应用研究</a:t>
            </a:r>
            <a:endParaRPr lang="en-US" altLang="zh-CN" sz="3200" b="1" kern="0" dirty="0" smtClean="0">
              <a:latin typeface="微软雅黑" panose="020B0503020204020204" pitchFamily="34" charset="-122"/>
              <a:ea typeface="微软雅黑" panose="020B0503020204020204" pitchFamily="34" charset="-122"/>
              <a:cs typeface="+mn-ea"/>
            </a:endParaRPr>
          </a:p>
          <a:p>
            <a:pPr>
              <a:defRPr/>
            </a:pPr>
            <a:r>
              <a:rPr lang="zh-CN" altLang="en-US" sz="3200" b="1" kern="0" dirty="0" smtClean="0">
                <a:latin typeface="微软雅黑" panose="020B0503020204020204" pitchFamily="34" charset="-122"/>
                <a:ea typeface="微软雅黑" panose="020B0503020204020204" pitchFamily="34" charset="-122"/>
                <a:cs typeface="+mn-ea"/>
              </a:rPr>
              <a:t>试验发展</a:t>
            </a:r>
            <a:endParaRPr lang="en-US" altLang="zh-CN" sz="3200" b="1" kern="0" dirty="0">
              <a:latin typeface="微软雅黑" panose="020B0503020204020204" pitchFamily="34" charset="-122"/>
              <a:ea typeface="微软雅黑" panose="020B0503020204020204" pitchFamily="34" charset="-122"/>
              <a:cs typeface="+mn-ea"/>
            </a:endParaRPr>
          </a:p>
        </p:txBody>
      </p:sp>
      <p:sp>
        <p:nvSpPr>
          <p:cNvPr id="11" name="不等于号 10"/>
          <p:cNvSpPr/>
          <p:nvPr/>
        </p:nvSpPr>
        <p:spPr>
          <a:xfrm>
            <a:off x="3714744" y="2071684"/>
            <a:ext cx="1857388" cy="1071570"/>
          </a:xfrm>
          <a:prstGeom prst="mathNotEqual">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14" name="云形标注 13"/>
          <p:cNvSpPr/>
          <p:nvPr/>
        </p:nvSpPr>
        <p:spPr>
          <a:xfrm>
            <a:off x="5786446" y="3786196"/>
            <a:ext cx="1928826" cy="1041276"/>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31">
            <a:extLst>
              <a:ext uri="{FF2B5EF4-FFF2-40B4-BE49-F238E27FC236}">
                <a16:creationId xmlns:a16="http://schemas.microsoft.com/office/drawing/2014/main" id="{BAD36189-6B5A-47EE-B6AE-72710B29BED0}"/>
              </a:ext>
            </a:extLst>
          </p:cNvPr>
          <p:cNvSpPr txBox="1">
            <a:spLocks noChangeArrowheads="1"/>
          </p:cNvSpPr>
          <p:nvPr/>
        </p:nvSpPr>
        <p:spPr bwMode="auto">
          <a:xfrm>
            <a:off x="5857884" y="4000510"/>
            <a:ext cx="3357554" cy="584775"/>
          </a:xfrm>
          <a:prstGeom prst="rect">
            <a:avLst/>
          </a:prstGeom>
          <a:noFill/>
          <a:ln w="9525">
            <a:noFill/>
            <a:miter lim="800000"/>
          </a:ln>
        </p:spPr>
        <p:txBody>
          <a:bodyPr wrap="square">
            <a:spAutoFit/>
          </a:bodyPr>
          <a:lstStyle/>
          <a:p>
            <a:pPr>
              <a:defRPr/>
            </a:pPr>
            <a:r>
              <a:rPr lang="zh-CN" altLang="en-US" sz="3200" b="1" kern="0" dirty="0" smtClean="0">
                <a:latin typeface="微软雅黑" panose="020B0503020204020204" pitchFamily="34" charset="-122"/>
                <a:ea typeface="微软雅黑" panose="020B0503020204020204" pitchFamily="34" charset="-122"/>
                <a:cs typeface="+mn-ea"/>
              </a:rPr>
              <a:t>科技服务</a:t>
            </a:r>
            <a:endParaRPr lang="en-US" altLang="zh-CN" sz="3200" b="1" kern="0" dirty="0">
              <a:latin typeface="微软雅黑" panose="020B0503020204020204" pitchFamily="34" charset="-122"/>
              <a:ea typeface="微软雅黑" panose="020B0503020204020204" pitchFamily="34" charset="-122"/>
              <a:cs typeface="+mn-ea"/>
            </a:endParaRPr>
          </a:p>
        </p:txBody>
      </p:sp>
    </p:spTree>
    <p:extLst>
      <p:ext uri="{BB962C8B-B14F-4D97-AF65-F5344CB8AC3E}">
        <p14:creationId xmlns:p14="http://schemas.microsoft.com/office/powerpoint/2010/main" val="1332600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矩形 73"/>
          <p:cNvSpPr/>
          <p:nvPr/>
        </p:nvSpPr>
        <p:spPr>
          <a:xfrm>
            <a:off x="2722087" y="3435918"/>
            <a:ext cx="4068000" cy="648000"/>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atin typeface="Times New Roman" panose="02020603050405020304" pitchFamily="18" charset="0"/>
              <a:ea typeface="微软雅黑" panose="020B0503020204020204" pitchFamily="34" charset="-122"/>
              <a:cs typeface="+mn-ea"/>
              <a:sym typeface="+mn-lt"/>
            </a:endParaRPr>
          </a:p>
        </p:txBody>
      </p:sp>
      <p:sp>
        <p:nvSpPr>
          <p:cNvPr id="75" name="Rectangle 7"/>
          <p:cNvSpPr>
            <a:spLocks noChangeArrowheads="1"/>
          </p:cNvSpPr>
          <p:nvPr/>
        </p:nvSpPr>
        <p:spPr bwMode="auto">
          <a:xfrm>
            <a:off x="3207344" y="3503437"/>
            <a:ext cx="2876823" cy="500137"/>
          </a:xfrm>
          <a:prstGeom prst="rect">
            <a:avLst/>
          </a:prstGeom>
          <a:noFill/>
          <a:ln w="9525">
            <a:noFill/>
            <a:miter lim="800000"/>
          </a:ln>
        </p:spPr>
        <p:txBody>
          <a:bodyPr wrap="square" lIns="68580" tIns="34290" rIns="68580" bIns="34290">
            <a:spAutoFit/>
          </a:bodyPr>
          <a:lstStyle/>
          <a:p>
            <a:r>
              <a:rPr lang="zh-CN" altLang="en-US" sz="2800" b="1" dirty="0">
                <a:solidFill>
                  <a:schemeClr val="tx1">
                    <a:lumMod val="65000"/>
                    <a:lumOff val="35000"/>
                  </a:schemeClr>
                </a:solidFill>
                <a:latin typeface="Times New Roman" panose="02020603050405020304" pitchFamily="18" charset="0"/>
                <a:ea typeface="华文中宋" panose="02010600040101010101" pitchFamily="2" charset="-122"/>
              </a:rPr>
              <a:t>时间节点安排</a:t>
            </a:r>
          </a:p>
        </p:txBody>
      </p:sp>
      <p:sp>
        <p:nvSpPr>
          <p:cNvPr id="77" name="圆角矩形 76"/>
          <p:cNvSpPr/>
          <p:nvPr/>
        </p:nvSpPr>
        <p:spPr>
          <a:xfrm rot="2700000">
            <a:off x="2503650" y="3537994"/>
            <a:ext cx="442738" cy="433400"/>
          </a:xfrm>
          <a:prstGeom prst="roundRect">
            <a:avLst>
              <a:gd name="adj" fmla="val 4810"/>
            </a:avLst>
          </a:prstGeom>
          <a:solidFill>
            <a:srgbClr val="005A9E"/>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atin typeface="Times New Roman" panose="02020603050405020304" pitchFamily="18" charset="0"/>
              <a:ea typeface="微软雅黑" panose="020B0503020204020204" pitchFamily="34" charset="-122"/>
              <a:cs typeface="+mn-ea"/>
              <a:sym typeface="+mn-lt"/>
            </a:endParaRPr>
          </a:p>
        </p:txBody>
      </p:sp>
      <p:sp>
        <p:nvSpPr>
          <p:cNvPr id="78" name="Rectangle 7"/>
          <p:cNvSpPr>
            <a:spLocks noChangeArrowheads="1"/>
          </p:cNvSpPr>
          <p:nvPr/>
        </p:nvSpPr>
        <p:spPr bwMode="auto">
          <a:xfrm>
            <a:off x="2546674" y="3522226"/>
            <a:ext cx="343684" cy="561692"/>
          </a:xfrm>
          <a:prstGeom prst="rect">
            <a:avLst/>
          </a:prstGeom>
          <a:noFill/>
          <a:ln w="9525">
            <a:noFill/>
            <a:miter lim="800000"/>
          </a:ln>
        </p:spPr>
        <p:txBody>
          <a:bodyPr wrap="none" lIns="68580" tIns="34290" rIns="68580" bIns="34290">
            <a:spAutoFit/>
          </a:bodyPr>
          <a:lstStyle/>
          <a:p>
            <a:r>
              <a:rPr lang="en-US" altLang="zh-CN" sz="3200" b="1" dirty="0">
                <a:solidFill>
                  <a:schemeClr val="bg1"/>
                </a:solidFill>
                <a:latin typeface="Times New Roman" panose="02020603050405020304" pitchFamily="18" charset="0"/>
                <a:ea typeface="微软雅黑" panose="020B0503020204020204" pitchFamily="34" charset="-122"/>
                <a:cs typeface="+mn-ea"/>
                <a:sym typeface="+mn-lt"/>
              </a:rPr>
              <a:t>3</a:t>
            </a:r>
            <a:endParaRPr lang="zh-CN" altLang="en-US" sz="3200" b="1" dirty="0">
              <a:solidFill>
                <a:schemeClr val="bg1"/>
              </a:solidFill>
              <a:latin typeface="Times New Roman" panose="02020603050405020304" pitchFamily="18" charset="0"/>
              <a:ea typeface="微软雅黑" panose="020B0503020204020204" pitchFamily="34" charset="-122"/>
              <a:cs typeface="+mn-ea"/>
              <a:sym typeface="+mn-lt"/>
            </a:endParaRPr>
          </a:p>
        </p:txBody>
      </p:sp>
      <p:sp>
        <p:nvSpPr>
          <p:cNvPr id="80" name="矩形 79"/>
          <p:cNvSpPr/>
          <p:nvPr/>
        </p:nvSpPr>
        <p:spPr>
          <a:xfrm>
            <a:off x="2720018" y="2355798"/>
            <a:ext cx="4068000" cy="648000"/>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atin typeface="Times New Roman" panose="02020603050405020304" pitchFamily="18" charset="0"/>
              <a:ea typeface="微软雅黑" panose="020B0503020204020204" pitchFamily="34" charset="-122"/>
              <a:cs typeface="+mn-ea"/>
              <a:sym typeface="+mn-lt"/>
            </a:endParaRPr>
          </a:p>
        </p:txBody>
      </p:sp>
      <p:sp>
        <p:nvSpPr>
          <p:cNvPr id="81" name="Rectangle 7"/>
          <p:cNvSpPr>
            <a:spLocks noChangeArrowheads="1"/>
          </p:cNvSpPr>
          <p:nvPr/>
        </p:nvSpPr>
        <p:spPr bwMode="auto">
          <a:xfrm>
            <a:off x="3228678" y="2432823"/>
            <a:ext cx="2960213" cy="500137"/>
          </a:xfrm>
          <a:prstGeom prst="rect">
            <a:avLst/>
          </a:prstGeom>
          <a:noFill/>
          <a:ln w="9525">
            <a:noFill/>
            <a:miter lim="800000"/>
          </a:ln>
        </p:spPr>
        <p:txBody>
          <a:bodyPr wrap="square" lIns="68580" tIns="34290" rIns="68580" bIns="34290">
            <a:spAutoFit/>
          </a:bodyPr>
          <a:lstStyle/>
          <a:p>
            <a:r>
              <a:rPr lang="zh-CN" altLang="en-US" sz="2800" b="1" dirty="0">
                <a:solidFill>
                  <a:schemeClr val="tx1">
                    <a:lumMod val="65000"/>
                    <a:lumOff val="35000"/>
                  </a:schemeClr>
                </a:solidFill>
                <a:latin typeface="Times New Roman" panose="02020603050405020304" pitchFamily="18" charset="0"/>
                <a:ea typeface="华文中宋" panose="02010600040101010101" pitchFamily="2" charset="-122"/>
              </a:rPr>
              <a:t>填报注意事项</a:t>
            </a:r>
          </a:p>
        </p:txBody>
      </p:sp>
      <p:sp>
        <p:nvSpPr>
          <p:cNvPr id="83" name="圆角矩形 82"/>
          <p:cNvSpPr/>
          <p:nvPr/>
        </p:nvSpPr>
        <p:spPr>
          <a:xfrm rot="2700000">
            <a:off x="2501581" y="2457874"/>
            <a:ext cx="442738" cy="433400"/>
          </a:xfrm>
          <a:prstGeom prst="roundRect">
            <a:avLst>
              <a:gd name="adj" fmla="val 4810"/>
            </a:avLst>
          </a:prstGeom>
          <a:solidFill>
            <a:srgbClr val="005A9E"/>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atin typeface="Times New Roman" panose="02020603050405020304" pitchFamily="18" charset="0"/>
              <a:ea typeface="微软雅黑" panose="020B0503020204020204" pitchFamily="34" charset="-122"/>
              <a:cs typeface="+mn-ea"/>
              <a:sym typeface="+mn-lt"/>
            </a:endParaRPr>
          </a:p>
        </p:txBody>
      </p:sp>
      <p:sp>
        <p:nvSpPr>
          <p:cNvPr id="84" name="Rectangle 7"/>
          <p:cNvSpPr>
            <a:spLocks noChangeArrowheads="1"/>
          </p:cNvSpPr>
          <p:nvPr/>
        </p:nvSpPr>
        <p:spPr bwMode="auto">
          <a:xfrm>
            <a:off x="2544605" y="2442106"/>
            <a:ext cx="343684" cy="561692"/>
          </a:xfrm>
          <a:prstGeom prst="rect">
            <a:avLst/>
          </a:prstGeom>
          <a:noFill/>
          <a:ln w="9525">
            <a:noFill/>
            <a:miter lim="800000"/>
          </a:ln>
        </p:spPr>
        <p:txBody>
          <a:bodyPr wrap="none" lIns="68580" tIns="34290" rIns="68580" bIns="34290">
            <a:spAutoFit/>
          </a:bodyPr>
          <a:lstStyle/>
          <a:p>
            <a:r>
              <a:rPr lang="en-US" altLang="zh-CN" sz="3200" b="1" dirty="0">
                <a:solidFill>
                  <a:schemeClr val="bg1"/>
                </a:solidFill>
                <a:latin typeface="Times New Roman" panose="02020603050405020304" pitchFamily="18" charset="0"/>
                <a:ea typeface="微软雅黑" panose="020B0503020204020204" pitchFamily="34" charset="-122"/>
                <a:cs typeface="+mn-ea"/>
                <a:sym typeface="+mn-lt"/>
              </a:rPr>
              <a:t>2</a:t>
            </a:r>
            <a:endParaRPr lang="zh-CN" altLang="en-US" sz="3200" b="1" dirty="0">
              <a:solidFill>
                <a:schemeClr val="bg1"/>
              </a:solidFill>
              <a:latin typeface="Times New Roman" panose="02020603050405020304" pitchFamily="18" charset="0"/>
              <a:ea typeface="微软雅黑" panose="020B0503020204020204" pitchFamily="34" charset="-122"/>
              <a:cs typeface="+mn-ea"/>
              <a:sym typeface="+mn-lt"/>
            </a:endParaRPr>
          </a:p>
        </p:txBody>
      </p:sp>
      <p:grpSp>
        <p:nvGrpSpPr>
          <p:cNvPr id="133" name="组合 9"/>
          <p:cNvGrpSpPr>
            <a:grpSpLocks/>
          </p:cNvGrpSpPr>
          <p:nvPr/>
        </p:nvGrpSpPr>
        <p:grpSpPr bwMode="auto">
          <a:xfrm>
            <a:off x="7349728" y="-11907"/>
            <a:ext cx="1794272" cy="747713"/>
            <a:chOff x="5797942" y="-301201"/>
            <a:chExt cx="3396247" cy="1408387"/>
          </a:xfrm>
        </p:grpSpPr>
        <p:grpSp>
          <p:nvGrpSpPr>
            <p:cNvPr id="134" name="组合 133"/>
            <p:cNvGrpSpPr/>
            <p:nvPr/>
          </p:nvGrpSpPr>
          <p:grpSpPr>
            <a:xfrm flipH="1">
              <a:off x="5797942" y="-20872"/>
              <a:ext cx="3396247" cy="1128058"/>
              <a:chOff x="0" y="-2417"/>
              <a:chExt cx="3257548" cy="1081989"/>
            </a:xfrm>
            <a:solidFill>
              <a:sysClr val="window" lastClr="FFFFFF">
                <a:lumMod val="85000"/>
                <a:alpha val="75000"/>
              </a:sysClr>
            </a:solidFill>
          </p:grpSpPr>
          <p:grpSp>
            <p:nvGrpSpPr>
              <p:cNvPr id="147" name="组合 146"/>
              <p:cNvGrpSpPr/>
              <p:nvPr/>
            </p:nvGrpSpPr>
            <p:grpSpPr>
              <a:xfrm>
                <a:off x="0" y="-2417"/>
                <a:ext cx="3257548" cy="542240"/>
                <a:chOff x="0" y="-2417"/>
                <a:chExt cx="3257548" cy="542240"/>
              </a:xfrm>
              <a:grpFill/>
            </p:grpSpPr>
            <p:sp>
              <p:nvSpPr>
                <p:cNvPr id="153" name="等腰三角形 152"/>
                <p:cNvSpPr/>
                <p:nvPr/>
              </p:nvSpPr>
              <p:spPr>
                <a:xfrm rot="5400000">
                  <a:off x="-37229" y="37229"/>
                  <a:ext cx="539822" cy="465364"/>
                </a:xfrm>
                <a:prstGeom prst="triangle">
                  <a:avLst/>
                </a:prstGeom>
                <a:solidFill>
                  <a:sysClr val="window" lastClr="FFFFFF">
                    <a:lumMod val="85000"/>
                    <a:alpha val="5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54" name="等腰三角形 153"/>
                <p:cNvSpPr/>
                <p:nvPr/>
              </p:nvSpPr>
              <p:spPr>
                <a:xfrm rot="5400000">
                  <a:off x="428135" y="37229"/>
                  <a:ext cx="539822" cy="465365"/>
                </a:xfrm>
                <a:prstGeom prst="triangle">
                  <a:avLst/>
                </a:prstGeom>
                <a:solidFill>
                  <a:sysClr val="window" lastClr="FFFFFF">
                    <a:lumMod val="85000"/>
                    <a:alpha val="4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55" name="等腰三角形 154"/>
                <p:cNvSpPr/>
                <p:nvPr/>
              </p:nvSpPr>
              <p:spPr>
                <a:xfrm rot="5400000">
                  <a:off x="893498" y="37229"/>
                  <a:ext cx="539822" cy="465365"/>
                </a:xfrm>
                <a:prstGeom prst="triangle">
                  <a:avLst/>
                </a:prstGeom>
                <a:solidFill>
                  <a:sysClr val="window" lastClr="FFFFFF">
                    <a:lumMod val="85000"/>
                    <a:alpha val="5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56" name="等腰三角形 155"/>
                <p:cNvSpPr/>
                <p:nvPr/>
              </p:nvSpPr>
              <p:spPr>
                <a:xfrm rot="5400000">
                  <a:off x="1358863" y="37229"/>
                  <a:ext cx="539822" cy="465364"/>
                </a:xfrm>
                <a:prstGeom prst="triangle">
                  <a:avLst/>
                </a:prstGeom>
                <a:solidFill>
                  <a:sysClr val="window" lastClr="FFFFFF">
                    <a:lumMod val="85000"/>
                    <a:alpha val="2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57" name="等腰三角形 156"/>
                <p:cNvSpPr/>
                <p:nvPr/>
              </p:nvSpPr>
              <p:spPr>
                <a:xfrm rot="5400000">
                  <a:off x="2754955" y="37229"/>
                  <a:ext cx="539822" cy="465364"/>
                </a:xfrm>
                <a:prstGeom prst="triangle">
                  <a:avLst/>
                </a:prstGeom>
                <a:solidFill>
                  <a:sysClr val="window" lastClr="FFFFFF">
                    <a:lumMod val="85000"/>
                    <a:alpha val="2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58" name="等腰三角形 157"/>
                <p:cNvSpPr/>
                <p:nvPr/>
              </p:nvSpPr>
              <p:spPr>
                <a:xfrm rot="5400000">
                  <a:off x="1824228" y="34811"/>
                  <a:ext cx="539822" cy="465365"/>
                </a:xfrm>
                <a:prstGeom prst="triangle">
                  <a:avLst/>
                </a:prstGeom>
                <a:solidFill>
                  <a:sysClr val="window" lastClr="FFFFFF">
                    <a:lumMod val="85000"/>
                    <a:alpha val="4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grpSp>
          <p:grpSp>
            <p:nvGrpSpPr>
              <p:cNvPr id="148" name="组合 147"/>
              <p:cNvGrpSpPr/>
              <p:nvPr/>
            </p:nvGrpSpPr>
            <p:grpSpPr>
              <a:xfrm>
                <a:off x="0" y="539750"/>
                <a:ext cx="2326820" cy="539822"/>
                <a:chOff x="0" y="0"/>
                <a:chExt cx="2326820" cy="539822"/>
              </a:xfrm>
              <a:grpFill/>
            </p:grpSpPr>
            <p:sp>
              <p:nvSpPr>
                <p:cNvPr id="149" name="等腰三角形 148"/>
                <p:cNvSpPr/>
                <p:nvPr/>
              </p:nvSpPr>
              <p:spPr>
                <a:xfrm rot="5400000">
                  <a:off x="-37229" y="37229"/>
                  <a:ext cx="539822" cy="465364"/>
                </a:xfrm>
                <a:prstGeom prst="triangle">
                  <a:avLst/>
                </a:prstGeom>
                <a:solidFill>
                  <a:sysClr val="window" lastClr="FFFFFF">
                    <a:lumMod val="85000"/>
                    <a:alpha val="4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50" name="等腰三角形 149"/>
                <p:cNvSpPr/>
                <p:nvPr/>
              </p:nvSpPr>
              <p:spPr>
                <a:xfrm rot="5400000">
                  <a:off x="428135" y="37229"/>
                  <a:ext cx="539822" cy="465364"/>
                </a:xfrm>
                <a:prstGeom prst="triangle">
                  <a:avLst/>
                </a:prstGeom>
                <a:solidFill>
                  <a:sysClr val="window" lastClr="FFFFFF">
                    <a:lumMod val="85000"/>
                    <a:alpha val="4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51" name="等腰三角形 150"/>
                <p:cNvSpPr/>
                <p:nvPr/>
              </p:nvSpPr>
              <p:spPr>
                <a:xfrm rot="5400000">
                  <a:off x="1358863" y="37229"/>
                  <a:ext cx="539822" cy="465364"/>
                </a:xfrm>
                <a:prstGeom prst="triangle">
                  <a:avLst/>
                </a:prstGeom>
                <a:solidFill>
                  <a:sysClr val="window" lastClr="FFFFFF">
                    <a:lumMod val="85000"/>
                    <a:alpha val="4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52" name="等腰三角形 151"/>
                <p:cNvSpPr/>
                <p:nvPr/>
              </p:nvSpPr>
              <p:spPr>
                <a:xfrm rot="5400000">
                  <a:off x="1824227" y="37229"/>
                  <a:ext cx="539822" cy="465364"/>
                </a:xfrm>
                <a:prstGeom prst="triangle">
                  <a:avLst/>
                </a:prstGeom>
                <a:solidFill>
                  <a:sysClr val="window" lastClr="FFFFFF">
                    <a:lumMod val="85000"/>
                    <a:alpha val="4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grpSp>
        </p:grpSp>
        <p:sp>
          <p:nvSpPr>
            <p:cNvPr id="135" name="等腰三角形 134"/>
            <p:cNvSpPr/>
            <p:nvPr/>
          </p:nvSpPr>
          <p:spPr>
            <a:xfrm rot="5400000">
              <a:off x="6244415" y="-263141"/>
              <a:ext cx="562907" cy="486788"/>
            </a:xfrm>
            <a:prstGeom prst="triangle">
              <a:avLst/>
            </a:prstGeom>
            <a:solidFill>
              <a:sysClr val="window" lastClr="FFFFFF">
                <a:lumMod val="85000"/>
                <a:alpha val="3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36" name="等腰三角形 135"/>
            <p:cNvSpPr/>
            <p:nvPr/>
          </p:nvSpPr>
          <p:spPr>
            <a:xfrm rot="5400000">
              <a:off x="6730078" y="-262015"/>
              <a:ext cx="562907" cy="484535"/>
            </a:xfrm>
            <a:prstGeom prst="triangle">
              <a:avLst/>
            </a:prstGeom>
            <a:solidFill>
              <a:sysClr val="window" lastClr="FFFFFF">
                <a:lumMod val="85000"/>
                <a:alpha val="2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37" name="等腰三角形 136"/>
            <p:cNvSpPr/>
            <p:nvPr/>
          </p:nvSpPr>
          <p:spPr>
            <a:xfrm rot="5400000">
              <a:off x="7214611" y="-262014"/>
              <a:ext cx="562907" cy="484534"/>
            </a:xfrm>
            <a:prstGeom prst="triangle">
              <a:avLst/>
            </a:prstGeom>
            <a:solidFill>
              <a:sysClr val="window" lastClr="FFFFFF">
                <a:lumMod val="85000"/>
                <a:alpha val="4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38" name="等腰三角形 137"/>
            <p:cNvSpPr/>
            <p:nvPr/>
          </p:nvSpPr>
          <p:spPr>
            <a:xfrm rot="5400000">
              <a:off x="8184807" y="-263141"/>
              <a:ext cx="562907" cy="486788"/>
            </a:xfrm>
            <a:prstGeom prst="triangle">
              <a:avLst/>
            </a:prstGeom>
            <a:solidFill>
              <a:sysClr val="window" lastClr="FFFFFF">
                <a:lumMod val="85000"/>
                <a:alpha val="2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39" name="等腰三角形 138"/>
            <p:cNvSpPr/>
            <p:nvPr/>
          </p:nvSpPr>
          <p:spPr>
            <a:xfrm rot="5400000">
              <a:off x="6244417" y="299765"/>
              <a:ext cx="562906" cy="486788"/>
            </a:xfrm>
            <a:prstGeom prst="triangle">
              <a:avLst/>
            </a:prstGeom>
            <a:solidFill>
              <a:sysClr val="window" lastClr="FFFFFF">
                <a:lumMod val="85000"/>
                <a:alpha val="3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40" name="等腰三角形 139"/>
            <p:cNvSpPr/>
            <p:nvPr/>
          </p:nvSpPr>
          <p:spPr>
            <a:xfrm rot="5400000">
              <a:off x="6730079" y="300891"/>
              <a:ext cx="562906" cy="484535"/>
            </a:xfrm>
            <a:prstGeom prst="triangle">
              <a:avLst/>
            </a:prstGeom>
            <a:solidFill>
              <a:sysClr val="window" lastClr="FFFFFF">
                <a:lumMod val="85000"/>
                <a:alpha val="2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41" name="等腰三角形 140"/>
            <p:cNvSpPr/>
            <p:nvPr/>
          </p:nvSpPr>
          <p:spPr>
            <a:xfrm rot="5400000">
              <a:off x="7699148" y="300891"/>
              <a:ext cx="562906" cy="484535"/>
            </a:xfrm>
            <a:prstGeom prst="triangle">
              <a:avLst/>
            </a:prstGeom>
            <a:solidFill>
              <a:sysClr val="window" lastClr="FFFFFF">
                <a:lumMod val="85000"/>
                <a:alpha val="3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42" name="等腰三角形 141"/>
            <p:cNvSpPr/>
            <p:nvPr/>
          </p:nvSpPr>
          <p:spPr>
            <a:xfrm rot="5400000">
              <a:off x="8670469" y="300892"/>
              <a:ext cx="562906" cy="484534"/>
            </a:xfrm>
            <a:prstGeom prst="triangle">
              <a:avLst/>
            </a:prstGeom>
            <a:solidFill>
              <a:sysClr val="window" lastClr="FFFFFF">
                <a:lumMod val="85000"/>
                <a:alpha val="22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43" name="任意多边形 19"/>
            <p:cNvSpPr/>
            <p:nvPr/>
          </p:nvSpPr>
          <p:spPr>
            <a:xfrm rot="5400000">
              <a:off x="7835909" y="727035"/>
              <a:ext cx="273604" cy="468759"/>
            </a:xfrm>
            <a:custGeom>
              <a:avLst/>
              <a:gdLst>
                <a:gd name="connsiteX0" fmla="*/ 0 w 271879"/>
                <a:gd name="connsiteY0" fmla="*/ 468755 h 468755"/>
                <a:gd name="connsiteX1" fmla="*/ 271879 w 271879"/>
                <a:gd name="connsiteY1" fmla="*/ 0 h 468755"/>
                <a:gd name="connsiteX2" fmla="*/ 271879 w 271879"/>
                <a:gd name="connsiteY2" fmla="*/ 468755 h 468755"/>
              </a:gdLst>
              <a:ahLst/>
              <a:cxnLst>
                <a:cxn ang="0">
                  <a:pos x="connsiteX0" y="connsiteY0"/>
                </a:cxn>
                <a:cxn ang="0">
                  <a:pos x="connsiteX1" y="connsiteY1"/>
                </a:cxn>
                <a:cxn ang="0">
                  <a:pos x="connsiteX2" y="connsiteY2"/>
                </a:cxn>
              </a:cxnLst>
              <a:rect l="l" t="t" r="r" b="b"/>
              <a:pathLst>
                <a:path w="271879" h="468755">
                  <a:moveTo>
                    <a:pt x="0" y="468755"/>
                  </a:moveTo>
                  <a:lnTo>
                    <a:pt x="271879" y="0"/>
                  </a:lnTo>
                  <a:lnTo>
                    <a:pt x="271879" y="468755"/>
                  </a:lnTo>
                  <a:close/>
                </a:path>
              </a:pathLst>
            </a:custGeom>
            <a:solidFill>
              <a:sysClr val="window" lastClr="FFFFFF">
                <a:lumMod val="85000"/>
                <a:alpha val="3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44" name="任意多边形 20"/>
            <p:cNvSpPr/>
            <p:nvPr/>
          </p:nvSpPr>
          <p:spPr>
            <a:xfrm rot="5400000" flipH="1" flipV="1">
              <a:off x="7852807" y="-390929"/>
              <a:ext cx="271362" cy="468759"/>
            </a:xfrm>
            <a:custGeom>
              <a:avLst/>
              <a:gdLst>
                <a:gd name="connsiteX0" fmla="*/ 0 w 271879"/>
                <a:gd name="connsiteY0" fmla="*/ 468755 h 468755"/>
                <a:gd name="connsiteX1" fmla="*/ 271879 w 271879"/>
                <a:gd name="connsiteY1" fmla="*/ 0 h 468755"/>
                <a:gd name="connsiteX2" fmla="*/ 271879 w 271879"/>
                <a:gd name="connsiteY2" fmla="*/ 468755 h 468755"/>
              </a:gdLst>
              <a:ahLst/>
              <a:cxnLst>
                <a:cxn ang="0">
                  <a:pos x="connsiteX0" y="connsiteY0"/>
                </a:cxn>
                <a:cxn ang="0">
                  <a:pos x="connsiteX1" y="connsiteY1"/>
                </a:cxn>
                <a:cxn ang="0">
                  <a:pos x="connsiteX2" y="connsiteY2"/>
                </a:cxn>
              </a:cxnLst>
              <a:rect l="l" t="t" r="r" b="b"/>
              <a:pathLst>
                <a:path w="271879" h="468755">
                  <a:moveTo>
                    <a:pt x="0" y="468755"/>
                  </a:moveTo>
                  <a:lnTo>
                    <a:pt x="271879" y="0"/>
                  </a:lnTo>
                  <a:lnTo>
                    <a:pt x="271879" y="468755"/>
                  </a:lnTo>
                  <a:close/>
                </a:path>
              </a:pathLst>
            </a:custGeom>
            <a:solidFill>
              <a:sysClr val="window" lastClr="FFFFFF">
                <a:lumMod val="85000"/>
                <a:alpha val="3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45" name="任意多边形 21"/>
            <p:cNvSpPr/>
            <p:nvPr/>
          </p:nvSpPr>
          <p:spPr>
            <a:xfrm rot="5400000" flipH="1" flipV="1">
              <a:off x="7368272" y="-390929"/>
              <a:ext cx="271362" cy="468759"/>
            </a:xfrm>
            <a:custGeom>
              <a:avLst/>
              <a:gdLst>
                <a:gd name="connsiteX0" fmla="*/ 0 w 271879"/>
                <a:gd name="connsiteY0" fmla="*/ 468755 h 468755"/>
                <a:gd name="connsiteX1" fmla="*/ 271879 w 271879"/>
                <a:gd name="connsiteY1" fmla="*/ 0 h 468755"/>
                <a:gd name="connsiteX2" fmla="*/ 271879 w 271879"/>
                <a:gd name="connsiteY2" fmla="*/ 468755 h 468755"/>
              </a:gdLst>
              <a:ahLst/>
              <a:cxnLst>
                <a:cxn ang="0">
                  <a:pos x="connsiteX0" y="connsiteY0"/>
                </a:cxn>
                <a:cxn ang="0">
                  <a:pos x="connsiteX1" y="connsiteY1"/>
                </a:cxn>
                <a:cxn ang="0">
                  <a:pos x="connsiteX2" y="connsiteY2"/>
                </a:cxn>
              </a:cxnLst>
              <a:rect l="l" t="t" r="r" b="b"/>
              <a:pathLst>
                <a:path w="271879" h="468755">
                  <a:moveTo>
                    <a:pt x="0" y="468755"/>
                  </a:moveTo>
                  <a:lnTo>
                    <a:pt x="271879" y="0"/>
                  </a:lnTo>
                  <a:lnTo>
                    <a:pt x="271879" y="468755"/>
                  </a:lnTo>
                  <a:close/>
                </a:path>
              </a:pathLst>
            </a:custGeom>
            <a:solidFill>
              <a:sysClr val="window" lastClr="FFFFFF">
                <a:lumMod val="85000"/>
                <a:alpha val="4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sp>
          <p:nvSpPr>
            <p:cNvPr id="146" name="任意多边形 22"/>
            <p:cNvSpPr/>
            <p:nvPr/>
          </p:nvSpPr>
          <p:spPr>
            <a:xfrm rot="5400000" flipH="1" flipV="1">
              <a:off x="8339595" y="-390929"/>
              <a:ext cx="271362" cy="468759"/>
            </a:xfrm>
            <a:custGeom>
              <a:avLst/>
              <a:gdLst>
                <a:gd name="connsiteX0" fmla="*/ 0 w 271879"/>
                <a:gd name="connsiteY0" fmla="*/ 468755 h 468755"/>
                <a:gd name="connsiteX1" fmla="*/ 271879 w 271879"/>
                <a:gd name="connsiteY1" fmla="*/ 0 h 468755"/>
                <a:gd name="connsiteX2" fmla="*/ 271879 w 271879"/>
                <a:gd name="connsiteY2" fmla="*/ 468755 h 468755"/>
              </a:gdLst>
              <a:ahLst/>
              <a:cxnLst>
                <a:cxn ang="0">
                  <a:pos x="connsiteX0" y="connsiteY0"/>
                </a:cxn>
                <a:cxn ang="0">
                  <a:pos x="connsiteX1" y="connsiteY1"/>
                </a:cxn>
                <a:cxn ang="0">
                  <a:pos x="connsiteX2" y="connsiteY2"/>
                </a:cxn>
              </a:cxnLst>
              <a:rect l="l" t="t" r="r" b="b"/>
              <a:pathLst>
                <a:path w="271879" h="468755">
                  <a:moveTo>
                    <a:pt x="0" y="468755"/>
                  </a:moveTo>
                  <a:lnTo>
                    <a:pt x="271879" y="0"/>
                  </a:lnTo>
                  <a:lnTo>
                    <a:pt x="271879" y="468755"/>
                  </a:lnTo>
                  <a:close/>
                </a:path>
              </a:pathLst>
            </a:custGeom>
            <a:solidFill>
              <a:sysClr val="window" lastClr="FFFFFF">
                <a:lumMod val="85000"/>
                <a:alpha val="40000"/>
              </a:sys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ndParaRPr>
            </a:p>
          </p:txBody>
        </p:sp>
      </p:grpSp>
      <p:sp>
        <p:nvSpPr>
          <p:cNvPr id="54" name="矩形 53"/>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55" name="组合 7"/>
          <p:cNvGrpSpPr>
            <a:grpSpLocks/>
          </p:cNvGrpSpPr>
          <p:nvPr/>
        </p:nvGrpSpPr>
        <p:grpSpPr bwMode="auto">
          <a:xfrm>
            <a:off x="300038" y="51470"/>
            <a:ext cx="2276658" cy="523222"/>
            <a:chOff x="400051" y="207233"/>
            <a:chExt cx="2448374" cy="580895"/>
          </a:xfrm>
        </p:grpSpPr>
        <p:sp>
          <p:nvSpPr>
            <p:cNvPr id="56" name="任意多边形 3"/>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8" name="文本框 26"/>
            <p:cNvSpPr txBox="1"/>
            <p:nvPr/>
          </p:nvSpPr>
          <p:spPr bwMode="auto">
            <a:xfrm>
              <a:off x="909733" y="207233"/>
              <a:ext cx="1938695" cy="580896"/>
            </a:xfrm>
            <a:prstGeom prst="rect">
              <a:avLst/>
            </a:prstGeom>
            <a:noFill/>
          </p:spPr>
          <p:txBody>
            <a:bodyPr>
              <a:spAutoFit/>
            </a:bodyPr>
            <a:lstStyle/>
            <a:p>
              <a:pPr eaLnBrk="1" fontAlgn="auto" hangingPunct="1">
                <a:spcBef>
                  <a:spcPts val="0"/>
                </a:spcBef>
                <a:spcAft>
                  <a:spcPts val="0"/>
                </a:spcAft>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主要内容</a:t>
              </a:r>
            </a:p>
          </p:txBody>
        </p:sp>
      </p:grpSp>
      <p:pic>
        <p:nvPicPr>
          <p:cNvPr id="60" name="图片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
        <p:nvSpPr>
          <p:cNvPr id="2" name="矩形 1">
            <a:extLst>
              <a:ext uri="{FF2B5EF4-FFF2-40B4-BE49-F238E27FC236}">
                <a16:creationId xmlns:a16="http://schemas.microsoft.com/office/drawing/2014/main" id="{80C58459-5283-4115-98E6-F32A38FA4D4D}"/>
              </a:ext>
            </a:extLst>
          </p:cNvPr>
          <p:cNvSpPr/>
          <p:nvPr/>
        </p:nvSpPr>
        <p:spPr>
          <a:xfrm>
            <a:off x="2704222" y="1275678"/>
            <a:ext cx="4068000" cy="648000"/>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atin typeface="Times New Roman" panose="02020603050405020304" pitchFamily="18" charset="0"/>
              <a:ea typeface="微软雅黑" panose="020B0503020204020204" pitchFamily="34" charset="-122"/>
              <a:cs typeface="+mn-ea"/>
              <a:sym typeface="+mn-lt"/>
            </a:endParaRPr>
          </a:p>
        </p:txBody>
      </p:sp>
      <p:sp>
        <p:nvSpPr>
          <p:cNvPr id="3" name="Rectangle 7">
            <a:extLst>
              <a:ext uri="{FF2B5EF4-FFF2-40B4-BE49-F238E27FC236}">
                <a16:creationId xmlns:a16="http://schemas.microsoft.com/office/drawing/2014/main" id="{E54C36FD-B97B-40C2-8641-E0CCEFB2296D}"/>
              </a:ext>
            </a:extLst>
          </p:cNvPr>
          <p:cNvSpPr>
            <a:spLocks noChangeArrowheads="1"/>
          </p:cNvSpPr>
          <p:nvPr/>
        </p:nvSpPr>
        <p:spPr bwMode="auto">
          <a:xfrm>
            <a:off x="3227412" y="1351533"/>
            <a:ext cx="2961479" cy="500137"/>
          </a:xfrm>
          <a:prstGeom prst="rect">
            <a:avLst/>
          </a:prstGeom>
          <a:noFill/>
          <a:ln w="9525">
            <a:noFill/>
            <a:miter lim="800000"/>
          </a:ln>
        </p:spPr>
        <p:txBody>
          <a:bodyPr wrap="square" lIns="68580" tIns="34290" rIns="68580" bIns="34290">
            <a:spAutoFit/>
          </a:bodyPr>
          <a:lstStyle/>
          <a:p>
            <a:r>
              <a:rPr lang="zh-CN" altLang="en-US" sz="2800" b="1" dirty="0">
                <a:solidFill>
                  <a:schemeClr val="tx1">
                    <a:lumMod val="65000"/>
                    <a:lumOff val="35000"/>
                  </a:schemeClr>
                </a:solidFill>
                <a:latin typeface="Times New Roman" panose="02020603050405020304" pitchFamily="18" charset="0"/>
                <a:ea typeface="华文中宋" panose="02010600040101010101" pitchFamily="2" charset="-122"/>
              </a:rPr>
              <a:t>调查基本情况</a:t>
            </a:r>
          </a:p>
        </p:txBody>
      </p:sp>
      <p:sp>
        <p:nvSpPr>
          <p:cNvPr id="5" name="圆角矩形 82">
            <a:extLst>
              <a:ext uri="{FF2B5EF4-FFF2-40B4-BE49-F238E27FC236}">
                <a16:creationId xmlns:a16="http://schemas.microsoft.com/office/drawing/2014/main" id="{7712DBFF-8113-4E91-B3E3-6F5BF56AE0C3}"/>
              </a:ext>
            </a:extLst>
          </p:cNvPr>
          <p:cNvSpPr/>
          <p:nvPr/>
        </p:nvSpPr>
        <p:spPr>
          <a:xfrm rot="2700000">
            <a:off x="2479281" y="1368668"/>
            <a:ext cx="442738" cy="433400"/>
          </a:xfrm>
          <a:prstGeom prst="roundRect">
            <a:avLst>
              <a:gd name="adj" fmla="val 4810"/>
            </a:avLst>
          </a:prstGeom>
          <a:solidFill>
            <a:srgbClr val="005A9E"/>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atin typeface="Times New Roman" panose="02020603050405020304" pitchFamily="18" charset="0"/>
              <a:ea typeface="微软雅黑" panose="020B0503020204020204" pitchFamily="34" charset="-122"/>
              <a:cs typeface="+mn-ea"/>
              <a:sym typeface="+mn-lt"/>
            </a:endParaRPr>
          </a:p>
        </p:txBody>
      </p:sp>
      <p:sp>
        <p:nvSpPr>
          <p:cNvPr id="6" name="Rectangle 7">
            <a:extLst>
              <a:ext uri="{FF2B5EF4-FFF2-40B4-BE49-F238E27FC236}">
                <a16:creationId xmlns:a16="http://schemas.microsoft.com/office/drawing/2014/main" id="{C93E6EC5-2177-41B3-B425-634910446E0E}"/>
              </a:ext>
            </a:extLst>
          </p:cNvPr>
          <p:cNvSpPr>
            <a:spLocks noChangeArrowheads="1"/>
          </p:cNvSpPr>
          <p:nvPr/>
        </p:nvSpPr>
        <p:spPr bwMode="auto">
          <a:xfrm>
            <a:off x="2528808" y="1293816"/>
            <a:ext cx="343684" cy="561692"/>
          </a:xfrm>
          <a:prstGeom prst="rect">
            <a:avLst/>
          </a:prstGeom>
          <a:noFill/>
          <a:ln w="9525">
            <a:noFill/>
            <a:miter lim="800000"/>
          </a:ln>
        </p:spPr>
        <p:txBody>
          <a:bodyPr wrap="none" lIns="68580" tIns="34290" rIns="68580" bIns="34290">
            <a:spAutoFit/>
          </a:bodyPr>
          <a:lstStyle/>
          <a:p>
            <a:r>
              <a:rPr lang="en-US" altLang="zh-CN" sz="3200" b="1" dirty="0">
                <a:solidFill>
                  <a:schemeClr val="bg1"/>
                </a:solidFill>
                <a:latin typeface="Times New Roman" panose="02020603050405020304" pitchFamily="18" charset="0"/>
                <a:ea typeface="微软雅黑" panose="020B0503020204020204" pitchFamily="34" charset="-122"/>
                <a:cs typeface="+mn-ea"/>
                <a:sym typeface="+mn-lt"/>
              </a:rPr>
              <a:t>1</a:t>
            </a:r>
            <a:endParaRPr lang="zh-CN" altLang="en-US" sz="3200" b="1" dirty="0">
              <a:solidFill>
                <a:schemeClr val="bg1"/>
              </a:solidFill>
              <a:latin typeface="Times New Roman" panose="02020603050405020304" pitchFamily="18"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a:srcRect/>
          <a:stretch>
            <a:fillRect/>
          </a:stretch>
        </p:blipFill>
        <p:spPr bwMode="auto">
          <a:xfrm>
            <a:off x="142844" y="785800"/>
            <a:ext cx="8885375" cy="3286148"/>
          </a:xfrm>
          <a:prstGeom prst="rect">
            <a:avLst/>
          </a:prstGeom>
          <a:noFill/>
          <a:ln w="9525">
            <a:noFill/>
            <a:miter lim="800000"/>
            <a:headEnd/>
            <a:tailEnd/>
          </a:ln>
          <a:effectLst/>
        </p:spPr>
      </p:pic>
      <p:sp>
        <p:nvSpPr>
          <p:cNvPr id="45" name="矩形 44">
            <a:extLst>
              <a:ext uri="{FF2B5EF4-FFF2-40B4-BE49-F238E27FC236}">
                <a16:creationId xmlns:a16="http://schemas.microsoft.com/office/drawing/2014/main" id="{BDFFB7A1-E5CE-448B-AAAB-BA386DB53EAB}"/>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 name="组合 45">
            <a:extLst>
              <a:ext uri="{FF2B5EF4-FFF2-40B4-BE49-F238E27FC236}">
                <a16:creationId xmlns:a16="http://schemas.microsoft.com/office/drawing/2014/main" id="{75585B22-1F9A-4553-B501-5693D37C2B7C}"/>
              </a:ext>
            </a:extLst>
          </p:cNvPr>
          <p:cNvGrpSpPr>
            <a:grpSpLocks/>
          </p:cNvGrpSpPr>
          <p:nvPr/>
        </p:nvGrpSpPr>
        <p:grpSpPr bwMode="auto">
          <a:xfrm>
            <a:off x="300038" y="106293"/>
            <a:ext cx="4776018" cy="523220"/>
            <a:chOff x="400051" y="268099"/>
            <a:chExt cx="5136254" cy="580895"/>
          </a:xfrm>
        </p:grpSpPr>
        <p:sp>
          <p:nvSpPr>
            <p:cNvPr id="47" name="任意多边形 3">
              <a:extLst>
                <a:ext uri="{FF2B5EF4-FFF2-40B4-BE49-F238E27FC236}">
                  <a16:creationId xmlns:a16="http://schemas.microsoft.com/office/drawing/2014/main" id="{BF011161-9FC2-48CE-9F72-F43AE5D7F64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文本框 26">
              <a:extLst>
                <a:ext uri="{FF2B5EF4-FFF2-40B4-BE49-F238E27FC236}">
                  <a16:creationId xmlns:a16="http://schemas.microsoft.com/office/drawing/2014/main" id="{56C38D39-A787-41B6-9BC9-D81BB7895C26}"/>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附表</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2</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49" name="图片 48">
            <a:extLst>
              <a:ext uri="{FF2B5EF4-FFF2-40B4-BE49-F238E27FC236}">
                <a16:creationId xmlns:a16="http://schemas.microsoft.com/office/drawing/2014/main" id="{91D5760D-E291-48E0-B97E-2E7D4AF3C7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
        <p:nvSpPr>
          <p:cNvPr id="9" name="矩形 8">
            <a:extLst>
              <a:ext uri="{FF2B5EF4-FFF2-40B4-BE49-F238E27FC236}">
                <a16:creationId xmlns:a16="http://schemas.microsoft.com/office/drawing/2014/main" id="{8C69463D-9A0F-4FA9-AA64-CED87D2C4213}"/>
              </a:ext>
            </a:extLst>
          </p:cNvPr>
          <p:cNvSpPr/>
          <p:nvPr/>
        </p:nvSpPr>
        <p:spPr>
          <a:xfrm>
            <a:off x="1241509" y="1928808"/>
            <a:ext cx="2071702" cy="864096"/>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a:extLst>
              <a:ext uri="{FF2B5EF4-FFF2-40B4-BE49-F238E27FC236}">
                <a16:creationId xmlns:a16="http://schemas.microsoft.com/office/drawing/2014/main" id="{0E446A52-8E56-4202-9B69-11B8650469E5}"/>
              </a:ext>
            </a:extLst>
          </p:cNvPr>
          <p:cNvSpPr/>
          <p:nvPr/>
        </p:nvSpPr>
        <p:spPr>
          <a:xfrm>
            <a:off x="3456087" y="1643056"/>
            <a:ext cx="5572164" cy="1285884"/>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TextBox 31">
            <a:extLst>
              <a:ext uri="{FF2B5EF4-FFF2-40B4-BE49-F238E27FC236}">
                <a16:creationId xmlns:a16="http://schemas.microsoft.com/office/drawing/2014/main" id="{13FB038F-7280-4809-B523-19425E89C3C1}"/>
              </a:ext>
            </a:extLst>
          </p:cNvPr>
          <p:cNvSpPr txBox="1">
            <a:spLocks noChangeArrowheads="1"/>
          </p:cNvSpPr>
          <p:nvPr/>
        </p:nvSpPr>
        <p:spPr bwMode="auto">
          <a:xfrm>
            <a:off x="285688" y="4071948"/>
            <a:ext cx="8858312" cy="923330"/>
          </a:xfrm>
          <a:prstGeom prst="rect">
            <a:avLst/>
          </a:prstGeom>
          <a:noFill/>
          <a:ln w="9525">
            <a:noFill/>
            <a:miter lim="800000"/>
          </a:ln>
        </p:spPr>
        <p:txBody>
          <a:bodyPr wrap="square">
            <a:spAutoFit/>
          </a:bodyPr>
          <a:lstStyle/>
          <a:p>
            <a:r>
              <a:rPr lang="zh-CN" altLang="en-US" b="1" kern="0" dirty="0" smtClean="0">
                <a:solidFill>
                  <a:srgbClr val="376092"/>
                </a:solidFill>
                <a:latin typeface="微软雅黑" panose="020B0503020204020204" pitchFamily="34" charset="-122"/>
                <a:ea typeface="微软雅黑" panose="020B0503020204020204" pitchFamily="34" charset="-122"/>
                <a:cs typeface="+mn-ea"/>
              </a:rPr>
              <a:t>机构类型：基础研究机构为</a:t>
            </a:r>
            <a:r>
              <a:rPr lang="en-US" altLang="en-US" b="1" kern="0" dirty="0" smtClean="0">
                <a:solidFill>
                  <a:srgbClr val="376092"/>
                </a:solidFill>
                <a:latin typeface="微软雅黑" panose="020B0503020204020204" pitchFamily="34" charset="-122"/>
                <a:ea typeface="微软雅黑" panose="020B0503020204020204" pitchFamily="34" charset="-122"/>
                <a:cs typeface="+mn-ea"/>
              </a:rPr>
              <a:t>1</a:t>
            </a:r>
            <a:r>
              <a:rPr lang="zh-CN" altLang="en-US" b="1" kern="0" dirty="0" smtClean="0">
                <a:solidFill>
                  <a:srgbClr val="376092"/>
                </a:solidFill>
                <a:latin typeface="微软雅黑" panose="020B0503020204020204" pitchFamily="34" charset="-122"/>
                <a:ea typeface="微软雅黑" panose="020B0503020204020204" pitchFamily="34" charset="-122"/>
                <a:cs typeface="+mn-ea"/>
              </a:rPr>
              <a:t>，应用研究机构为</a:t>
            </a:r>
            <a:r>
              <a:rPr lang="en-US" altLang="en-US" b="1" kern="0" dirty="0" smtClean="0">
                <a:solidFill>
                  <a:srgbClr val="376092"/>
                </a:solidFill>
                <a:latin typeface="微软雅黑" panose="020B0503020204020204" pitchFamily="34" charset="-122"/>
                <a:ea typeface="微软雅黑" panose="020B0503020204020204" pitchFamily="34" charset="-122"/>
                <a:cs typeface="+mn-ea"/>
              </a:rPr>
              <a:t>2</a:t>
            </a:r>
            <a:r>
              <a:rPr lang="zh-CN" altLang="en-US" b="1" kern="0" dirty="0" smtClean="0">
                <a:solidFill>
                  <a:srgbClr val="376092"/>
                </a:solidFill>
                <a:latin typeface="微软雅黑" panose="020B0503020204020204" pitchFamily="34" charset="-122"/>
                <a:ea typeface="微软雅黑" panose="020B0503020204020204" pitchFamily="34" charset="-122"/>
                <a:cs typeface="+mn-ea"/>
              </a:rPr>
              <a:t>，技术研究与开发机构为</a:t>
            </a:r>
            <a:r>
              <a:rPr lang="en-US" altLang="en-US" b="1" kern="0" dirty="0" smtClean="0">
                <a:solidFill>
                  <a:srgbClr val="376092"/>
                </a:solidFill>
                <a:latin typeface="微软雅黑" panose="020B0503020204020204" pitchFamily="34" charset="-122"/>
                <a:ea typeface="微软雅黑" panose="020B0503020204020204" pitchFamily="34" charset="-122"/>
                <a:cs typeface="+mn-ea"/>
              </a:rPr>
              <a:t>3</a:t>
            </a:r>
            <a:endParaRPr lang="zh-CN" altLang="en-US" b="1" kern="0" dirty="0" smtClean="0">
              <a:solidFill>
                <a:srgbClr val="376092"/>
              </a:solidFill>
              <a:latin typeface="微软雅黑" panose="020B0503020204020204" pitchFamily="34" charset="-122"/>
              <a:ea typeface="微软雅黑" panose="020B0503020204020204" pitchFamily="34" charset="-122"/>
              <a:cs typeface="+mn-ea"/>
            </a:endParaRPr>
          </a:p>
          <a:p>
            <a:r>
              <a:rPr lang="zh-CN" altLang="en-US" b="1" kern="0" dirty="0" smtClean="0">
                <a:solidFill>
                  <a:srgbClr val="376092"/>
                </a:solidFill>
                <a:latin typeface="微软雅黑" panose="020B0503020204020204" pitchFamily="34" charset="-122"/>
                <a:ea typeface="微软雅黑" panose="020B0503020204020204" pitchFamily="34" charset="-122"/>
                <a:cs typeface="+mn-ea"/>
              </a:rPr>
              <a:t>纳入统计调查的单位所有指标字段必须均填写完整</a:t>
            </a:r>
            <a:endParaRPr lang="en-US" altLang="zh-CN" b="1" kern="0" dirty="0" smtClean="0">
              <a:solidFill>
                <a:srgbClr val="376092"/>
              </a:solidFill>
              <a:latin typeface="微软雅黑" panose="020B0503020204020204" pitchFamily="34" charset="-122"/>
              <a:ea typeface="微软雅黑" panose="020B0503020204020204" pitchFamily="34" charset="-122"/>
              <a:cs typeface="+mn-ea"/>
            </a:endParaRPr>
          </a:p>
          <a:p>
            <a:r>
              <a:rPr lang="zh-CN" altLang="en-US" b="1" kern="0" dirty="0" smtClean="0">
                <a:solidFill>
                  <a:srgbClr val="376092"/>
                </a:solidFill>
                <a:latin typeface="微软雅黑" panose="020B0503020204020204" pitchFamily="34" charset="-122"/>
                <a:ea typeface="微软雅黑" panose="020B0503020204020204" pitchFamily="34" charset="-122"/>
                <a:cs typeface="+mn-ea"/>
              </a:rPr>
              <a:t>未纳入统计调查单位数据为空即可</a:t>
            </a:r>
          </a:p>
        </p:txBody>
      </p:sp>
      <p:sp>
        <p:nvSpPr>
          <p:cNvPr id="16" name="TextBox 31">
            <a:extLst>
              <a:ext uri="{FF2B5EF4-FFF2-40B4-BE49-F238E27FC236}">
                <a16:creationId xmlns:a16="http://schemas.microsoft.com/office/drawing/2014/main" id="{13FB038F-7280-4809-B523-19425E89C3C1}"/>
              </a:ext>
            </a:extLst>
          </p:cNvPr>
          <p:cNvSpPr txBox="1">
            <a:spLocks noChangeArrowheads="1"/>
          </p:cNvSpPr>
          <p:nvPr/>
        </p:nvSpPr>
        <p:spPr bwMode="auto">
          <a:xfrm>
            <a:off x="1813013" y="1978221"/>
            <a:ext cx="928694" cy="307777"/>
          </a:xfrm>
          <a:prstGeom prst="rect">
            <a:avLst/>
          </a:prstGeom>
          <a:solidFill>
            <a:schemeClr val="bg1"/>
          </a:solidFill>
          <a:ln w="9525">
            <a:noFill/>
            <a:miter lim="800000"/>
          </a:ln>
        </p:spPr>
        <p:txBody>
          <a:bodyPr wrap="square">
            <a:spAutoFit/>
          </a:bodyPr>
          <a:lstStyle/>
          <a:p>
            <a:r>
              <a:rPr lang="zh-CN" altLang="en-US" sz="1400" b="1" kern="0" dirty="0" smtClean="0">
                <a:solidFill>
                  <a:srgbClr val="376092"/>
                </a:solidFill>
                <a:latin typeface="微软雅黑" panose="020B0503020204020204" pitchFamily="34" charset="-122"/>
                <a:ea typeface="微软雅黑" panose="020B0503020204020204" pitchFamily="34" charset="-122"/>
                <a:cs typeface="+mn-ea"/>
              </a:rPr>
              <a:t>财政部门</a:t>
            </a:r>
          </a:p>
        </p:txBody>
      </p:sp>
      <p:sp>
        <p:nvSpPr>
          <p:cNvPr id="17" name="TextBox 31">
            <a:extLst>
              <a:ext uri="{FF2B5EF4-FFF2-40B4-BE49-F238E27FC236}">
                <a16:creationId xmlns:a16="http://schemas.microsoft.com/office/drawing/2014/main" id="{13FB038F-7280-4809-B523-19425E89C3C1}"/>
              </a:ext>
            </a:extLst>
          </p:cNvPr>
          <p:cNvSpPr txBox="1">
            <a:spLocks noChangeArrowheads="1"/>
          </p:cNvSpPr>
          <p:nvPr/>
        </p:nvSpPr>
        <p:spPr bwMode="auto">
          <a:xfrm>
            <a:off x="3741839" y="1857370"/>
            <a:ext cx="928694" cy="307777"/>
          </a:xfrm>
          <a:prstGeom prst="rect">
            <a:avLst/>
          </a:prstGeom>
          <a:solidFill>
            <a:schemeClr val="bg1"/>
          </a:solidFill>
          <a:ln w="9525">
            <a:noFill/>
            <a:miter lim="800000"/>
          </a:ln>
        </p:spPr>
        <p:txBody>
          <a:bodyPr wrap="square">
            <a:spAutoFit/>
          </a:bodyPr>
          <a:lstStyle/>
          <a:p>
            <a:r>
              <a:rPr lang="zh-CN" altLang="en-US" sz="1400" b="1" kern="0" dirty="0" smtClean="0">
                <a:solidFill>
                  <a:srgbClr val="376092"/>
                </a:solidFill>
                <a:latin typeface="微软雅黑" panose="020B0503020204020204" pitchFamily="34" charset="-122"/>
                <a:ea typeface="微软雅黑" panose="020B0503020204020204" pitchFamily="34" charset="-122"/>
                <a:cs typeface="+mn-ea"/>
              </a:rPr>
              <a:t>科技部门</a:t>
            </a:r>
          </a:p>
        </p:txBody>
      </p:sp>
      <p:sp>
        <p:nvSpPr>
          <p:cNvPr id="18" name="矩形 17">
            <a:extLst>
              <a:ext uri="{FF2B5EF4-FFF2-40B4-BE49-F238E27FC236}">
                <a16:creationId xmlns:a16="http://schemas.microsoft.com/office/drawing/2014/main" id="{8C69463D-9A0F-4FA9-AA64-CED87D2C4213}"/>
              </a:ext>
            </a:extLst>
          </p:cNvPr>
          <p:cNvSpPr/>
          <p:nvPr/>
        </p:nvSpPr>
        <p:spPr>
          <a:xfrm>
            <a:off x="5027723" y="1857370"/>
            <a:ext cx="2571768" cy="357190"/>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TextBox 31">
            <a:extLst>
              <a:ext uri="{FF2B5EF4-FFF2-40B4-BE49-F238E27FC236}">
                <a16:creationId xmlns:a16="http://schemas.microsoft.com/office/drawing/2014/main" id="{13FB038F-7280-4809-B523-19425E89C3C1}"/>
              </a:ext>
            </a:extLst>
          </p:cNvPr>
          <p:cNvSpPr txBox="1">
            <a:spLocks noChangeArrowheads="1"/>
          </p:cNvSpPr>
          <p:nvPr/>
        </p:nvSpPr>
        <p:spPr bwMode="auto">
          <a:xfrm>
            <a:off x="3670401" y="3643320"/>
            <a:ext cx="5357818" cy="307777"/>
          </a:xfrm>
          <a:prstGeom prst="rect">
            <a:avLst/>
          </a:prstGeom>
          <a:solidFill>
            <a:schemeClr val="bg1"/>
          </a:solidFill>
          <a:ln w="9525">
            <a:noFill/>
            <a:miter lim="800000"/>
          </a:ln>
        </p:spPr>
        <p:txBody>
          <a:bodyPr wrap="square">
            <a:spAutoFit/>
          </a:bodyPr>
          <a:lstStyle/>
          <a:p>
            <a:r>
              <a:rPr lang="en-US" altLang="zh-CN" sz="1400" b="1" kern="0" dirty="0" smtClean="0">
                <a:solidFill>
                  <a:srgbClr val="376092"/>
                </a:solidFill>
                <a:latin typeface="微软雅黑" panose="020B0503020204020204" pitchFamily="34" charset="-122"/>
                <a:ea typeface="微软雅黑" panose="020B0503020204020204" pitchFamily="34" charset="-122"/>
                <a:cs typeface="+mn-ea"/>
              </a:rPr>
              <a:t> FI1110                    RD130                    RD151           PE1011</a:t>
            </a:r>
            <a:endParaRPr lang="zh-CN" altLang="en-US" sz="1400" b="1" kern="0" dirty="0" smtClean="0">
              <a:solidFill>
                <a:srgbClr val="376092"/>
              </a:solidFill>
              <a:latin typeface="微软雅黑" panose="020B0503020204020204" pitchFamily="34" charset="-122"/>
              <a:ea typeface="微软雅黑" panose="020B0503020204020204" pitchFamily="34" charset="-122"/>
              <a:cs typeface="+mn-ea"/>
            </a:endParaRPr>
          </a:p>
        </p:txBody>
      </p:sp>
    </p:spTree>
    <p:extLst>
      <p:ext uri="{BB962C8B-B14F-4D97-AF65-F5344CB8AC3E}">
        <p14:creationId xmlns:p14="http://schemas.microsoft.com/office/powerpoint/2010/main" val="1332600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a:extLst>
              <a:ext uri="{FF2B5EF4-FFF2-40B4-BE49-F238E27FC236}">
                <a16:creationId xmlns:a16="http://schemas.microsoft.com/office/drawing/2014/main" id="{BDFFB7A1-E5CE-448B-AAAB-BA386DB53EAB}"/>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46" name="组合 45">
            <a:extLst>
              <a:ext uri="{FF2B5EF4-FFF2-40B4-BE49-F238E27FC236}">
                <a16:creationId xmlns:a16="http://schemas.microsoft.com/office/drawing/2014/main" id="{75585B22-1F9A-4553-B501-5693D37C2B7C}"/>
              </a:ext>
            </a:extLst>
          </p:cNvPr>
          <p:cNvGrpSpPr>
            <a:grpSpLocks/>
          </p:cNvGrpSpPr>
          <p:nvPr/>
        </p:nvGrpSpPr>
        <p:grpSpPr bwMode="auto">
          <a:xfrm>
            <a:off x="300038" y="106293"/>
            <a:ext cx="4776018" cy="523220"/>
            <a:chOff x="400051" y="268099"/>
            <a:chExt cx="5136254" cy="580895"/>
          </a:xfrm>
        </p:grpSpPr>
        <p:sp>
          <p:nvSpPr>
            <p:cNvPr id="47" name="任意多边形 3">
              <a:extLst>
                <a:ext uri="{FF2B5EF4-FFF2-40B4-BE49-F238E27FC236}">
                  <a16:creationId xmlns:a16="http://schemas.microsoft.com/office/drawing/2014/main" id="{BF011161-9FC2-48CE-9F72-F43AE5D7F64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文本框 26">
              <a:extLst>
                <a:ext uri="{FF2B5EF4-FFF2-40B4-BE49-F238E27FC236}">
                  <a16:creationId xmlns:a16="http://schemas.microsoft.com/office/drawing/2014/main" id="{56C38D39-A787-41B6-9BC9-D81BB7895C26}"/>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附表</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2</a:t>
              </a:r>
              <a:endPar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endParaRPr>
            </a:p>
          </p:txBody>
        </p:sp>
      </p:grpSp>
      <p:pic>
        <p:nvPicPr>
          <p:cNvPr id="49" name="图片 48">
            <a:extLst>
              <a:ext uri="{FF2B5EF4-FFF2-40B4-BE49-F238E27FC236}">
                <a16:creationId xmlns:a16="http://schemas.microsoft.com/office/drawing/2014/main" id="{91D5760D-E291-48E0-B97E-2E7D4AF3C7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graphicFrame>
        <p:nvGraphicFramePr>
          <p:cNvPr id="15" name="图示 14"/>
          <p:cNvGraphicFramePr/>
          <p:nvPr/>
        </p:nvGraphicFramePr>
        <p:xfrm>
          <a:off x="214282" y="1285866"/>
          <a:ext cx="8643998" cy="37147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 name="TextBox 31">
            <a:extLst>
              <a:ext uri="{FF2B5EF4-FFF2-40B4-BE49-F238E27FC236}">
                <a16:creationId xmlns:a16="http://schemas.microsoft.com/office/drawing/2014/main" id="{13FB038F-7280-4809-B523-19425E89C3C1}"/>
              </a:ext>
            </a:extLst>
          </p:cNvPr>
          <p:cNvSpPr txBox="1">
            <a:spLocks noChangeArrowheads="1"/>
          </p:cNvSpPr>
          <p:nvPr/>
        </p:nvSpPr>
        <p:spPr bwMode="auto">
          <a:xfrm>
            <a:off x="2786050" y="785800"/>
            <a:ext cx="8858312" cy="369332"/>
          </a:xfrm>
          <a:prstGeom prst="rect">
            <a:avLst/>
          </a:prstGeom>
          <a:noFill/>
          <a:ln w="9525">
            <a:noFill/>
            <a:miter lim="800000"/>
          </a:ln>
        </p:spPr>
        <p:txBody>
          <a:bodyPr wrap="square">
            <a:spAutoFit/>
          </a:bodyPr>
          <a:lstStyle/>
          <a:p>
            <a:r>
              <a:rPr lang="zh-CN" altLang="en-US" b="1" kern="0" dirty="0" smtClean="0">
                <a:solidFill>
                  <a:srgbClr val="376092"/>
                </a:solidFill>
                <a:latin typeface="微软雅黑" panose="020B0503020204020204" pitchFamily="34" charset="-122"/>
                <a:ea typeface="微软雅黑" panose="020B0503020204020204" pitchFamily="34" charset="-122"/>
                <a:cs typeface="+mn-ea"/>
              </a:rPr>
              <a:t>机构类型</a:t>
            </a:r>
            <a:r>
              <a:rPr lang="en-US" altLang="zh-CN" b="1" kern="0" dirty="0" smtClean="0">
                <a:solidFill>
                  <a:srgbClr val="376092"/>
                </a:solidFill>
                <a:latin typeface="微软雅黑" panose="020B0503020204020204" pitchFamily="34" charset="-122"/>
                <a:ea typeface="微软雅黑" panose="020B0503020204020204" pitchFamily="34" charset="-122"/>
                <a:cs typeface="+mn-ea"/>
              </a:rPr>
              <a:t>1</a:t>
            </a:r>
            <a:r>
              <a:rPr lang="zh-CN" altLang="en-US" b="1" kern="0" dirty="0" smtClean="0">
                <a:solidFill>
                  <a:srgbClr val="376092"/>
                </a:solidFill>
                <a:latin typeface="微软雅黑" panose="020B0503020204020204" pitchFamily="34" charset="-122"/>
                <a:ea typeface="微软雅黑" panose="020B0503020204020204" pitchFamily="34" charset="-122"/>
                <a:cs typeface="+mn-ea"/>
              </a:rPr>
              <a:t>、</a:t>
            </a:r>
            <a:r>
              <a:rPr lang="en-US" altLang="zh-CN" b="1" kern="0" dirty="0" smtClean="0">
                <a:solidFill>
                  <a:srgbClr val="376092"/>
                </a:solidFill>
                <a:latin typeface="微软雅黑" panose="020B0503020204020204" pitchFamily="34" charset="-122"/>
                <a:ea typeface="微软雅黑" panose="020B0503020204020204" pitchFamily="34" charset="-122"/>
                <a:cs typeface="+mn-ea"/>
              </a:rPr>
              <a:t>2</a:t>
            </a:r>
            <a:r>
              <a:rPr lang="zh-CN" altLang="en-US" b="1" kern="0" dirty="0" smtClean="0">
                <a:solidFill>
                  <a:srgbClr val="376092"/>
                </a:solidFill>
                <a:latin typeface="微软雅黑" panose="020B0503020204020204" pitchFamily="34" charset="-122"/>
                <a:ea typeface="微软雅黑" panose="020B0503020204020204" pitchFamily="34" charset="-122"/>
                <a:cs typeface="+mn-ea"/>
              </a:rPr>
              <a:t>、</a:t>
            </a:r>
            <a:r>
              <a:rPr lang="en-US" altLang="zh-CN" b="1" kern="0" dirty="0" smtClean="0">
                <a:solidFill>
                  <a:srgbClr val="376092"/>
                </a:solidFill>
                <a:latin typeface="微软雅黑" panose="020B0503020204020204" pitchFamily="34" charset="-122"/>
                <a:ea typeface="微软雅黑" panose="020B0503020204020204" pitchFamily="34" charset="-122"/>
                <a:cs typeface="+mn-ea"/>
              </a:rPr>
              <a:t>3</a:t>
            </a:r>
            <a:r>
              <a:rPr lang="zh-CN" altLang="en-US" b="1" kern="0" dirty="0" smtClean="0">
                <a:solidFill>
                  <a:srgbClr val="376092"/>
                </a:solidFill>
                <a:latin typeface="微软雅黑" panose="020B0503020204020204" pitchFamily="34" charset="-122"/>
                <a:ea typeface="微软雅黑" panose="020B0503020204020204" pitchFamily="34" charset="-122"/>
                <a:cs typeface="+mn-ea"/>
              </a:rPr>
              <a:t>分别测算</a:t>
            </a:r>
          </a:p>
        </p:txBody>
      </p:sp>
      <p:sp>
        <p:nvSpPr>
          <p:cNvPr id="18" name="TextBox 1"/>
          <p:cNvSpPr txBox="1"/>
          <p:nvPr/>
        </p:nvSpPr>
        <p:spPr>
          <a:xfrm>
            <a:off x="3500430" y="1500180"/>
            <a:ext cx="2143140" cy="958147"/>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lnSpc>
                <a:spcPct val="150000"/>
              </a:lnSpc>
            </a:pPr>
            <a:r>
              <a:rPr lang="zh-CN" altLang="en-US" sz="2000" i="0" dirty="0" smtClean="0">
                <a:solidFill>
                  <a:schemeClr val="bg1"/>
                </a:solidFill>
                <a:latin typeface="Cambria Math"/>
              </a:rPr>
              <a:t>研发占比</a:t>
            </a:r>
            <a:r>
              <a:rPr lang="en-US" altLang="zh-CN" sz="2000" i="0" dirty="0" smtClean="0">
                <a:solidFill>
                  <a:schemeClr val="bg1"/>
                </a:solidFill>
                <a:latin typeface="Cambria Math"/>
              </a:rPr>
              <a:t>P=</a:t>
            </a:r>
          </a:p>
          <a:p>
            <a:pPr>
              <a:lnSpc>
                <a:spcPct val="150000"/>
              </a:lnSpc>
            </a:pPr>
            <a:r>
              <a:rPr lang="en-US" altLang="zh-CN" sz="2000" i="0" dirty="0" smtClean="0">
                <a:solidFill>
                  <a:schemeClr val="bg1"/>
                </a:solidFill>
                <a:latin typeface="Cambria Math"/>
              </a:rPr>
              <a:t>(</a:t>
            </a:r>
            <a:r>
              <a:rPr lang="en-US" altLang="zh-CN" sz="2000" i="0" dirty="0">
                <a:solidFill>
                  <a:schemeClr val="bg1"/>
                </a:solidFill>
                <a:latin typeface="Cambria Math"/>
              </a:rPr>
              <a:t>∑</a:t>
            </a:r>
            <a:r>
              <a:rPr lang="en-US" altLang="zh-CN" sz="2000" b="0" i="0" dirty="0">
                <a:solidFill>
                  <a:schemeClr val="bg1"/>
                </a:solidFill>
                <a:latin typeface="Cambria Math"/>
              </a:rPr>
              <a:t>𝑚)/(∑</a:t>
            </a:r>
            <a:r>
              <a:rPr lang="en-US" altLang="zh-CN" sz="2000" i="0" dirty="0">
                <a:solidFill>
                  <a:schemeClr val="bg1"/>
                </a:solidFill>
                <a:latin typeface="Cambria Math"/>
              </a:rPr>
              <a:t>𝐹𝐼1110)</a:t>
            </a:r>
            <a:endParaRPr lang="zh-CN" altLang="en-US" sz="2000" dirty="0">
              <a:solidFill>
                <a:schemeClr val="bg1"/>
              </a:solidFill>
            </a:endParaRPr>
          </a:p>
        </p:txBody>
      </p:sp>
      <p:sp>
        <p:nvSpPr>
          <p:cNvPr id="19" name="TextBox 1"/>
          <p:cNvSpPr txBox="1"/>
          <p:nvPr/>
        </p:nvSpPr>
        <p:spPr>
          <a:xfrm>
            <a:off x="6643702" y="3786196"/>
            <a:ext cx="2143140" cy="784958"/>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lnSpc>
                <a:spcPct val="150000"/>
              </a:lnSpc>
            </a:pPr>
            <a:r>
              <a:rPr lang="zh-CN" altLang="en-US" sz="1600" i="0" dirty="0" smtClean="0">
                <a:solidFill>
                  <a:schemeClr val="bg1"/>
                </a:solidFill>
                <a:latin typeface="Cambria Math"/>
              </a:rPr>
              <a:t>基础研究占比</a:t>
            </a:r>
            <a:r>
              <a:rPr lang="en-US" altLang="zh-CN" sz="1600" i="0" dirty="0" smtClean="0">
                <a:solidFill>
                  <a:schemeClr val="bg1"/>
                </a:solidFill>
                <a:latin typeface="Cambria Math"/>
              </a:rPr>
              <a:t>Q=</a:t>
            </a:r>
          </a:p>
          <a:p>
            <a:pPr>
              <a:lnSpc>
                <a:spcPct val="150000"/>
              </a:lnSpc>
            </a:pPr>
            <a:r>
              <a:rPr lang="en-US" altLang="zh-CN" sz="1600" i="0" dirty="0" smtClean="0">
                <a:solidFill>
                  <a:schemeClr val="bg1"/>
                </a:solidFill>
                <a:latin typeface="Cambria Math"/>
              </a:rPr>
              <a:t>(∑</a:t>
            </a:r>
            <a:r>
              <a:rPr lang="en-US" altLang="zh-CN" sz="1600" b="0" i="0" dirty="0" smtClean="0">
                <a:solidFill>
                  <a:schemeClr val="bg1"/>
                </a:solidFill>
                <a:latin typeface="Cambria Math"/>
              </a:rPr>
              <a:t>RD151)/(∑RD130</a:t>
            </a:r>
            <a:r>
              <a:rPr lang="en-US" altLang="zh-CN" sz="1600" i="0" dirty="0" smtClean="0">
                <a:solidFill>
                  <a:schemeClr val="bg1"/>
                </a:solidFill>
                <a:latin typeface="Cambria Math"/>
              </a:rPr>
              <a:t>)</a:t>
            </a:r>
            <a:endParaRPr lang="zh-CN" altLang="en-US" sz="1600" dirty="0">
              <a:solidFill>
                <a:schemeClr val="bg1"/>
              </a:solidFill>
            </a:endParaRPr>
          </a:p>
        </p:txBody>
      </p:sp>
    </p:spTree>
    <p:extLst>
      <p:ext uri="{BB962C8B-B14F-4D97-AF65-F5344CB8AC3E}">
        <p14:creationId xmlns:p14="http://schemas.microsoft.com/office/powerpoint/2010/main" val="1332600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BBBC7432-864E-4F1B-B437-2514031D3C21}"/>
              </a:ext>
            </a:extLst>
          </p:cNvPr>
          <p:cNvPicPr>
            <a:picLocks noChangeAspect="1"/>
          </p:cNvPicPr>
          <p:nvPr/>
        </p:nvPicPr>
        <p:blipFill>
          <a:blip r:embed="rId3"/>
          <a:stretch>
            <a:fillRect/>
          </a:stretch>
        </p:blipFill>
        <p:spPr>
          <a:xfrm>
            <a:off x="319419" y="1059582"/>
            <a:ext cx="8439150" cy="3438525"/>
          </a:xfrm>
          <a:prstGeom prst="rect">
            <a:avLst/>
          </a:prstGeom>
        </p:spPr>
      </p:pic>
      <p:sp>
        <p:nvSpPr>
          <p:cNvPr id="7" name="矩形 6"/>
          <p:cNvSpPr/>
          <p:nvPr/>
        </p:nvSpPr>
        <p:spPr>
          <a:xfrm>
            <a:off x="476472" y="1563638"/>
            <a:ext cx="3500462" cy="1152128"/>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a:extLst>
              <a:ext uri="{FF2B5EF4-FFF2-40B4-BE49-F238E27FC236}">
                <a16:creationId xmlns:a16="http://schemas.microsoft.com/office/drawing/2014/main" id="{A3CC2BED-8784-4956-BD1F-18ADA259A694}"/>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9" name="组合 8">
            <a:extLst>
              <a:ext uri="{FF2B5EF4-FFF2-40B4-BE49-F238E27FC236}">
                <a16:creationId xmlns:a16="http://schemas.microsoft.com/office/drawing/2014/main" id="{67D7D899-1191-4DC9-B9BF-C37E055E3DF1}"/>
              </a:ext>
            </a:extLst>
          </p:cNvPr>
          <p:cNvGrpSpPr>
            <a:grpSpLocks/>
          </p:cNvGrpSpPr>
          <p:nvPr/>
        </p:nvGrpSpPr>
        <p:grpSpPr bwMode="auto">
          <a:xfrm>
            <a:off x="300038" y="106293"/>
            <a:ext cx="6281739" cy="523220"/>
            <a:chOff x="400051" y="268099"/>
            <a:chExt cx="6755546" cy="580895"/>
          </a:xfrm>
        </p:grpSpPr>
        <p:sp>
          <p:nvSpPr>
            <p:cNvPr id="10" name="任意多边形 3">
              <a:extLst>
                <a:ext uri="{FF2B5EF4-FFF2-40B4-BE49-F238E27FC236}">
                  <a16:creationId xmlns:a16="http://schemas.microsoft.com/office/drawing/2014/main" id="{CBBF2006-010F-45A7-AAFE-CEC816AC75A7}"/>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文本框 26">
              <a:extLst>
                <a:ext uri="{FF2B5EF4-FFF2-40B4-BE49-F238E27FC236}">
                  <a16:creationId xmlns:a16="http://schemas.microsoft.com/office/drawing/2014/main" id="{E39E815D-09E7-4D57-96DD-A5E18F2FFF16}"/>
                </a:ext>
              </a:extLst>
            </p:cNvPr>
            <p:cNvSpPr txBox="1"/>
            <p:nvPr/>
          </p:nvSpPr>
          <p:spPr bwMode="auto">
            <a:xfrm>
              <a:off x="829698" y="268099"/>
              <a:ext cx="6325899"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上传决算报告</a:t>
              </a:r>
            </a:p>
          </p:txBody>
        </p:sp>
      </p:grpSp>
      <p:pic>
        <p:nvPicPr>
          <p:cNvPr id="12" name="图片 11">
            <a:extLst>
              <a:ext uri="{FF2B5EF4-FFF2-40B4-BE49-F238E27FC236}">
                <a16:creationId xmlns:a16="http://schemas.microsoft.com/office/drawing/2014/main" id="{98F40CE0-8D22-4BB8-8205-3D8E2A793D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1511239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A3CC2BED-8784-4956-BD1F-18ADA259A694}"/>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9" name="组合 8">
            <a:extLst>
              <a:ext uri="{FF2B5EF4-FFF2-40B4-BE49-F238E27FC236}">
                <a16:creationId xmlns:a16="http://schemas.microsoft.com/office/drawing/2014/main" id="{67D7D899-1191-4DC9-B9BF-C37E055E3DF1}"/>
              </a:ext>
            </a:extLst>
          </p:cNvPr>
          <p:cNvGrpSpPr>
            <a:grpSpLocks/>
          </p:cNvGrpSpPr>
          <p:nvPr/>
        </p:nvGrpSpPr>
        <p:grpSpPr bwMode="auto">
          <a:xfrm>
            <a:off x="300038" y="106293"/>
            <a:ext cx="6281739" cy="523220"/>
            <a:chOff x="400051" y="268099"/>
            <a:chExt cx="6755546" cy="580895"/>
          </a:xfrm>
        </p:grpSpPr>
        <p:sp>
          <p:nvSpPr>
            <p:cNvPr id="10" name="任意多边形 3">
              <a:extLst>
                <a:ext uri="{FF2B5EF4-FFF2-40B4-BE49-F238E27FC236}">
                  <a16:creationId xmlns:a16="http://schemas.microsoft.com/office/drawing/2014/main" id="{CBBF2006-010F-45A7-AAFE-CEC816AC75A7}"/>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文本框 26">
              <a:extLst>
                <a:ext uri="{FF2B5EF4-FFF2-40B4-BE49-F238E27FC236}">
                  <a16:creationId xmlns:a16="http://schemas.microsoft.com/office/drawing/2014/main" id="{E39E815D-09E7-4D57-96DD-A5E18F2FFF16}"/>
                </a:ext>
              </a:extLst>
            </p:cNvPr>
            <p:cNvSpPr txBox="1"/>
            <p:nvPr/>
          </p:nvSpPr>
          <p:spPr bwMode="auto">
            <a:xfrm>
              <a:off x="829698" y="268099"/>
              <a:ext cx="6325899"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上传封面</a:t>
              </a:r>
            </a:p>
          </p:txBody>
        </p:sp>
      </p:grpSp>
      <p:pic>
        <p:nvPicPr>
          <p:cNvPr id="12" name="图片 11">
            <a:extLst>
              <a:ext uri="{FF2B5EF4-FFF2-40B4-BE49-F238E27FC236}">
                <a16:creationId xmlns:a16="http://schemas.microsoft.com/office/drawing/2014/main" id="{98F40CE0-8D22-4BB8-8205-3D8E2A793D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pic>
        <p:nvPicPr>
          <p:cNvPr id="2" name="图片 1">
            <a:extLst>
              <a:ext uri="{FF2B5EF4-FFF2-40B4-BE49-F238E27FC236}">
                <a16:creationId xmlns:a16="http://schemas.microsoft.com/office/drawing/2014/main" id="{22900BA3-C051-400F-AE50-CC03E894655A}"/>
              </a:ext>
            </a:extLst>
          </p:cNvPr>
          <p:cNvPicPr>
            <a:picLocks noChangeAspect="1"/>
          </p:cNvPicPr>
          <p:nvPr/>
        </p:nvPicPr>
        <p:blipFill>
          <a:blip r:embed="rId4"/>
          <a:stretch>
            <a:fillRect/>
          </a:stretch>
        </p:blipFill>
        <p:spPr>
          <a:xfrm>
            <a:off x="142844" y="1285866"/>
            <a:ext cx="8849704" cy="3280592"/>
          </a:xfrm>
          <a:prstGeom prst="rect">
            <a:avLst/>
          </a:prstGeom>
        </p:spPr>
      </p:pic>
      <p:pic>
        <p:nvPicPr>
          <p:cNvPr id="4" name="图片 3">
            <a:extLst>
              <a:ext uri="{FF2B5EF4-FFF2-40B4-BE49-F238E27FC236}">
                <a16:creationId xmlns:a16="http://schemas.microsoft.com/office/drawing/2014/main" id="{200AD706-E4AE-4702-92BF-B35D77AC4E61}"/>
              </a:ext>
            </a:extLst>
          </p:cNvPr>
          <p:cNvPicPr>
            <a:picLocks noChangeAspect="1"/>
          </p:cNvPicPr>
          <p:nvPr/>
        </p:nvPicPr>
        <p:blipFill>
          <a:blip r:embed="rId5"/>
          <a:stretch>
            <a:fillRect/>
          </a:stretch>
        </p:blipFill>
        <p:spPr>
          <a:xfrm>
            <a:off x="3786182" y="3214692"/>
            <a:ext cx="504056" cy="144016"/>
          </a:xfrm>
          <a:prstGeom prst="rect">
            <a:avLst/>
          </a:prstGeom>
        </p:spPr>
      </p:pic>
      <p:pic>
        <p:nvPicPr>
          <p:cNvPr id="5" name="图片 4">
            <a:extLst>
              <a:ext uri="{FF2B5EF4-FFF2-40B4-BE49-F238E27FC236}">
                <a16:creationId xmlns:a16="http://schemas.microsoft.com/office/drawing/2014/main" id="{795A4A9E-358E-41B4-967A-01697CFD29BF}"/>
              </a:ext>
            </a:extLst>
          </p:cNvPr>
          <p:cNvPicPr>
            <a:picLocks noChangeAspect="1"/>
          </p:cNvPicPr>
          <p:nvPr/>
        </p:nvPicPr>
        <p:blipFill>
          <a:blip r:embed="rId5"/>
          <a:stretch>
            <a:fillRect/>
          </a:stretch>
        </p:blipFill>
        <p:spPr>
          <a:xfrm>
            <a:off x="5214942" y="3214692"/>
            <a:ext cx="504056" cy="144016"/>
          </a:xfrm>
          <a:prstGeom prst="rect">
            <a:avLst/>
          </a:prstGeom>
        </p:spPr>
      </p:pic>
      <p:pic>
        <p:nvPicPr>
          <p:cNvPr id="6" name="图片 5">
            <a:extLst>
              <a:ext uri="{FF2B5EF4-FFF2-40B4-BE49-F238E27FC236}">
                <a16:creationId xmlns:a16="http://schemas.microsoft.com/office/drawing/2014/main" id="{D0D0CD1C-2AD2-4228-8216-0898ED66C66B}"/>
              </a:ext>
            </a:extLst>
          </p:cNvPr>
          <p:cNvPicPr>
            <a:picLocks noChangeAspect="1"/>
          </p:cNvPicPr>
          <p:nvPr/>
        </p:nvPicPr>
        <p:blipFill>
          <a:blip r:embed="rId5"/>
          <a:stretch>
            <a:fillRect/>
          </a:stretch>
        </p:blipFill>
        <p:spPr>
          <a:xfrm>
            <a:off x="4429124" y="3357568"/>
            <a:ext cx="504056" cy="144016"/>
          </a:xfrm>
          <a:prstGeom prst="rect">
            <a:avLst/>
          </a:prstGeom>
        </p:spPr>
      </p:pic>
      <p:sp>
        <p:nvSpPr>
          <p:cNvPr id="13" name="TextBox 31">
            <a:extLst>
              <a:ext uri="{FF2B5EF4-FFF2-40B4-BE49-F238E27FC236}">
                <a16:creationId xmlns:a16="http://schemas.microsoft.com/office/drawing/2014/main" id="{13FB038F-7280-4809-B523-19425E89C3C1}"/>
              </a:ext>
            </a:extLst>
          </p:cNvPr>
          <p:cNvSpPr txBox="1">
            <a:spLocks noChangeArrowheads="1"/>
          </p:cNvSpPr>
          <p:nvPr/>
        </p:nvSpPr>
        <p:spPr bwMode="auto">
          <a:xfrm>
            <a:off x="3000364" y="845096"/>
            <a:ext cx="8858312" cy="369332"/>
          </a:xfrm>
          <a:prstGeom prst="rect">
            <a:avLst/>
          </a:prstGeom>
          <a:noFill/>
          <a:ln w="9525">
            <a:noFill/>
            <a:miter lim="800000"/>
          </a:ln>
        </p:spPr>
        <p:txBody>
          <a:bodyPr wrap="square">
            <a:spAutoFit/>
          </a:bodyPr>
          <a:lstStyle/>
          <a:p>
            <a:r>
              <a:rPr lang="zh-CN" altLang="en-US" b="1" kern="0" dirty="0" smtClean="0">
                <a:solidFill>
                  <a:srgbClr val="376092"/>
                </a:solidFill>
                <a:latin typeface="微软雅黑" panose="020B0503020204020204" pitchFamily="34" charset="-122"/>
                <a:ea typeface="微软雅黑" panose="020B0503020204020204" pitchFamily="34" charset="-122"/>
                <a:cs typeface="+mn-ea"/>
              </a:rPr>
              <a:t>加盖科技部门公章</a:t>
            </a:r>
          </a:p>
        </p:txBody>
      </p:sp>
    </p:spTree>
    <p:extLst>
      <p:ext uri="{BB962C8B-B14F-4D97-AF65-F5344CB8AC3E}">
        <p14:creationId xmlns:p14="http://schemas.microsoft.com/office/powerpoint/2010/main" val="35555914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a:extLst>
              <a:ext uri="{FF2B5EF4-FFF2-40B4-BE49-F238E27FC236}">
                <a16:creationId xmlns:a16="http://schemas.microsoft.com/office/drawing/2014/main" id="{C8A60044-436E-4029-879A-9EBE1C3AEF2A}"/>
              </a:ext>
            </a:extLst>
          </p:cNvPr>
          <p:cNvSpPr/>
          <p:nvPr/>
        </p:nvSpPr>
        <p:spPr>
          <a:xfrm rot="10800000">
            <a:off x="3089233" y="1845697"/>
            <a:ext cx="1772804" cy="1378052"/>
          </a:xfrm>
          <a:prstGeom prst="triangle">
            <a:avLst/>
          </a:prstGeom>
          <a:gradFill>
            <a:gsLst>
              <a:gs pos="0">
                <a:srgbClr val="FAFAFA"/>
              </a:gs>
              <a:gs pos="100000">
                <a:srgbClr val="DDDDDD"/>
              </a:gs>
            </a:gsLst>
            <a:lin ang="5400000" scaled="0"/>
          </a:gradFill>
          <a:ln w="1270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14" name="组合 7">
            <a:extLst>
              <a:ext uri="{FF2B5EF4-FFF2-40B4-BE49-F238E27FC236}">
                <a16:creationId xmlns:a16="http://schemas.microsoft.com/office/drawing/2014/main" id="{E66B489A-6459-45E7-B627-FB0B0EE28B13}"/>
              </a:ext>
            </a:extLst>
          </p:cNvPr>
          <p:cNvGrpSpPr/>
          <p:nvPr/>
        </p:nvGrpSpPr>
        <p:grpSpPr>
          <a:xfrm>
            <a:off x="3759174" y="2010267"/>
            <a:ext cx="391227" cy="719285"/>
            <a:chOff x="5610726" y="2373750"/>
            <a:chExt cx="970548" cy="1323474"/>
          </a:xfrm>
          <a:solidFill>
            <a:srgbClr val="376092"/>
          </a:solidFill>
        </p:grpSpPr>
        <p:sp>
          <p:nvSpPr>
            <p:cNvPr id="15" name="KSO_Shape">
              <a:extLst>
                <a:ext uri="{FF2B5EF4-FFF2-40B4-BE49-F238E27FC236}">
                  <a16:creationId xmlns:a16="http://schemas.microsoft.com/office/drawing/2014/main" id="{971AF978-883F-44E1-9E58-2BD43CC1F6C5}"/>
                </a:ext>
              </a:extLst>
            </p:cNvPr>
            <p:cNvSpPr>
              <a:spLocks/>
            </p:cNvSpPr>
            <p:nvPr/>
          </p:nvSpPr>
          <p:spPr bwMode="auto">
            <a:xfrm>
              <a:off x="5610726" y="2373750"/>
              <a:ext cx="970548" cy="1323474"/>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rgbClr val="005A9E"/>
            </a:solidFill>
            <a:ln w="6350">
              <a:noFill/>
            </a:ln>
          </p:spPr>
          <p:txBody>
            <a:bodyPr anchor="ctr">
              <a:scene3d>
                <a:camera prst="orthographicFront"/>
                <a:lightRig rig="threePt" dir="t"/>
              </a:scene3d>
              <a:sp3d>
                <a:contourClr>
                  <a:srgbClr val="FFFFFF"/>
                </a:contourClr>
              </a:sp3d>
            </a:bodyPr>
            <a:lstStyle/>
            <a:p>
              <a:pPr algn="ctr">
                <a:defRPr/>
              </a:pP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0" name="任意多边形 9">
              <a:extLst>
                <a:ext uri="{FF2B5EF4-FFF2-40B4-BE49-F238E27FC236}">
                  <a16:creationId xmlns:a16="http://schemas.microsoft.com/office/drawing/2014/main" id="{D65B92C8-C9E1-4750-A657-050BF30F2796}"/>
                </a:ext>
              </a:extLst>
            </p:cNvPr>
            <p:cNvSpPr>
              <a:spLocks/>
            </p:cNvSpPr>
            <p:nvPr/>
          </p:nvSpPr>
          <p:spPr bwMode="auto">
            <a:xfrm>
              <a:off x="6042956" y="2919775"/>
              <a:ext cx="193561" cy="299314"/>
            </a:xfrm>
            <a:custGeom>
              <a:avLst/>
              <a:gdLst>
                <a:gd name="connsiteX0" fmla="*/ 79528 w 186010"/>
                <a:gd name="connsiteY0" fmla="*/ 8232 h 290512"/>
                <a:gd name="connsiteX1" fmla="*/ 95621 w 186010"/>
                <a:gd name="connsiteY1" fmla="*/ 36837 h 290512"/>
                <a:gd name="connsiteX2" fmla="*/ 88130 w 186010"/>
                <a:gd name="connsiteY2" fmla="*/ 62386 h 290512"/>
                <a:gd name="connsiteX3" fmla="*/ 113792 w 186010"/>
                <a:gd name="connsiteY3" fmla="*/ 274040 h 290512"/>
                <a:gd name="connsiteX4" fmla="*/ 109451 w 186010"/>
                <a:gd name="connsiteY4" fmla="*/ 290512 h 290512"/>
                <a:gd name="connsiteX5" fmla="*/ 2115 w 186010"/>
                <a:gd name="connsiteY5" fmla="*/ 290512 h 290512"/>
                <a:gd name="connsiteX6" fmla="*/ 0 w 186010"/>
                <a:gd name="connsiteY6" fmla="*/ 282788 h 290512"/>
                <a:gd name="connsiteX7" fmla="*/ 1007 w 186010"/>
                <a:gd name="connsiteY7" fmla="*/ 275391 h 290512"/>
                <a:gd name="connsiteX8" fmla="*/ 32083 w 186010"/>
                <a:gd name="connsiteY8" fmla="*/ 58220 h 290512"/>
                <a:gd name="connsiteX9" fmla="*/ 23204 w 186010"/>
                <a:gd name="connsiteY9" fmla="*/ 36837 h 290512"/>
                <a:gd name="connsiteX10" fmla="*/ 40406 w 186010"/>
                <a:gd name="connsiteY10" fmla="*/ 8510 h 290512"/>
                <a:gd name="connsiteX11" fmla="*/ 184566 w 186010"/>
                <a:gd name="connsiteY11" fmla="*/ 0 h 290512"/>
                <a:gd name="connsiteX12" fmla="*/ 186010 w 186010"/>
                <a:gd name="connsiteY12" fmla="*/ 0 h 290512"/>
                <a:gd name="connsiteX13" fmla="*/ 172250 w 186010"/>
                <a:gd name="connsiteY13" fmla="*/ 52213 h 29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6010" h="290512">
                  <a:moveTo>
                    <a:pt x="79528" y="8232"/>
                  </a:moveTo>
                  <a:lnTo>
                    <a:pt x="95621" y="36837"/>
                  </a:lnTo>
                  <a:lnTo>
                    <a:pt x="88130" y="62386"/>
                  </a:lnTo>
                  <a:lnTo>
                    <a:pt x="113792" y="274040"/>
                  </a:lnTo>
                  <a:lnTo>
                    <a:pt x="109451" y="290512"/>
                  </a:lnTo>
                  <a:lnTo>
                    <a:pt x="2115" y="290512"/>
                  </a:lnTo>
                  <a:lnTo>
                    <a:pt x="0" y="282788"/>
                  </a:lnTo>
                  <a:lnTo>
                    <a:pt x="1007" y="275391"/>
                  </a:lnTo>
                  <a:lnTo>
                    <a:pt x="32083" y="58220"/>
                  </a:lnTo>
                  <a:lnTo>
                    <a:pt x="23204" y="36837"/>
                  </a:lnTo>
                  <a:lnTo>
                    <a:pt x="40406" y="8510"/>
                  </a:lnTo>
                  <a:close/>
                  <a:moveTo>
                    <a:pt x="184566" y="0"/>
                  </a:moveTo>
                  <a:lnTo>
                    <a:pt x="186010" y="0"/>
                  </a:lnTo>
                  <a:lnTo>
                    <a:pt x="172250" y="52213"/>
                  </a:lnTo>
                  <a:close/>
                </a:path>
              </a:pathLst>
            </a:custGeom>
            <a:grpFill/>
            <a:ln w="6350">
              <a:noFill/>
            </a:ln>
          </p:spPr>
          <p:txBody>
            <a:bodyPr wrap="square" anchor="ctr">
              <a:noAutofit/>
              <a:scene3d>
                <a:camera prst="orthographicFront"/>
                <a:lightRig rig="threePt" dir="t"/>
              </a:scene3d>
              <a:sp3d>
                <a:contourClr>
                  <a:srgbClr val="FFFFFF"/>
                </a:contourClr>
              </a:sp3d>
            </a:bodyPr>
            <a:lstStyle/>
            <a:p>
              <a:pPr algn="ctr">
                <a:defRPr/>
              </a:pP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
        <p:nvSpPr>
          <p:cNvPr id="21" name="Freeform 6">
            <a:extLst>
              <a:ext uri="{FF2B5EF4-FFF2-40B4-BE49-F238E27FC236}">
                <a16:creationId xmlns:a16="http://schemas.microsoft.com/office/drawing/2014/main" id="{93AD1277-6B0D-496A-A1E7-AC12BF61CA07}"/>
              </a:ext>
            </a:extLst>
          </p:cNvPr>
          <p:cNvSpPr>
            <a:spLocks/>
          </p:cNvSpPr>
          <p:nvPr/>
        </p:nvSpPr>
        <p:spPr bwMode="auto">
          <a:xfrm rot="5400000">
            <a:off x="2739136" y="1442026"/>
            <a:ext cx="646461" cy="581676"/>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rgbClr val="005A9E"/>
          </a:solidFill>
          <a:ln w="1270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Freeform 6">
            <a:extLst>
              <a:ext uri="{FF2B5EF4-FFF2-40B4-BE49-F238E27FC236}">
                <a16:creationId xmlns:a16="http://schemas.microsoft.com/office/drawing/2014/main" id="{5C8897A2-8E90-4CFE-97AF-8FD8B1328F70}"/>
              </a:ext>
            </a:extLst>
          </p:cNvPr>
          <p:cNvSpPr>
            <a:spLocks/>
          </p:cNvSpPr>
          <p:nvPr/>
        </p:nvSpPr>
        <p:spPr bwMode="auto">
          <a:xfrm rot="5400000">
            <a:off x="4523972" y="1442026"/>
            <a:ext cx="646461" cy="581676"/>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rgbClr val="005A9E"/>
          </a:solidFill>
          <a:ln w="1270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3" name="Freeform 6">
            <a:extLst>
              <a:ext uri="{FF2B5EF4-FFF2-40B4-BE49-F238E27FC236}">
                <a16:creationId xmlns:a16="http://schemas.microsoft.com/office/drawing/2014/main" id="{9EF184AB-EF75-4FFB-9342-635A31212AF3}"/>
              </a:ext>
            </a:extLst>
          </p:cNvPr>
          <p:cNvSpPr>
            <a:spLocks/>
          </p:cNvSpPr>
          <p:nvPr/>
        </p:nvSpPr>
        <p:spPr bwMode="auto">
          <a:xfrm rot="5400000">
            <a:off x="3631557" y="2883797"/>
            <a:ext cx="646456" cy="581676"/>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rgbClr val="005A9E"/>
          </a:solidFill>
          <a:ln w="1270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4" name="Freeform 182">
            <a:extLst>
              <a:ext uri="{FF2B5EF4-FFF2-40B4-BE49-F238E27FC236}">
                <a16:creationId xmlns:a16="http://schemas.microsoft.com/office/drawing/2014/main" id="{89B5AC9D-3F08-498B-B7AA-9E9C60767EAF}"/>
              </a:ext>
            </a:extLst>
          </p:cNvPr>
          <p:cNvSpPr>
            <a:spLocks noEditPoints="1"/>
          </p:cNvSpPr>
          <p:nvPr/>
        </p:nvSpPr>
        <p:spPr bwMode="auto">
          <a:xfrm>
            <a:off x="3802458" y="2934732"/>
            <a:ext cx="304661" cy="408129"/>
          </a:xfrm>
          <a:custGeom>
            <a:avLst/>
            <a:gdLst>
              <a:gd name="T0" fmla="*/ 127 w 132"/>
              <a:gd name="T1" fmla="*/ 5 h 131"/>
              <a:gd name="T2" fmla="*/ 108 w 132"/>
              <a:gd name="T3" fmla="*/ 6 h 131"/>
              <a:gd name="T4" fmla="*/ 83 w 132"/>
              <a:gd name="T5" fmla="*/ 32 h 131"/>
              <a:gd name="T6" fmla="*/ 35 w 132"/>
              <a:gd name="T7" fmla="*/ 14 h 131"/>
              <a:gd name="T8" fmla="*/ 21 w 132"/>
              <a:gd name="T9" fmla="*/ 17 h 131"/>
              <a:gd name="T10" fmla="*/ 21 w 132"/>
              <a:gd name="T11" fmla="*/ 35 h 131"/>
              <a:gd name="T12" fmla="*/ 53 w 132"/>
              <a:gd name="T13" fmla="*/ 61 h 131"/>
              <a:gd name="T14" fmla="*/ 32 w 132"/>
              <a:gd name="T15" fmla="*/ 83 h 131"/>
              <a:gd name="T16" fmla="*/ 12 w 132"/>
              <a:gd name="T17" fmla="*/ 78 h 131"/>
              <a:gd name="T18" fmla="*/ 6 w 132"/>
              <a:gd name="T19" fmla="*/ 79 h 131"/>
              <a:gd name="T20" fmla="*/ 3 w 132"/>
              <a:gd name="T21" fmla="*/ 88 h 131"/>
              <a:gd name="T22" fmla="*/ 26 w 132"/>
              <a:gd name="T23" fmla="*/ 106 h 131"/>
              <a:gd name="T24" fmla="*/ 44 w 132"/>
              <a:gd name="T25" fmla="*/ 129 h 131"/>
              <a:gd name="T26" fmla="*/ 53 w 132"/>
              <a:gd name="T27" fmla="*/ 126 h 131"/>
              <a:gd name="T28" fmla="*/ 54 w 132"/>
              <a:gd name="T29" fmla="*/ 120 h 131"/>
              <a:gd name="T30" fmla="*/ 50 w 132"/>
              <a:gd name="T31" fmla="*/ 100 h 131"/>
              <a:gd name="T32" fmla="*/ 71 w 132"/>
              <a:gd name="T33" fmla="*/ 79 h 131"/>
              <a:gd name="T34" fmla="*/ 97 w 132"/>
              <a:gd name="T35" fmla="*/ 112 h 131"/>
              <a:gd name="T36" fmla="*/ 115 w 132"/>
              <a:gd name="T37" fmla="*/ 112 h 131"/>
              <a:gd name="T38" fmla="*/ 118 w 132"/>
              <a:gd name="T39" fmla="*/ 97 h 131"/>
              <a:gd name="T40" fmla="*/ 100 w 132"/>
              <a:gd name="T41" fmla="*/ 49 h 131"/>
              <a:gd name="T42" fmla="*/ 126 w 132"/>
              <a:gd name="T43" fmla="*/ 24 h 131"/>
              <a:gd name="T44" fmla="*/ 127 w 132"/>
              <a:gd name="T45" fmla="*/ 5 h 131"/>
              <a:gd name="T46" fmla="*/ 121 w 132"/>
              <a:gd name="T47" fmla="*/ 19 h 131"/>
              <a:gd name="T48" fmla="*/ 92 w 132"/>
              <a:gd name="T49" fmla="*/ 49 h 131"/>
              <a:gd name="T50" fmla="*/ 110 w 132"/>
              <a:gd name="T51" fmla="*/ 98 h 131"/>
              <a:gd name="T52" fmla="*/ 109 w 132"/>
              <a:gd name="T53" fmla="*/ 106 h 131"/>
              <a:gd name="T54" fmla="*/ 102 w 132"/>
              <a:gd name="T55" fmla="*/ 106 h 131"/>
              <a:gd name="T56" fmla="*/ 73 w 132"/>
              <a:gd name="T57" fmla="*/ 67 h 131"/>
              <a:gd name="T58" fmla="*/ 41 w 132"/>
              <a:gd name="T59" fmla="*/ 99 h 131"/>
              <a:gd name="T60" fmla="*/ 47 w 132"/>
              <a:gd name="T61" fmla="*/ 120 h 131"/>
              <a:gd name="T62" fmla="*/ 31 w 132"/>
              <a:gd name="T63" fmla="*/ 100 h 131"/>
              <a:gd name="T64" fmla="*/ 12 w 132"/>
              <a:gd name="T65" fmla="*/ 85 h 131"/>
              <a:gd name="T66" fmla="*/ 32 w 132"/>
              <a:gd name="T67" fmla="*/ 91 h 131"/>
              <a:gd name="T68" fmla="*/ 65 w 132"/>
              <a:gd name="T69" fmla="*/ 59 h 131"/>
              <a:gd name="T70" fmla="*/ 26 w 132"/>
              <a:gd name="T71" fmla="*/ 30 h 131"/>
              <a:gd name="T72" fmla="*/ 26 w 132"/>
              <a:gd name="T73" fmla="*/ 23 h 131"/>
              <a:gd name="T74" fmla="*/ 34 w 132"/>
              <a:gd name="T75" fmla="*/ 22 h 131"/>
              <a:gd name="T76" fmla="*/ 83 w 132"/>
              <a:gd name="T77" fmla="*/ 40 h 131"/>
              <a:gd name="T78" fmla="*/ 113 w 132"/>
              <a:gd name="T79" fmla="*/ 11 h 131"/>
              <a:gd name="T80" fmla="*/ 122 w 132"/>
              <a:gd name="T81" fmla="*/ 11 h 131"/>
              <a:gd name="T82" fmla="*/ 121 w 132"/>
              <a:gd name="T83" fmla="*/ 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 h="131">
                <a:moveTo>
                  <a:pt x="127" y="5"/>
                </a:moveTo>
                <a:cubicBezTo>
                  <a:pt x="122" y="0"/>
                  <a:pt x="113" y="1"/>
                  <a:pt x="108" y="6"/>
                </a:cubicBezTo>
                <a:cubicBezTo>
                  <a:pt x="83" y="32"/>
                  <a:pt x="83" y="32"/>
                  <a:pt x="83" y="32"/>
                </a:cubicBezTo>
                <a:cubicBezTo>
                  <a:pt x="35" y="14"/>
                  <a:pt x="35" y="14"/>
                  <a:pt x="35" y="14"/>
                </a:cubicBezTo>
                <a:cubicBezTo>
                  <a:pt x="31" y="13"/>
                  <a:pt x="26" y="12"/>
                  <a:pt x="21" y="17"/>
                </a:cubicBezTo>
                <a:cubicBezTo>
                  <a:pt x="18" y="20"/>
                  <a:pt x="12" y="26"/>
                  <a:pt x="21" y="35"/>
                </a:cubicBezTo>
                <a:cubicBezTo>
                  <a:pt x="53" y="61"/>
                  <a:pt x="53" y="61"/>
                  <a:pt x="53" y="61"/>
                </a:cubicBezTo>
                <a:cubicBezTo>
                  <a:pt x="32" y="83"/>
                  <a:pt x="32" y="83"/>
                  <a:pt x="32" y="83"/>
                </a:cubicBezTo>
                <a:cubicBezTo>
                  <a:pt x="12" y="78"/>
                  <a:pt x="12" y="78"/>
                  <a:pt x="12" y="78"/>
                </a:cubicBezTo>
                <a:cubicBezTo>
                  <a:pt x="9" y="77"/>
                  <a:pt x="7" y="77"/>
                  <a:pt x="6" y="79"/>
                </a:cubicBezTo>
                <a:cubicBezTo>
                  <a:pt x="5" y="80"/>
                  <a:pt x="0" y="84"/>
                  <a:pt x="3" y="88"/>
                </a:cubicBezTo>
                <a:cubicBezTo>
                  <a:pt x="26" y="106"/>
                  <a:pt x="26" y="106"/>
                  <a:pt x="26" y="106"/>
                </a:cubicBezTo>
                <a:cubicBezTo>
                  <a:pt x="44" y="129"/>
                  <a:pt x="44" y="129"/>
                  <a:pt x="44" y="129"/>
                </a:cubicBezTo>
                <a:cubicBezTo>
                  <a:pt x="47" y="131"/>
                  <a:pt x="49" y="130"/>
                  <a:pt x="53" y="126"/>
                </a:cubicBezTo>
                <a:cubicBezTo>
                  <a:pt x="55" y="124"/>
                  <a:pt x="55" y="123"/>
                  <a:pt x="54" y="120"/>
                </a:cubicBezTo>
                <a:cubicBezTo>
                  <a:pt x="50" y="100"/>
                  <a:pt x="50" y="100"/>
                  <a:pt x="50" y="100"/>
                </a:cubicBezTo>
                <a:cubicBezTo>
                  <a:pt x="71" y="79"/>
                  <a:pt x="71" y="79"/>
                  <a:pt x="71" y="79"/>
                </a:cubicBezTo>
                <a:cubicBezTo>
                  <a:pt x="97" y="112"/>
                  <a:pt x="97" y="112"/>
                  <a:pt x="97" y="112"/>
                </a:cubicBezTo>
                <a:cubicBezTo>
                  <a:pt x="106" y="120"/>
                  <a:pt x="112" y="114"/>
                  <a:pt x="115" y="112"/>
                </a:cubicBezTo>
                <a:cubicBezTo>
                  <a:pt x="120" y="106"/>
                  <a:pt x="119" y="101"/>
                  <a:pt x="118" y="97"/>
                </a:cubicBezTo>
                <a:cubicBezTo>
                  <a:pt x="100" y="49"/>
                  <a:pt x="100" y="49"/>
                  <a:pt x="100" y="49"/>
                </a:cubicBezTo>
                <a:cubicBezTo>
                  <a:pt x="126" y="24"/>
                  <a:pt x="126" y="24"/>
                  <a:pt x="126" y="24"/>
                </a:cubicBezTo>
                <a:cubicBezTo>
                  <a:pt x="131" y="19"/>
                  <a:pt x="132" y="10"/>
                  <a:pt x="127" y="5"/>
                </a:cubicBezTo>
                <a:close/>
                <a:moveTo>
                  <a:pt x="121" y="19"/>
                </a:moveTo>
                <a:cubicBezTo>
                  <a:pt x="92" y="49"/>
                  <a:pt x="92" y="49"/>
                  <a:pt x="92" y="49"/>
                </a:cubicBezTo>
                <a:cubicBezTo>
                  <a:pt x="110" y="98"/>
                  <a:pt x="110" y="98"/>
                  <a:pt x="110" y="98"/>
                </a:cubicBezTo>
                <a:cubicBezTo>
                  <a:pt x="111" y="101"/>
                  <a:pt x="110" y="105"/>
                  <a:pt x="109" y="106"/>
                </a:cubicBezTo>
                <a:cubicBezTo>
                  <a:pt x="106" y="109"/>
                  <a:pt x="103" y="107"/>
                  <a:pt x="102" y="106"/>
                </a:cubicBezTo>
                <a:cubicBezTo>
                  <a:pt x="73" y="67"/>
                  <a:pt x="73" y="67"/>
                  <a:pt x="73" y="67"/>
                </a:cubicBezTo>
                <a:cubicBezTo>
                  <a:pt x="41" y="99"/>
                  <a:pt x="41" y="99"/>
                  <a:pt x="41" y="99"/>
                </a:cubicBezTo>
                <a:cubicBezTo>
                  <a:pt x="47" y="120"/>
                  <a:pt x="47" y="120"/>
                  <a:pt x="47" y="120"/>
                </a:cubicBezTo>
                <a:cubicBezTo>
                  <a:pt x="45" y="118"/>
                  <a:pt x="32" y="100"/>
                  <a:pt x="31" y="100"/>
                </a:cubicBezTo>
                <a:cubicBezTo>
                  <a:pt x="31" y="100"/>
                  <a:pt x="14" y="87"/>
                  <a:pt x="12" y="85"/>
                </a:cubicBezTo>
                <a:cubicBezTo>
                  <a:pt x="32" y="91"/>
                  <a:pt x="32" y="91"/>
                  <a:pt x="32" y="91"/>
                </a:cubicBezTo>
                <a:cubicBezTo>
                  <a:pt x="65" y="59"/>
                  <a:pt x="65" y="59"/>
                  <a:pt x="65" y="59"/>
                </a:cubicBezTo>
                <a:cubicBezTo>
                  <a:pt x="26" y="30"/>
                  <a:pt x="26" y="30"/>
                  <a:pt x="26" y="30"/>
                </a:cubicBezTo>
                <a:cubicBezTo>
                  <a:pt x="25" y="29"/>
                  <a:pt x="23" y="26"/>
                  <a:pt x="26" y="23"/>
                </a:cubicBezTo>
                <a:cubicBezTo>
                  <a:pt x="28" y="22"/>
                  <a:pt x="31" y="22"/>
                  <a:pt x="34" y="22"/>
                </a:cubicBezTo>
                <a:cubicBezTo>
                  <a:pt x="83" y="40"/>
                  <a:pt x="83" y="40"/>
                  <a:pt x="83" y="40"/>
                </a:cubicBezTo>
                <a:cubicBezTo>
                  <a:pt x="113" y="11"/>
                  <a:pt x="113" y="11"/>
                  <a:pt x="113" y="11"/>
                </a:cubicBezTo>
                <a:cubicBezTo>
                  <a:pt x="116" y="9"/>
                  <a:pt x="120" y="9"/>
                  <a:pt x="122" y="11"/>
                </a:cubicBezTo>
                <a:cubicBezTo>
                  <a:pt x="123" y="13"/>
                  <a:pt x="124" y="17"/>
                  <a:pt x="121" y="19"/>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5" name="Freeform 207">
            <a:extLst>
              <a:ext uri="{FF2B5EF4-FFF2-40B4-BE49-F238E27FC236}">
                <a16:creationId xmlns:a16="http://schemas.microsoft.com/office/drawing/2014/main" id="{704533AF-263D-493D-B2D7-EC32CED65683}"/>
              </a:ext>
            </a:extLst>
          </p:cNvPr>
          <p:cNvSpPr>
            <a:spLocks noEditPoints="1"/>
          </p:cNvSpPr>
          <p:nvPr/>
        </p:nvSpPr>
        <p:spPr bwMode="auto">
          <a:xfrm>
            <a:off x="4699268" y="1514925"/>
            <a:ext cx="295873" cy="348884"/>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6" name="Freeform 217">
            <a:extLst>
              <a:ext uri="{FF2B5EF4-FFF2-40B4-BE49-F238E27FC236}">
                <a16:creationId xmlns:a16="http://schemas.microsoft.com/office/drawing/2014/main" id="{B8F6BAD4-944F-4957-8146-BD7D4FCCF8E5}"/>
              </a:ext>
            </a:extLst>
          </p:cNvPr>
          <p:cNvSpPr>
            <a:spLocks noEditPoints="1"/>
          </p:cNvSpPr>
          <p:nvPr/>
        </p:nvSpPr>
        <p:spPr bwMode="auto">
          <a:xfrm>
            <a:off x="2913450" y="1502229"/>
            <a:ext cx="297826" cy="383114"/>
          </a:xfrm>
          <a:custGeom>
            <a:avLst/>
            <a:gdLst>
              <a:gd name="T0" fmla="*/ 125 w 129"/>
              <a:gd name="T1" fmla="*/ 4 h 123"/>
              <a:gd name="T2" fmla="*/ 108 w 129"/>
              <a:gd name="T3" fmla="*/ 4 h 123"/>
              <a:gd name="T4" fmla="*/ 39 w 129"/>
              <a:gd name="T5" fmla="*/ 72 h 123"/>
              <a:gd name="T6" fmla="*/ 14 w 129"/>
              <a:gd name="T7" fmla="*/ 91 h 123"/>
              <a:gd name="T8" fmla="*/ 0 w 129"/>
              <a:gd name="T9" fmla="*/ 100 h 123"/>
              <a:gd name="T10" fmla="*/ 51 w 129"/>
              <a:gd name="T11" fmla="*/ 104 h 123"/>
              <a:gd name="T12" fmla="*/ 57 w 129"/>
              <a:gd name="T13" fmla="*/ 88 h 123"/>
              <a:gd name="T14" fmla="*/ 125 w 129"/>
              <a:gd name="T15" fmla="*/ 21 h 123"/>
              <a:gd name="T16" fmla="*/ 125 w 129"/>
              <a:gd name="T17" fmla="*/ 4 h 123"/>
              <a:gd name="T18" fmla="*/ 46 w 129"/>
              <a:gd name="T19" fmla="*/ 99 h 123"/>
              <a:gd name="T20" fmla="*/ 14 w 129"/>
              <a:gd name="T21" fmla="*/ 102 h 123"/>
              <a:gd name="T22" fmla="*/ 20 w 129"/>
              <a:gd name="T23" fmla="*/ 94 h 123"/>
              <a:gd name="T24" fmla="*/ 43 w 129"/>
              <a:gd name="T25" fmla="*/ 79 h 123"/>
              <a:gd name="T26" fmla="*/ 49 w 129"/>
              <a:gd name="T27" fmla="*/ 85 h 123"/>
              <a:gd name="T28" fmla="*/ 46 w 129"/>
              <a:gd name="T29" fmla="*/ 99 h 123"/>
              <a:gd name="T30" fmla="*/ 54 w 129"/>
              <a:gd name="T31" fmla="*/ 79 h 123"/>
              <a:gd name="T32" fmla="*/ 49 w 129"/>
              <a:gd name="T33" fmla="*/ 74 h 123"/>
              <a:gd name="T34" fmla="*/ 57 w 129"/>
              <a:gd name="T35" fmla="*/ 65 h 123"/>
              <a:gd name="T36" fmla="*/ 63 w 129"/>
              <a:gd name="T37" fmla="*/ 71 h 123"/>
              <a:gd name="T38" fmla="*/ 54 w 129"/>
              <a:gd name="T39" fmla="*/ 79 h 123"/>
              <a:gd name="T40" fmla="*/ 119 w 129"/>
              <a:gd name="T41" fmla="*/ 15 h 123"/>
              <a:gd name="T42" fmla="*/ 68 w 129"/>
              <a:gd name="T43" fmla="*/ 65 h 123"/>
              <a:gd name="T44" fmla="*/ 63 w 129"/>
              <a:gd name="T45" fmla="*/ 60 h 123"/>
              <a:gd name="T46" fmla="*/ 113 w 129"/>
              <a:gd name="T47" fmla="*/ 10 h 123"/>
              <a:gd name="T48" fmla="*/ 119 w 129"/>
              <a:gd name="T49" fmla="*/ 10 h 123"/>
              <a:gd name="T50" fmla="*/ 119 w 129"/>
              <a:gd name="T51" fmla="*/ 1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9" h="123">
                <a:moveTo>
                  <a:pt x="125" y="4"/>
                </a:moveTo>
                <a:cubicBezTo>
                  <a:pt x="120" y="0"/>
                  <a:pt x="112" y="0"/>
                  <a:pt x="108" y="4"/>
                </a:cubicBezTo>
                <a:cubicBezTo>
                  <a:pt x="39" y="72"/>
                  <a:pt x="39" y="72"/>
                  <a:pt x="39" y="72"/>
                </a:cubicBezTo>
                <a:cubicBezTo>
                  <a:pt x="31" y="72"/>
                  <a:pt x="19" y="75"/>
                  <a:pt x="14" y="91"/>
                </a:cubicBezTo>
                <a:cubicBezTo>
                  <a:pt x="10" y="100"/>
                  <a:pt x="0" y="100"/>
                  <a:pt x="0" y="100"/>
                </a:cubicBezTo>
                <a:cubicBezTo>
                  <a:pt x="21" y="123"/>
                  <a:pt x="46" y="110"/>
                  <a:pt x="51" y="104"/>
                </a:cubicBezTo>
                <a:cubicBezTo>
                  <a:pt x="56" y="99"/>
                  <a:pt x="57" y="93"/>
                  <a:pt x="57" y="88"/>
                </a:cubicBezTo>
                <a:cubicBezTo>
                  <a:pt x="125" y="21"/>
                  <a:pt x="125" y="21"/>
                  <a:pt x="125" y="21"/>
                </a:cubicBezTo>
                <a:cubicBezTo>
                  <a:pt x="129" y="16"/>
                  <a:pt x="129" y="9"/>
                  <a:pt x="125" y="4"/>
                </a:cubicBezTo>
                <a:close/>
                <a:moveTo>
                  <a:pt x="46" y="99"/>
                </a:moveTo>
                <a:cubicBezTo>
                  <a:pt x="42" y="102"/>
                  <a:pt x="24" y="110"/>
                  <a:pt x="14" y="102"/>
                </a:cubicBezTo>
                <a:cubicBezTo>
                  <a:pt x="14" y="102"/>
                  <a:pt x="18" y="100"/>
                  <a:pt x="20" y="94"/>
                </a:cubicBezTo>
                <a:cubicBezTo>
                  <a:pt x="27" y="77"/>
                  <a:pt x="43" y="79"/>
                  <a:pt x="43" y="79"/>
                </a:cubicBezTo>
                <a:cubicBezTo>
                  <a:pt x="49" y="85"/>
                  <a:pt x="49" y="85"/>
                  <a:pt x="49" y="85"/>
                </a:cubicBezTo>
                <a:cubicBezTo>
                  <a:pt x="49" y="85"/>
                  <a:pt x="53" y="92"/>
                  <a:pt x="46" y="99"/>
                </a:cubicBezTo>
                <a:close/>
                <a:moveTo>
                  <a:pt x="54" y="79"/>
                </a:moveTo>
                <a:cubicBezTo>
                  <a:pt x="54" y="79"/>
                  <a:pt x="49" y="74"/>
                  <a:pt x="49" y="74"/>
                </a:cubicBezTo>
                <a:cubicBezTo>
                  <a:pt x="57" y="65"/>
                  <a:pt x="57" y="65"/>
                  <a:pt x="57" y="65"/>
                </a:cubicBezTo>
                <a:cubicBezTo>
                  <a:pt x="63" y="71"/>
                  <a:pt x="63" y="71"/>
                  <a:pt x="63" y="71"/>
                </a:cubicBezTo>
                <a:lnTo>
                  <a:pt x="54" y="79"/>
                </a:lnTo>
                <a:close/>
                <a:moveTo>
                  <a:pt x="119" y="15"/>
                </a:moveTo>
                <a:cubicBezTo>
                  <a:pt x="68" y="65"/>
                  <a:pt x="68" y="65"/>
                  <a:pt x="68" y="65"/>
                </a:cubicBezTo>
                <a:cubicBezTo>
                  <a:pt x="63" y="60"/>
                  <a:pt x="63" y="60"/>
                  <a:pt x="63" y="60"/>
                </a:cubicBezTo>
                <a:cubicBezTo>
                  <a:pt x="113" y="10"/>
                  <a:pt x="113" y="10"/>
                  <a:pt x="113" y="10"/>
                </a:cubicBezTo>
                <a:cubicBezTo>
                  <a:pt x="115" y="8"/>
                  <a:pt x="117" y="8"/>
                  <a:pt x="119" y="10"/>
                </a:cubicBezTo>
                <a:cubicBezTo>
                  <a:pt x="120" y="11"/>
                  <a:pt x="120" y="14"/>
                  <a:pt x="119" y="15"/>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3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7" name="文本框 26">
            <a:extLst>
              <a:ext uri="{FF2B5EF4-FFF2-40B4-BE49-F238E27FC236}">
                <a16:creationId xmlns:a16="http://schemas.microsoft.com/office/drawing/2014/main" id="{CE00CB0B-7601-418E-8A4B-5E972E5B1846}"/>
              </a:ext>
            </a:extLst>
          </p:cNvPr>
          <p:cNvSpPr txBox="1"/>
          <p:nvPr/>
        </p:nvSpPr>
        <p:spPr>
          <a:xfrm>
            <a:off x="285720" y="1357304"/>
            <a:ext cx="1950554" cy="500137"/>
          </a:xfrm>
          <a:prstGeom prst="rect">
            <a:avLst/>
          </a:prstGeom>
          <a:noFill/>
        </p:spPr>
        <p:txBody>
          <a:bodyPr wrap="square" lIns="68580" tIns="34290" rIns="68580" bIns="34290" rtlCol="0">
            <a:spAutoFit/>
          </a:bodyPr>
          <a:lstStyle/>
          <a:p>
            <a:pPr algn="r"/>
            <a:r>
              <a:rPr lang="zh-CN" altLang="en-US" sz="2800" b="1" spc="50" dirty="0">
                <a:ln w="11430"/>
                <a:solidFill>
                  <a:srgbClr val="00B050"/>
                </a:solidFill>
                <a:latin typeface="微软雅黑" panose="020B0503020204020204" pitchFamily="34" charset="-122"/>
                <a:ea typeface="微软雅黑" panose="020B0503020204020204" pitchFamily="34" charset="-122"/>
                <a:cs typeface="+mn-ea"/>
                <a:sym typeface="+mn-lt"/>
              </a:rPr>
              <a:t>回收情况</a:t>
            </a:r>
            <a:endParaRPr lang="en-US" altLang="zh-CN" sz="2800" b="1" spc="50" dirty="0">
              <a:ln w="11430"/>
              <a:solidFill>
                <a:srgbClr val="00B050"/>
              </a:solidFill>
              <a:latin typeface="微软雅黑" panose="020B0503020204020204" pitchFamily="34" charset="-122"/>
              <a:ea typeface="微软雅黑" panose="020B0503020204020204" pitchFamily="34" charset="-122"/>
              <a:cs typeface="+mn-ea"/>
              <a:sym typeface="+mn-lt"/>
            </a:endParaRPr>
          </a:p>
        </p:txBody>
      </p:sp>
      <p:sp>
        <p:nvSpPr>
          <p:cNvPr id="28" name="矩形 27">
            <a:extLst>
              <a:ext uri="{FF2B5EF4-FFF2-40B4-BE49-F238E27FC236}">
                <a16:creationId xmlns:a16="http://schemas.microsoft.com/office/drawing/2014/main" id="{85C99471-600E-4401-9F12-C148DECE347D}"/>
              </a:ext>
            </a:extLst>
          </p:cNvPr>
          <p:cNvSpPr/>
          <p:nvPr/>
        </p:nvSpPr>
        <p:spPr>
          <a:xfrm>
            <a:off x="643198" y="1818510"/>
            <a:ext cx="1966844" cy="838691"/>
          </a:xfrm>
          <a:prstGeom prst="rect">
            <a:avLst/>
          </a:prstGeom>
        </p:spPr>
        <p:txBody>
          <a:bodyPr wrap="square" lIns="68580" tIns="34290" rIns="68580" bIns="34290">
            <a:spAutoFit/>
          </a:bodyPr>
          <a:lstStyle/>
          <a:p>
            <a:pPr>
              <a:lnSpc>
                <a:spcPts val="3000"/>
              </a:lnSpc>
            </a:pPr>
            <a:r>
              <a:rPr lang="zh-CN" altLang="en-US" sz="2000" b="1" dirty="0">
                <a:latin typeface="微软雅黑" panose="020B0503020204020204" pitchFamily="34" charset="-122"/>
                <a:ea typeface="微软雅黑" panose="020B0503020204020204" pitchFamily="34" charset="-122"/>
                <a:cs typeface="+mn-ea"/>
                <a:sym typeface="+mn-lt"/>
              </a:rPr>
              <a:t>全部单位</a:t>
            </a:r>
            <a:r>
              <a:rPr lang="zh-CN" altLang="en-US" sz="2000" b="1" dirty="0" smtClean="0">
                <a:latin typeface="微软雅黑" panose="020B0503020204020204" pitchFamily="34" charset="-122"/>
                <a:ea typeface="微软雅黑" panose="020B0503020204020204" pitchFamily="34" charset="-122"/>
                <a:cs typeface="+mn-ea"/>
                <a:sym typeface="+mn-lt"/>
              </a:rPr>
              <a:t>提交并验收（设置</a:t>
            </a:r>
            <a:r>
              <a:rPr lang="zh-CN" altLang="en-US" sz="2000" b="1" dirty="0">
                <a:latin typeface="微软雅黑" panose="020B0503020204020204" pitchFamily="34" charset="-122"/>
                <a:ea typeface="微软雅黑" panose="020B0503020204020204" pitchFamily="34" charset="-122"/>
                <a:cs typeface="+mn-ea"/>
                <a:sym typeface="+mn-lt"/>
              </a:rPr>
              <a:t>未</a:t>
            </a:r>
            <a:r>
              <a:rPr lang="zh-CN" altLang="en-US" sz="2000" b="1" dirty="0" smtClean="0">
                <a:latin typeface="微软雅黑" panose="020B0503020204020204" pitchFamily="34" charset="-122"/>
                <a:ea typeface="微软雅黑" panose="020B0503020204020204" pitchFamily="34" charset="-122"/>
                <a:cs typeface="+mn-ea"/>
                <a:sym typeface="+mn-lt"/>
              </a:rPr>
              <a:t>报）</a:t>
            </a:r>
            <a:endParaRPr lang="en-US" altLang="zh-CN" sz="2000" b="1" dirty="0">
              <a:latin typeface="微软雅黑" panose="020B0503020204020204" pitchFamily="34" charset="-122"/>
              <a:ea typeface="微软雅黑" panose="020B0503020204020204" pitchFamily="34" charset="-122"/>
              <a:cs typeface="+mn-ea"/>
              <a:sym typeface="+mn-lt"/>
            </a:endParaRPr>
          </a:p>
        </p:txBody>
      </p:sp>
      <p:sp>
        <p:nvSpPr>
          <p:cNvPr id="31" name="文本框 30">
            <a:extLst>
              <a:ext uri="{FF2B5EF4-FFF2-40B4-BE49-F238E27FC236}">
                <a16:creationId xmlns:a16="http://schemas.microsoft.com/office/drawing/2014/main" id="{01D7A810-4382-4121-B390-71CE2243F19C}"/>
              </a:ext>
            </a:extLst>
          </p:cNvPr>
          <p:cNvSpPr txBox="1"/>
          <p:nvPr/>
        </p:nvSpPr>
        <p:spPr>
          <a:xfrm>
            <a:off x="2500298" y="1142990"/>
            <a:ext cx="6572296" cy="500137"/>
          </a:xfrm>
          <a:prstGeom prst="rect">
            <a:avLst/>
          </a:prstGeom>
          <a:noFill/>
        </p:spPr>
        <p:txBody>
          <a:bodyPr wrap="square" lIns="68580" tIns="34290" rIns="68580" bIns="34290" rtlCol="0">
            <a:spAutoFit/>
          </a:bodyPr>
          <a:lstStyle/>
          <a:p>
            <a:pPr algn="r"/>
            <a:r>
              <a:rPr lang="zh-CN" altLang="en-US" sz="2800" b="1" spc="50" dirty="0" smtClean="0">
                <a:ln w="11430"/>
                <a:solidFill>
                  <a:srgbClr val="C00000"/>
                </a:solidFill>
                <a:latin typeface="微软雅黑" panose="020B0503020204020204" pitchFamily="34" charset="-122"/>
                <a:ea typeface="微软雅黑" panose="020B0503020204020204" pitchFamily="34" charset="-122"/>
                <a:cs typeface="+mn-ea"/>
                <a:sym typeface="+mn-lt"/>
              </a:rPr>
              <a:t>分级管理（</a:t>
            </a:r>
            <a:r>
              <a:rPr lang="zh-CN" altLang="en-US" sz="2800" b="1" dirty="0" smtClean="0">
                <a:latin typeface="微软雅黑" panose="020B0503020204020204" pitchFamily="34" charset="-122"/>
                <a:ea typeface="微软雅黑" panose="020B0503020204020204" pitchFamily="34" charset="-122"/>
                <a:cs typeface="+mn-ea"/>
                <a:sym typeface="+mn-lt"/>
              </a:rPr>
              <a:t>工作方案）</a:t>
            </a:r>
            <a:endParaRPr lang="en-US" altLang="zh-CN" sz="2800" b="1" spc="50" dirty="0">
              <a:ln w="1143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32" name="矩形 31">
            <a:extLst>
              <a:ext uri="{FF2B5EF4-FFF2-40B4-BE49-F238E27FC236}">
                <a16:creationId xmlns:a16="http://schemas.microsoft.com/office/drawing/2014/main" id="{DC8D3AE2-D0D8-43AE-A12B-18D505534C96}"/>
              </a:ext>
            </a:extLst>
          </p:cNvPr>
          <p:cNvSpPr/>
          <p:nvPr/>
        </p:nvSpPr>
        <p:spPr>
          <a:xfrm>
            <a:off x="5286380" y="1643056"/>
            <a:ext cx="3042611" cy="838691"/>
          </a:xfrm>
          <a:prstGeom prst="rect">
            <a:avLst/>
          </a:prstGeom>
        </p:spPr>
        <p:txBody>
          <a:bodyPr wrap="square" lIns="68580" tIns="34290" rIns="68580" bIns="34290">
            <a:spAutoFit/>
          </a:bodyPr>
          <a:lstStyle/>
          <a:p>
            <a:pPr>
              <a:lnSpc>
                <a:spcPts val="3000"/>
              </a:lnSpc>
            </a:pPr>
            <a:r>
              <a:rPr lang="zh-CN" altLang="en-US" sz="2000" b="1" dirty="0" smtClean="0">
                <a:latin typeface="微软雅黑" panose="020B0503020204020204" pitchFamily="34" charset="-122"/>
                <a:ea typeface="微软雅黑" panose="020B0503020204020204" pitchFamily="34" charset="-122"/>
                <a:cs typeface="+mn-ea"/>
                <a:sym typeface="+mn-lt"/>
              </a:rPr>
              <a:t>省和地市需开展审核验收</a:t>
            </a:r>
            <a:endParaRPr lang="en-US" altLang="zh-CN" sz="2000" b="1" dirty="0" smtClean="0">
              <a:latin typeface="微软雅黑" panose="020B0503020204020204" pitchFamily="34" charset="-122"/>
              <a:ea typeface="微软雅黑" panose="020B0503020204020204" pitchFamily="34" charset="-122"/>
              <a:cs typeface="+mn-ea"/>
              <a:sym typeface="+mn-lt"/>
            </a:endParaRPr>
          </a:p>
          <a:p>
            <a:pPr>
              <a:lnSpc>
                <a:spcPts val="3000"/>
              </a:lnSpc>
            </a:pPr>
            <a:r>
              <a:rPr lang="zh-CN" altLang="en-US" sz="2000" b="1" dirty="0" smtClean="0">
                <a:solidFill>
                  <a:srgbClr val="C00000"/>
                </a:solidFill>
                <a:latin typeface="微软雅黑" panose="020B0503020204020204" pitchFamily="34" charset="-122"/>
                <a:ea typeface="微软雅黑" panose="020B0503020204020204" pitchFamily="34" charset="-122"/>
                <a:cs typeface="+mn-ea"/>
                <a:sym typeface="+mn-lt"/>
              </a:rPr>
              <a:t>附表</a:t>
            </a:r>
            <a:r>
              <a:rPr lang="en-US" altLang="zh-CN" sz="2000" b="1" dirty="0" smtClean="0">
                <a:solidFill>
                  <a:srgbClr val="C00000"/>
                </a:solidFill>
                <a:latin typeface="微软雅黑" panose="020B0503020204020204" pitchFamily="34" charset="-122"/>
                <a:ea typeface="微软雅黑" panose="020B0503020204020204" pitchFamily="34" charset="-122"/>
                <a:cs typeface="+mn-ea"/>
                <a:sym typeface="+mn-lt"/>
              </a:rPr>
              <a:t>1</a:t>
            </a:r>
            <a:r>
              <a:rPr lang="zh-CN" altLang="en-US" sz="2000" b="1" dirty="0" smtClean="0">
                <a:solidFill>
                  <a:srgbClr val="C00000"/>
                </a:solidFill>
                <a:latin typeface="微软雅黑" panose="020B0503020204020204" pitchFamily="34" charset="-122"/>
                <a:ea typeface="微软雅黑" panose="020B0503020204020204" pitchFamily="34" charset="-122"/>
                <a:cs typeface="+mn-ea"/>
                <a:sym typeface="+mn-lt"/>
              </a:rPr>
              <a:t>和</a:t>
            </a:r>
            <a:r>
              <a:rPr lang="en-US" altLang="zh-CN" sz="2000" b="1" dirty="0" smtClean="0">
                <a:solidFill>
                  <a:srgbClr val="C00000"/>
                </a:solidFill>
                <a:latin typeface="微软雅黑" panose="020B0503020204020204" pitchFamily="34" charset="-122"/>
                <a:ea typeface="微软雅黑" panose="020B0503020204020204" pitchFamily="34" charset="-122"/>
                <a:cs typeface="+mn-ea"/>
                <a:sym typeface="+mn-lt"/>
              </a:rPr>
              <a:t>2</a:t>
            </a:r>
            <a:r>
              <a:rPr lang="zh-CN" altLang="en-US" sz="2000" b="1" dirty="0" smtClean="0">
                <a:solidFill>
                  <a:srgbClr val="C00000"/>
                </a:solidFill>
                <a:latin typeface="微软雅黑" panose="020B0503020204020204" pitchFamily="34" charset="-122"/>
                <a:ea typeface="微软雅黑" panose="020B0503020204020204" pitchFamily="34" charset="-122"/>
                <a:cs typeface="+mn-ea"/>
                <a:sym typeface="+mn-lt"/>
              </a:rPr>
              <a:t>两部门联合审核</a:t>
            </a:r>
            <a:endParaRPr lang="en-US" altLang="zh-CN" sz="2000" b="1"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33" name="文本框 32">
            <a:extLst>
              <a:ext uri="{FF2B5EF4-FFF2-40B4-BE49-F238E27FC236}">
                <a16:creationId xmlns:a16="http://schemas.microsoft.com/office/drawing/2014/main" id="{C7473727-E061-4B58-A9F4-B0F97E3BB062}"/>
              </a:ext>
            </a:extLst>
          </p:cNvPr>
          <p:cNvSpPr txBox="1"/>
          <p:nvPr/>
        </p:nvSpPr>
        <p:spPr>
          <a:xfrm>
            <a:off x="2517429" y="3489851"/>
            <a:ext cx="2697513" cy="500137"/>
          </a:xfrm>
          <a:prstGeom prst="rect">
            <a:avLst/>
          </a:prstGeom>
          <a:noFill/>
        </p:spPr>
        <p:txBody>
          <a:bodyPr wrap="square" lIns="68580" tIns="34290" rIns="68580" bIns="34290" rtlCol="0">
            <a:spAutoFit/>
          </a:bodyPr>
          <a:lstStyle/>
          <a:p>
            <a:pPr algn="r"/>
            <a:r>
              <a:rPr lang="zh-CN" altLang="en-US" sz="2800" b="1" spc="50" dirty="0">
                <a:ln w="11430"/>
                <a:solidFill>
                  <a:srgbClr val="00B050"/>
                </a:solidFill>
                <a:latin typeface="微软雅黑" panose="020B0503020204020204" pitchFamily="34" charset="-122"/>
                <a:ea typeface="微软雅黑" panose="020B0503020204020204" pitchFamily="34" charset="-122"/>
                <a:cs typeface="+mn-ea"/>
                <a:sym typeface="+mn-lt"/>
              </a:rPr>
              <a:t>数据审核检查</a:t>
            </a:r>
            <a:endParaRPr lang="en-US" altLang="zh-CN" sz="2800" b="1" spc="50" dirty="0">
              <a:ln w="11430"/>
              <a:solidFill>
                <a:srgbClr val="00B050"/>
              </a:solidFill>
              <a:latin typeface="微软雅黑" panose="020B0503020204020204" pitchFamily="34" charset="-122"/>
              <a:ea typeface="微软雅黑" panose="020B0503020204020204" pitchFamily="34" charset="-122"/>
              <a:cs typeface="+mn-ea"/>
              <a:sym typeface="+mn-lt"/>
            </a:endParaRPr>
          </a:p>
        </p:txBody>
      </p:sp>
      <p:sp>
        <p:nvSpPr>
          <p:cNvPr id="34" name="矩形 33">
            <a:extLst>
              <a:ext uri="{FF2B5EF4-FFF2-40B4-BE49-F238E27FC236}">
                <a16:creationId xmlns:a16="http://schemas.microsoft.com/office/drawing/2014/main" id="{F9A3D6CC-D204-4256-9454-5161736AAB6F}"/>
              </a:ext>
            </a:extLst>
          </p:cNvPr>
          <p:cNvSpPr/>
          <p:nvPr/>
        </p:nvSpPr>
        <p:spPr>
          <a:xfrm>
            <a:off x="730021" y="3857634"/>
            <a:ext cx="6840760" cy="838691"/>
          </a:xfrm>
          <a:prstGeom prst="rect">
            <a:avLst/>
          </a:prstGeom>
        </p:spPr>
        <p:txBody>
          <a:bodyPr wrap="square" lIns="68580" tIns="34290" rIns="68580" bIns="34290">
            <a:spAutoFit/>
          </a:bodyPr>
          <a:lstStyle/>
          <a:p>
            <a:pPr algn="ctr">
              <a:lnSpc>
                <a:spcPts val="3000"/>
              </a:lnSpc>
            </a:pPr>
            <a:r>
              <a:rPr lang="zh-CN" altLang="en-US" sz="2000" b="1" dirty="0" smtClean="0">
                <a:latin typeface="微软雅黑" panose="020B0503020204020204" pitchFamily="34" charset="-122"/>
                <a:ea typeface="微软雅黑" panose="020B0503020204020204" pitchFamily="34" charset="-122"/>
                <a:cs typeface="+mn-ea"/>
                <a:sym typeface="+mn-lt"/>
              </a:rPr>
              <a:t>核实性审核校验解释说明合理且核实认可</a:t>
            </a:r>
            <a:endParaRPr lang="en-US" altLang="zh-CN" sz="2000" b="1" dirty="0" smtClean="0">
              <a:latin typeface="微软雅黑" panose="020B0503020204020204" pitchFamily="34" charset="-122"/>
              <a:ea typeface="微软雅黑" panose="020B0503020204020204" pitchFamily="34" charset="-122"/>
              <a:cs typeface="+mn-ea"/>
              <a:sym typeface="+mn-lt"/>
            </a:endParaRPr>
          </a:p>
          <a:p>
            <a:pPr algn="ctr">
              <a:lnSpc>
                <a:spcPts val="3000"/>
              </a:lnSpc>
            </a:pPr>
            <a:r>
              <a:rPr lang="zh-CN" altLang="en-US" sz="2000" b="1" dirty="0" smtClean="0">
                <a:solidFill>
                  <a:srgbClr val="C00000"/>
                </a:solidFill>
                <a:latin typeface="微软雅黑" panose="020B0503020204020204" pitchFamily="34" charset="-122"/>
                <a:ea typeface="微软雅黑" panose="020B0503020204020204" pitchFamily="34" charset="-122"/>
                <a:cs typeface="+mn-ea"/>
                <a:sym typeface="+mn-lt"/>
              </a:rPr>
              <a:t>评估表</a:t>
            </a:r>
            <a:endParaRPr lang="en-US" altLang="zh-CN" sz="2000" b="1"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29" name="矩形 28">
            <a:extLst>
              <a:ext uri="{FF2B5EF4-FFF2-40B4-BE49-F238E27FC236}">
                <a16:creationId xmlns:a16="http://schemas.microsoft.com/office/drawing/2014/main" id="{D50BFD1E-C787-4697-9887-F9B5171C82B0}"/>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38" name="组合 37">
            <a:extLst>
              <a:ext uri="{FF2B5EF4-FFF2-40B4-BE49-F238E27FC236}">
                <a16:creationId xmlns:a16="http://schemas.microsoft.com/office/drawing/2014/main" id="{76C375DC-84AF-46AE-A278-E69A14061C31}"/>
              </a:ext>
            </a:extLst>
          </p:cNvPr>
          <p:cNvGrpSpPr>
            <a:grpSpLocks/>
          </p:cNvGrpSpPr>
          <p:nvPr/>
        </p:nvGrpSpPr>
        <p:grpSpPr bwMode="auto">
          <a:xfrm>
            <a:off x="300038" y="106293"/>
            <a:ext cx="6281739" cy="523220"/>
            <a:chOff x="400051" y="268099"/>
            <a:chExt cx="6755546" cy="580895"/>
          </a:xfrm>
        </p:grpSpPr>
        <p:sp>
          <p:nvSpPr>
            <p:cNvPr id="39" name="任意多边形 3">
              <a:extLst>
                <a:ext uri="{FF2B5EF4-FFF2-40B4-BE49-F238E27FC236}">
                  <a16:creationId xmlns:a16="http://schemas.microsoft.com/office/drawing/2014/main" id="{A3174186-DC78-4BCC-9F07-5A8E128B749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文本框 26">
              <a:extLst>
                <a:ext uri="{FF2B5EF4-FFF2-40B4-BE49-F238E27FC236}">
                  <a16:creationId xmlns:a16="http://schemas.microsoft.com/office/drawing/2014/main" id="{F2DEF406-98CB-460A-8F1C-39E8D91D5E29}"/>
                </a:ext>
              </a:extLst>
            </p:cNvPr>
            <p:cNvSpPr txBox="1"/>
            <p:nvPr/>
          </p:nvSpPr>
          <p:spPr bwMode="auto">
            <a:xfrm>
              <a:off x="829698" y="268099"/>
              <a:ext cx="6325899"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数据审核</a:t>
              </a:r>
            </a:p>
          </p:txBody>
        </p:sp>
      </p:grpSp>
      <p:pic>
        <p:nvPicPr>
          <p:cNvPr id="41" name="图片 40">
            <a:extLst>
              <a:ext uri="{FF2B5EF4-FFF2-40B4-BE49-F238E27FC236}">
                <a16:creationId xmlns:a16="http://schemas.microsoft.com/office/drawing/2014/main" id="{E92AB101-B6D1-4676-ADE8-508231F566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36635043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65182C0E-1091-45D7-A985-B2F15221DFF0}"/>
              </a:ext>
            </a:extLst>
          </p:cNvPr>
          <p:cNvSpPr/>
          <p:nvPr/>
        </p:nvSpPr>
        <p:spPr>
          <a:xfrm>
            <a:off x="1400158" y="2294090"/>
            <a:ext cx="700088" cy="680473"/>
          </a:xfrm>
          <a:prstGeom prst="rect">
            <a:avLst/>
          </a:prstGeom>
          <a:solidFill>
            <a:srgbClr val="005A9E"/>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4" name="椭圆 7">
            <a:extLst>
              <a:ext uri="{FF2B5EF4-FFF2-40B4-BE49-F238E27FC236}">
                <a16:creationId xmlns:a16="http://schemas.microsoft.com/office/drawing/2014/main" id="{F0C5F122-A8E1-4030-B022-A3953F8890E5}"/>
              </a:ext>
            </a:extLst>
          </p:cNvPr>
          <p:cNvSpPr/>
          <p:nvPr/>
        </p:nvSpPr>
        <p:spPr>
          <a:xfrm>
            <a:off x="1593876" y="2462121"/>
            <a:ext cx="312661" cy="394034"/>
          </a:xfrm>
          <a:custGeom>
            <a:avLst/>
            <a:gdLst>
              <a:gd name="connsiteX0" fmla="*/ 258685 w 463474"/>
              <a:gd name="connsiteY0" fmla="*/ 467637 h 600935"/>
              <a:gd name="connsiteX1" fmla="*/ 345002 w 463474"/>
              <a:gd name="connsiteY1" fmla="*/ 467637 h 600935"/>
              <a:gd name="connsiteX2" fmla="*/ 345002 w 463474"/>
              <a:gd name="connsiteY2" fmla="*/ 501085 h 600935"/>
              <a:gd name="connsiteX3" fmla="*/ 258685 w 463474"/>
              <a:gd name="connsiteY3" fmla="*/ 501085 h 600935"/>
              <a:gd name="connsiteX4" fmla="*/ 258685 w 463474"/>
              <a:gd name="connsiteY4" fmla="*/ 467637 h 600935"/>
              <a:gd name="connsiteX5" fmla="*/ 98427 w 463474"/>
              <a:gd name="connsiteY5" fmla="*/ 380841 h 600935"/>
              <a:gd name="connsiteX6" fmla="*/ 345006 w 463474"/>
              <a:gd name="connsiteY6" fmla="*/ 380841 h 600935"/>
              <a:gd name="connsiteX7" fmla="*/ 345006 w 463474"/>
              <a:gd name="connsiteY7" fmla="*/ 414148 h 600935"/>
              <a:gd name="connsiteX8" fmla="*/ 98427 w 463474"/>
              <a:gd name="connsiteY8" fmla="*/ 414148 h 600935"/>
              <a:gd name="connsiteX9" fmla="*/ 98427 w 463474"/>
              <a:gd name="connsiteY9" fmla="*/ 380841 h 600935"/>
              <a:gd name="connsiteX10" fmla="*/ 98427 w 463474"/>
              <a:gd name="connsiteY10" fmla="*/ 321002 h 600935"/>
              <a:gd name="connsiteX11" fmla="*/ 345006 w 463474"/>
              <a:gd name="connsiteY11" fmla="*/ 321002 h 600935"/>
              <a:gd name="connsiteX12" fmla="*/ 345006 w 463474"/>
              <a:gd name="connsiteY12" fmla="*/ 354309 h 600935"/>
              <a:gd name="connsiteX13" fmla="*/ 98427 w 463474"/>
              <a:gd name="connsiteY13" fmla="*/ 354309 h 600935"/>
              <a:gd name="connsiteX14" fmla="*/ 98427 w 463474"/>
              <a:gd name="connsiteY14" fmla="*/ 321002 h 600935"/>
              <a:gd name="connsiteX15" fmla="*/ 98427 w 463474"/>
              <a:gd name="connsiteY15" fmla="*/ 267161 h 600935"/>
              <a:gd name="connsiteX16" fmla="*/ 345006 w 463474"/>
              <a:gd name="connsiteY16" fmla="*/ 267161 h 600935"/>
              <a:gd name="connsiteX17" fmla="*/ 345006 w 463474"/>
              <a:gd name="connsiteY17" fmla="*/ 300468 h 600935"/>
              <a:gd name="connsiteX18" fmla="*/ 98427 w 463474"/>
              <a:gd name="connsiteY18" fmla="*/ 300468 h 600935"/>
              <a:gd name="connsiteX19" fmla="*/ 98427 w 463474"/>
              <a:gd name="connsiteY19" fmla="*/ 267161 h 600935"/>
              <a:gd name="connsiteX20" fmla="*/ 102892 w 463474"/>
              <a:gd name="connsiteY20" fmla="*/ 181353 h 600935"/>
              <a:gd name="connsiteX21" fmla="*/ 189389 w 463474"/>
              <a:gd name="connsiteY21" fmla="*/ 181353 h 600935"/>
              <a:gd name="connsiteX22" fmla="*/ 189389 w 463474"/>
              <a:gd name="connsiteY22" fmla="*/ 214872 h 600935"/>
              <a:gd name="connsiteX23" fmla="*/ 102892 w 463474"/>
              <a:gd name="connsiteY23" fmla="*/ 214872 h 600935"/>
              <a:gd name="connsiteX24" fmla="*/ 102892 w 463474"/>
              <a:gd name="connsiteY24" fmla="*/ 181353 h 600935"/>
              <a:gd name="connsiteX25" fmla="*/ 102892 w 463474"/>
              <a:gd name="connsiteY25" fmla="*/ 127512 h 600935"/>
              <a:gd name="connsiteX26" fmla="*/ 189389 w 463474"/>
              <a:gd name="connsiteY26" fmla="*/ 127512 h 600935"/>
              <a:gd name="connsiteX27" fmla="*/ 189389 w 463474"/>
              <a:gd name="connsiteY27" fmla="*/ 160819 h 600935"/>
              <a:gd name="connsiteX28" fmla="*/ 102892 w 463474"/>
              <a:gd name="connsiteY28" fmla="*/ 160819 h 600935"/>
              <a:gd name="connsiteX29" fmla="*/ 102892 w 463474"/>
              <a:gd name="connsiteY29" fmla="*/ 127512 h 600935"/>
              <a:gd name="connsiteX30" fmla="*/ 40068 w 463474"/>
              <a:gd name="connsiteY30" fmla="*/ 40011 h 600935"/>
              <a:gd name="connsiteX31" fmla="*/ 40068 w 463474"/>
              <a:gd name="connsiteY31" fmla="*/ 560924 h 600935"/>
              <a:gd name="connsiteX32" fmla="*/ 423407 w 463474"/>
              <a:gd name="connsiteY32" fmla="*/ 560924 h 600935"/>
              <a:gd name="connsiteX33" fmla="*/ 423407 w 463474"/>
              <a:gd name="connsiteY33" fmla="*/ 103490 h 600935"/>
              <a:gd name="connsiteX34" fmla="*/ 356756 w 463474"/>
              <a:gd name="connsiteY34" fmla="*/ 103490 h 600935"/>
              <a:gd name="connsiteX35" fmla="*/ 356756 w 463474"/>
              <a:gd name="connsiteY35" fmla="*/ 40011 h 600935"/>
              <a:gd name="connsiteX36" fmla="*/ 0 w 463474"/>
              <a:gd name="connsiteY36" fmla="*/ 0 h 600935"/>
              <a:gd name="connsiteX37" fmla="*/ 377367 w 463474"/>
              <a:gd name="connsiteY37" fmla="*/ 0 h 600935"/>
              <a:gd name="connsiteX38" fmla="*/ 463474 w 463474"/>
              <a:gd name="connsiteY38" fmla="*/ 83292 h 600935"/>
              <a:gd name="connsiteX39" fmla="*/ 463474 w 463474"/>
              <a:gd name="connsiteY39" fmla="*/ 600935 h 600935"/>
              <a:gd name="connsiteX40" fmla="*/ 0 w 463474"/>
              <a:gd name="connsiteY40" fmla="*/ 600935 h 600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63474" h="600935">
                <a:moveTo>
                  <a:pt x="258685" y="467637"/>
                </a:moveTo>
                <a:lnTo>
                  <a:pt x="345002" y="467637"/>
                </a:lnTo>
                <a:cubicBezTo>
                  <a:pt x="365811" y="467637"/>
                  <a:pt x="365811" y="501085"/>
                  <a:pt x="345002" y="501085"/>
                </a:cubicBezTo>
                <a:lnTo>
                  <a:pt x="258685" y="501085"/>
                </a:lnTo>
                <a:cubicBezTo>
                  <a:pt x="237876" y="501085"/>
                  <a:pt x="237876" y="467637"/>
                  <a:pt x="258685" y="467637"/>
                </a:cubicBezTo>
                <a:close/>
                <a:moveTo>
                  <a:pt x="98427" y="380841"/>
                </a:moveTo>
                <a:lnTo>
                  <a:pt x="345006" y="380841"/>
                </a:lnTo>
                <a:cubicBezTo>
                  <a:pt x="365811" y="380841"/>
                  <a:pt x="365811" y="414148"/>
                  <a:pt x="345006" y="414148"/>
                </a:cubicBezTo>
                <a:lnTo>
                  <a:pt x="98427" y="414148"/>
                </a:lnTo>
                <a:cubicBezTo>
                  <a:pt x="77622" y="414148"/>
                  <a:pt x="77622" y="380841"/>
                  <a:pt x="98427" y="380841"/>
                </a:cubicBezTo>
                <a:close/>
                <a:moveTo>
                  <a:pt x="98427" y="321002"/>
                </a:moveTo>
                <a:lnTo>
                  <a:pt x="345006" y="321002"/>
                </a:lnTo>
                <a:cubicBezTo>
                  <a:pt x="365811" y="321002"/>
                  <a:pt x="365811" y="354309"/>
                  <a:pt x="345006" y="354309"/>
                </a:cubicBezTo>
                <a:lnTo>
                  <a:pt x="98427" y="354309"/>
                </a:lnTo>
                <a:cubicBezTo>
                  <a:pt x="77622" y="354309"/>
                  <a:pt x="77622" y="321002"/>
                  <a:pt x="98427" y="321002"/>
                </a:cubicBezTo>
                <a:close/>
                <a:moveTo>
                  <a:pt x="98427" y="267161"/>
                </a:moveTo>
                <a:lnTo>
                  <a:pt x="345006" y="267161"/>
                </a:lnTo>
                <a:cubicBezTo>
                  <a:pt x="365811" y="267161"/>
                  <a:pt x="365811" y="300468"/>
                  <a:pt x="345006" y="300468"/>
                </a:cubicBezTo>
                <a:lnTo>
                  <a:pt x="98427" y="300468"/>
                </a:lnTo>
                <a:cubicBezTo>
                  <a:pt x="77622" y="300468"/>
                  <a:pt x="77622" y="267161"/>
                  <a:pt x="98427" y="267161"/>
                </a:cubicBezTo>
                <a:close/>
                <a:moveTo>
                  <a:pt x="102892" y="181353"/>
                </a:moveTo>
                <a:lnTo>
                  <a:pt x="189389" y="181353"/>
                </a:lnTo>
                <a:cubicBezTo>
                  <a:pt x="210002" y="181353"/>
                  <a:pt x="210002" y="214872"/>
                  <a:pt x="189389" y="214872"/>
                </a:cubicBezTo>
                <a:lnTo>
                  <a:pt x="102892" y="214872"/>
                </a:lnTo>
                <a:cubicBezTo>
                  <a:pt x="82279" y="214872"/>
                  <a:pt x="82279" y="181353"/>
                  <a:pt x="102892" y="181353"/>
                </a:cubicBezTo>
                <a:close/>
                <a:moveTo>
                  <a:pt x="102892" y="127512"/>
                </a:moveTo>
                <a:lnTo>
                  <a:pt x="189389" y="127512"/>
                </a:lnTo>
                <a:cubicBezTo>
                  <a:pt x="210002" y="127512"/>
                  <a:pt x="210002" y="160819"/>
                  <a:pt x="189389" y="160819"/>
                </a:cubicBezTo>
                <a:lnTo>
                  <a:pt x="102892" y="160819"/>
                </a:lnTo>
                <a:cubicBezTo>
                  <a:pt x="82279" y="160819"/>
                  <a:pt x="82279" y="127512"/>
                  <a:pt x="102892" y="127512"/>
                </a:cubicBezTo>
                <a:close/>
                <a:moveTo>
                  <a:pt x="40068" y="40011"/>
                </a:moveTo>
                <a:lnTo>
                  <a:pt x="40068" y="560924"/>
                </a:lnTo>
                <a:lnTo>
                  <a:pt x="423407" y="560924"/>
                </a:lnTo>
                <a:lnTo>
                  <a:pt x="423407" y="103490"/>
                </a:lnTo>
                <a:lnTo>
                  <a:pt x="356756" y="103490"/>
                </a:lnTo>
                <a:lnTo>
                  <a:pt x="356756" y="40011"/>
                </a:lnTo>
                <a:close/>
                <a:moveTo>
                  <a:pt x="0" y="0"/>
                </a:moveTo>
                <a:lnTo>
                  <a:pt x="377367" y="0"/>
                </a:lnTo>
                <a:lnTo>
                  <a:pt x="463474" y="83292"/>
                </a:lnTo>
                <a:lnTo>
                  <a:pt x="463474" y="600935"/>
                </a:lnTo>
                <a:lnTo>
                  <a:pt x="0" y="6009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5" name="矩形 64">
            <a:extLst>
              <a:ext uri="{FF2B5EF4-FFF2-40B4-BE49-F238E27FC236}">
                <a16:creationId xmlns:a16="http://schemas.microsoft.com/office/drawing/2014/main" id="{9A0B27D3-B180-4789-B333-1DD16C5537B4}"/>
              </a:ext>
            </a:extLst>
          </p:cNvPr>
          <p:cNvSpPr/>
          <p:nvPr/>
        </p:nvSpPr>
        <p:spPr>
          <a:xfrm>
            <a:off x="1373958" y="1277612"/>
            <a:ext cx="700088" cy="680473"/>
          </a:xfrm>
          <a:prstGeom prst="rect">
            <a:avLst/>
          </a:prstGeom>
          <a:solidFill>
            <a:srgbClr val="005A9E"/>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6" name="椭圆 23">
            <a:extLst>
              <a:ext uri="{FF2B5EF4-FFF2-40B4-BE49-F238E27FC236}">
                <a16:creationId xmlns:a16="http://schemas.microsoft.com/office/drawing/2014/main" id="{2F08C064-AACE-4914-B4FA-E0979B4A6A18}"/>
              </a:ext>
            </a:extLst>
          </p:cNvPr>
          <p:cNvSpPr/>
          <p:nvPr/>
        </p:nvSpPr>
        <p:spPr>
          <a:xfrm>
            <a:off x="1521307" y="1474219"/>
            <a:ext cx="405392" cy="354559"/>
          </a:xfrm>
          <a:custGeom>
            <a:avLst/>
            <a:gdLst>
              <a:gd name="connsiteX0" fmla="*/ 465730 w 609191"/>
              <a:gd name="connsiteY0" fmla="*/ 360460 h 548159"/>
              <a:gd name="connsiteX1" fmla="*/ 465730 w 609191"/>
              <a:gd name="connsiteY1" fmla="*/ 404898 h 548159"/>
              <a:gd name="connsiteX2" fmla="*/ 421230 w 609191"/>
              <a:gd name="connsiteY2" fmla="*/ 404898 h 548159"/>
              <a:gd name="connsiteX3" fmla="*/ 421230 w 609191"/>
              <a:gd name="connsiteY3" fmla="*/ 439197 h 548159"/>
              <a:gd name="connsiteX4" fmla="*/ 465730 w 609191"/>
              <a:gd name="connsiteY4" fmla="*/ 439197 h 548159"/>
              <a:gd name="connsiteX5" fmla="*/ 465730 w 609191"/>
              <a:gd name="connsiteY5" fmla="*/ 483635 h 548159"/>
              <a:gd name="connsiteX6" fmla="*/ 499982 w 609191"/>
              <a:gd name="connsiteY6" fmla="*/ 483635 h 548159"/>
              <a:gd name="connsiteX7" fmla="*/ 499982 w 609191"/>
              <a:gd name="connsiteY7" fmla="*/ 439197 h 548159"/>
              <a:gd name="connsiteX8" fmla="*/ 544577 w 609191"/>
              <a:gd name="connsiteY8" fmla="*/ 439197 h 548159"/>
              <a:gd name="connsiteX9" fmla="*/ 544577 w 609191"/>
              <a:gd name="connsiteY9" fmla="*/ 404898 h 548159"/>
              <a:gd name="connsiteX10" fmla="*/ 499982 w 609191"/>
              <a:gd name="connsiteY10" fmla="*/ 404898 h 548159"/>
              <a:gd name="connsiteX11" fmla="*/ 499982 w 609191"/>
              <a:gd name="connsiteY11" fmla="*/ 360460 h 548159"/>
              <a:gd name="connsiteX12" fmla="*/ 482809 w 609191"/>
              <a:gd name="connsiteY12" fmla="*/ 295746 h 548159"/>
              <a:gd name="connsiteX13" fmla="*/ 609191 w 609191"/>
              <a:gd name="connsiteY13" fmla="*/ 421953 h 548159"/>
              <a:gd name="connsiteX14" fmla="*/ 482809 w 609191"/>
              <a:gd name="connsiteY14" fmla="*/ 548159 h 548159"/>
              <a:gd name="connsiteX15" fmla="*/ 356426 w 609191"/>
              <a:gd name="connsiteY15" fmla="*/ 421953 h 548159"/>
              <a:gd name="connsiteX16" fmla="*/ 482809 w 609191"/>
              <a:gd name="connsiteY16" fmla="*/ 295746 h 548159"/>
              <a:gd name="connsiteX17" fmla="*/ 256102 w 609191"/>
              <a:gd name="connsiteY17" fmla="*/ 446 h 548159"/>
              <a:gd name="connsiteX18" fmla="*/ 318064 w 609191"/>
              <a:gd name="connsiteY18" fmla="*/ 13618 h 548159"/>
              <a:gd name="connsiteX19" fmla="*/ 348333 w 609191"/>
              <a:gd name="connsiteY19" fmla="*/ 41667 h 548159"/>
              <a:gd name="connsiteX20" fmla="*/ 381544 w 609191"/>
              <a:gd name="connsiteY20" fmla="*/ 146945 h 548159"/>
              <a:gd name="connsiteX21" fmla="*/ 379267 w 609191"/>
              <a:gd name="connsiteY21" fmla="*/ 156232 h 548159"/>
              <a:gd name="connsiteX22" fmla="*/ 388186 w 609191"/>
              <a:gd name="connsiteY22" fmla="*/ 200485 h 548159"/>
              <a:gd name="connsiteX23" fmla="*/ 366742 w 609191"/>
              <a:gd name="connsiteY23" fmla="*/ 237725 h 548159"/>
              <a:gd name="connsiteX24" fmla="*/ 351749 w 609191"/>
              <a:gd name="connsiteY24" fmla="*/ 278851 h 548159"/>
              <a:gd name="connsiteX25" fmla="*/ 351749 w 609191"/>
              <a:gd name="connsiteY25" fmla="*/ 322915 h 548159"/>
              <a:gd name="connsiteX26" fmla="*/ 317969 w 609191"/>
              <a:gd name="connsiteY26" fmla="*/ 422507 h 548159"/>
              <a:gd name="connsiteX27" fmla="*/ 376800 w 609191"/>
              <a:gd name="connsiteY27" fmla="*/ 548159 h 548159"/>
              <a:gd name="connsiteX28" fmla="*/ 26853 w 609191"/>
              <a:gd name="connsiteY28" fmla="*/ 548159 h 548159"/>
              <a:gd name="connsiteX29" fmla="*/ 0 w 609191"/>
              <a:gd name="connsiteY29" fmla="*/ 521437 h 548159"/>
              <a:gd name="connsiteX30" fmla="*/ 0 w 609191"/>
              <a:gd name="connsiteY30" fmla="*/ 473867 h 548159"/>
              <a:gd name="connsiteX31" fmla="*/ 19452 w 609191"/>
              <a:gd name="connsiteY31" fmla="*/ 433120 h 548159"/>
              <a:gd name="connsiteX32" fmla="*/ 173740 w 609191"/>
              <a:gd name="connsiteY32" fmla="*/ 334286 h 548159"/>
              <a:gd name="connsiteX33" fmla="*/ 176586 w 609191"/>
              <a:gd name="connsiteY33" fmla="*/ 330021 h 548159"/>
              <a:gd name="connsiteX34" fmla="*/ 176586 w 609191"/>
              <a:gd name="connsiteY34" fmla="*/ 278851 h 548159"/>
              <a:gd name="connsiteX35" fmla="*/ 161594 w 609191"/>
              <a:gd name="connsiteY35" fmla="*/ 237725 h 548159"/>
              <a:gd name="connsiteX36" fmla="*/ 140149 w 609191"/>
              <a:gd name="connsiteY36" fmla="*/ 200485 h 548159"/>
              <a:gd name="connsiteX37" fmla="*/ 148499 w 609191"/>
              <a:gd name="connsiteY37" fmla="*/ 156232 h 548159"/>
              <a:gd name="connsiteX38" fmla="*/ 146222 w 609191"/>
              <a:gd name="connsiteY38" fmla="*/ 146756 h 548159"/>
              <a:gd name="connsiteX39" fmla="*/ 146032 w 609191"/>
              <a:gd name="connsiteY39" fmla="*/ 95111 h 548159"/>
              <a:gd name="connsiteX40" fmla="*/ 176207 w 609191"/>
              <a:gd name="connsiteY40" fmla="*/ 42141 h 548159"/>
              <a:gd name="connsiteX41" fmla="*/ 204199 w 609191"/>
              <a:gd name="connsiteY41" fmla="*/ 19019 h 548159"/>
              <a:gd name="connsiteX42" fmla="*/ 231431 w 609191"/>
              <a:gd name="connsiteY42" fmla="*/ 5184 h 548159"/>
              <a:gd name="connsiteX43" fmla="*/ 256102 w 609191"/>
              <a:gd name="connsiteY43" fmla="*/ 446 h 54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9191" h="548159">
                <a:moveTo>
                  <a:pt x="465730" y="360460"/>
                </a:moveTo>
                <a:lnTo>
                  <a:pt x="465730" y="404898"/>
                </a:lnTo>
                <a:lnTo>
                  <a:pt x="421230" y="404898"/>
                </a:lnTo>
                <a:lnTo>
                  <a:pt x="421230" y="439197"/>
                </a:lnTo>
                <a:lnTo>
                  <a:pt x="465730" y="439197"/>
                </a:lnTo>
                <a:lnTo>
                  <a:pt x="465730" y="483635"/>
                </a:lnTo>
                <a:lnTo>
                  <a:pt x="499982" y="483635"/>
                </a:lnTo>
                <a:lnTo>
                  <a:pt x="499982" y="439197"/>
                </a:lnTo>
                <a:lnTo>
                  <a:pt x="544577" y="439197"/>
                </a:lnTo>
                <a:lnTo>
                  <a:pt x="544577" y="404898"/>
                </a:lnTo>
                <a:lnTo>
                  <a:pt x="499982" y="404898"/>
                </a:lnTo>
                <a:lnTo>
                  <a:pt x="499982" y="360460"/>
                </a:lnTo>
                <a:close/>
                <a:moveTo>
                  <a:pt x="482809" y="295746"/>
                </a:moveTo>
                <a:cubicBezTo>
                  <a:pt x="552642" y="295746"/>
                  <a:pt x="609191" y="352217"/>
                  <a:pt x="609191" y="421953"/>
                </a:cubicBezTo>
                <a:cubicBezTo>
                  <a:pt x="609191" y="491688"/>
                  <a:pt x="552642" y="548159"/>
                  <a:pt x="482809" y="548159"/>
                </a:cubicBezTo>
                <a:cubicBezTo>
                  <a:pt x="413071" y="548159"/>
                  <a:pt x="356426" y="491688"/>
                  <a:pt x="356426" y="421953"/>
                </a:cubicBezTo>
                <a:cubicBezTo>
                  <a:pt x="356426" y="352217"/>
                  <a:pt x="412976" y="295746"/>
                  <a:pt x="482809" y="295746"/>
                </a:cubicBezTo>
                <a:close/>
                <a:moveTo>
                  <a:pt x="256102" y="446"/>
                </a:moveTo>
                <a:cubicBezTo>
                  <a:pt x="283050" y="-1828"/>
                  <a:pt x="303356" y="4900"/>
                  <a:pt x="318064" y="13618"/>
                </a:cubicBezTo>
                <a:cubicBezTo>
                  <a:pt x="339983" y="25747"/>
                  <a:pt x="348333" y="41667"/>
                  <a:pt x="348333" y="41667"/>
                </a:cubicBezTo>
                <a:cubicBezTo>
                  <a:pt x="348333" y="41667"/>
                  <a:pt x="398434" y="45173"/>
                  <a:pt x="381544" y="146945"/>
                </a:cubicBezTo>
                <a:cubicBezTo>
                  <a:pt x="380975" y="149978"/>
                  <a:pt x="380216" y="153105"/>
                  <a:pt x="379267" y="156232"/>
                </a:cubicBezTo>
                <a:cubicBezTo>
                  <a:pt x="388946" y="156232"/>
                  <a:pt x="398624" y="163623"/>
                  <a:pt x="388186" y="200485"/>
                </a:cubicBezTo>
                <a:cubicBezTo>
                  <a:pt x="380026" y="229292"/>
                  <a:pt x="372435" y="237251"/>
                  <a:pt x="366742" y="237725"/>
                </a:cubicBezTo>
                <a:cubicBezTo>
                  <a:pt x="364749" y="250802"/>
                  <a:pt x="359530" y="265206"/>
                  <a:pt x="351749" y="278851"/>
                </a:cubicBezTo>
                <a:lnTo>
                  <a:pt x="351749" y="322915"/>
                </a:lnTo>
                <a:cubicBezTo>
                  <a:pt x="330589" y="350584"/>
                  <a:pt x="317969" y="385077"/>
                  <a:pt x="317969" y="422507"/>
                </a:cubicBezTo>
                <a:cubicBezTo>
                  <a:pt x="317969" y="472920"/>
                  <a:pt x="340837" y="518120"/>
                  <a:pt x="376800" y="548159"/>
                </a:cubicBezTo>
                <a:lnTo>
                  <a:pt x="26853" y="548159"/>
                </a:lnTo>
                <a:cubicBezTo>
                  <a:pt x="12051" y="548159"/>
                  <a:pt x="0" y="536219"/>
                  <a:pt x="0" y="521437"/>
                </a:cubicBezTo>
                <a:lnTo>
                  <a:pt x="0" y="473867"/>
                </a:lnTo>
                <a:cubicBezTo>
                  <a:pt x="0" y="458137"/>
                  <a:pt x="7211" y="443070"/>
                  <a:pt x="19452" y="433120"/>
                </a:cubicBezTo>
                <a:cubicBezTo>
                  <a:pt x="86633" y="377970"/>
                  <a:pt x="159032" y="341487"/>
                  <a:pt x="173740" y="334286"/>
                </a:cubicBezTo>
                <a:cubicBezTo>
                  <a:pt x="175353" y="333528"/>
                  <a:pt x="176396" y="331917"/>
                  <a:pt x="176586" y="330021"/>
                </a:cubicBezTo>
                <a:lnTo>
                  <a:pt x="176586" y="278851"/>
                </a:lnTo>
                <a:cubicBezTo>
                  <a:pt x="168616" y="265206"/>
                  <a:pt x="163587" y="250802"/>
                  <a:pt x="161594" y="237725"/>
                </a:cubicBezTo>
                <a:cubicBezTo>
                  <a:pt x="155901" y="237251"/>
                  <a:pt x="148310" y="229197"/>
                  <a:pt x="140149" y="200485"/>
                </a:cubicBezTo>
                <a:cubicBezTo>
                  <a:pt x="129806" y="164192"/>
                  <a:pt x="139200" y="156516"/>
                  <a:pt x="148499" y="156232"/>
                </a:cubicBezTo>
                <a:cubicBezTo>
                  <a:pt x="147645" y="153105"/>
                  <a:pt x="146886" y="149978"/>
                  <a:pt x="146222" y="146756"/>
                </a:cubicBezTo>
                <a:cubicBezTo>
                  <a:pt x="142711" y="128467"/>
                  <a:pt x="141667" y="111410"/>
                  <a:pt x="146032" y="95111"/>
                </a:cubicBezTo>
                <a:cubicBezTo>
                  <a:pt x="151061" y="73222"/>
                  <a:pt x="162922" y="55691"/>
                  <a:pt x="176207" y="42141"/>
                </a:cubicBezTo>
                <a:cubicBezTo>
                  <a:pt x="184557" y="33233"/>
                  <a:pt x="194046" y="25463"/>
                  <a:pt x="204199" y="19019"/>
                </a:cubicBezTo>
                <a:cubicBezTo>
                  <a:pt x="212454" y="13334"/>
                  <a:pt x="221563" y="8406"/>
                  <a:pt x="231431" y="5184"/>
                </a:cubicBezTo>
                <a:cubicBezTo>
                  <a:pt x="239117" y="2626"/>
                  <a:pt x="247373" y="825"/>
                  <a:pt x="256102" y="44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2" name="组合 80">
            <a:extLst>
              <a:ext uri="{FF2B5EF4-FFF2-40B4-BE49-F238E27FC236}">
                <a16:creationId xmlns:a16="http://schemas.microsoft.com/office/drawing/2014/main" id="{31741690-BBEE-41B8-A2E1-1EC0D7649C5C}"/>
              </a:ext>
            </a:extLst>
          </p:cNvPr>
          <p:cNvGrpSpPr/>
          <p:nvPr/>
        </p:nvGrpSpPr>
        <p:grpSpPr>
          <a:xfrm>
            <a:off x="2143108" y="2285997"/>
            <a:ext cx="6072230" cy="680473"/>
            <a:chOff x="2009774" y="2386013"/>
            <a:chExt cx="3933824" cy="933450"/>
          </a:xfrm>
          <a:effectLst>
            <a:outerShdw blurRad="254000" dist="63500" dir="2700000" algn="tl" rotWithShape="0">
              <a:prstClr val="black">
                <a:alpha val="30000"/>
              </a:prstClr>
            </a:outerShdw>
          </a:effectLst>
        </p:grpSpPr>
        <p:sp>
          <p:nvSpPr>
            <p:cNvPr id="55" name="矩形 54">
              <a:extLst>
                <a:ext uri="{FF2B5EF4-FFF2-40B4-BE49-F238E27FC236}">
                  <a16:creationId xmlns:a16="http://schemas.microsoft.com/office/drawing/2014/main" id="{C6AD1227-00AC-457E-BC48-9ED5E1DFAC72}"/>
                </a:ext>
              </a:extLst>
            </p:cNvPr>
            <p:cNvSpPr/>
            <p:nvPr/>
          </p:nvSpPr>
          <p:spPr>
            <a:xfrm>
              <a:off x="20097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6" name="文本框 7">
              <a:extLst>
                <a:ext uri="{FF2B5EF4-FFF2-40B4-BE49-F238E27FC236}">
                  <a16:creationId xmlns:a16="http://schemas.microsoft.com/office/drawing/2014/main" id="{D37D0402-BC26-4D28-8DD1-80E34DFA3C38}"/>
                </a:ext>
              </a:extLst>
            </p:cNvPr>
            <p:cNvSpPr txBox="1"/>
            <p:nvPr/>
          </p:nvSpPr>
          <p:spPr>
            <a:xfrm>
              <a:off x="2149090" y="2705567"/>
              <a:ext cx="1813379" cy="46441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无误</a:t>
              </a:r>
            </a:p>
          </p:txBody>
        </p:sp>
      </p:grpSp>
      <p:grpSp>
        <p:nvGrpSpPr>
          <p:cNvPr id="5" name="组合 81">
            <a:extLst>
              <a:ext uri="{FF2B5EF4-FFF2-40B4-BE49-F238E27FC236}">
                <a16:creationId xmlns:a16="http://schemas.microsoft.com/office/drawing/2014/main" id="{8EB5CDCF-41F5-40F7-A8E5-4ED608CDC67C}"/>
              </a:ext>
            </a:extLst>
          </p:cNvPr>
          <p:cNvGrpSpPr/>
          <p:nvPr/>
        </p:nvGrpSpPr>
        <p:grpSpPr>
          <a:xfrm>
            <a:off x="2116908" y="1269519"/>
            <a:ext cx="6072230" cy="680473"/>
            <a:chOff x="7204074" y="2386013"/>
            <a:chExt cx="3933824" cy="933450"/>
          </a:xfrm>
          <a:effectLst>
            <a:outerShdw blurRad="254000" dist="63500" dir="2700000" algn="tl" rotWithShape="0">
              <a:prstClr val="black">
                <a:alpha val="30000"/>
              </a:prstClr>
            </a:outerShdw>
          </a:effectLst>
        </p:grpSpPr>
        <p:sp>
          <p:nvSpPr>
            <p:cNvPr id="67" name="矩形 66">
              <a:extLst>
                <a:ext uri="{FF2B5EF4-FFF2-40B4-BE49-F238E27FC236}">
                  <a16:creationId xmlns:a16="http://schemas.microsoft.com/office/drawing/2014/main" id="{3CEC4BA5-0230-4063-9283-027D07A38A4F}"/>
                </a:ext>
              </a:extLst>
            </p:cNvPr>
            <p:cNvSpPr/>
            <p:nvPr/>
          </p:nvSpPr>
          <p:spPr>
            <a:xfrm>
              <a:off x="72040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5" name="文本框 7">
              <a:extLst>
                <a:ext uri="{FF2B5EF4-FFF2-40B4-BE49-F238E27FC236}">
                  <a16:creationId xmlns:a16="http://schemas.microsoft.com/office/drawing/2014/main" id="{133E0191-DF2B-4ED4-8698-A5CC3A8FACD5}"/>
                </a:ext>
              </a:extLst>
            </p:cNvPr>
            <p:cNvSpPr txBox="1"/>
            <p:nvPr/>
          </p:nvSpPr>
          <p:spPr>
            <a:xfrm>
              <a:off x="7343389" y="2468191"/>
              <a:ext cx="3765201" cy="802175"/>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全县区（</a:t>
              </a: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GF1431</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）应大于等于县区本级（</a:t>
              </a: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GF1431</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），请解释说明原因</a:t>
              </a:r>
            </a:p>
          </p:txBody>
        </p:sp>
      </p:grpSp>
      <p:sp>
        <p:nvSpPr>
          <p:cNvPr id="60" name="矩形 59">
            <a:extLst>
              <a:ext uri="{FF2B5EF4-FFF2-40B4-BE49-F238E27FC236}">
                <a16:creationId xmlns:a16="http://schemas.microsoft.com/office/drawing/2014/main" id="{9A0B27D3-B180-4789-B333-1DD16C5537B4}"/>
              </a:ext>
            </a:extLst>
          </p:cNvPr>
          <p:cNvSpPr/>
          <p:nvPr/>
        </p:nvSpPr>
        <p:spPr>
          <a:xfrm>
            <a:off x="1400158" y="3294222"/>
            <a:ext cx="700088" cy="680473"/>
          </a:xfrm>
          <a:prstGeom prst="rect">
            <a:avLst/>
          </a:prstGeom>
          <a:solidFill>
            <a:srgbClr val="005A9E"/>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4" name="椭圆 23">
            <a:extLst>
              <a:ext uri="{FF2B5EF4-FFF2-40B4-BE49-F238E27FC236}">
                <a16:creationId xmlns:a16="http://schemas.microsoft.com/office/drawing/2014/main" id="{2F08C064-AACE-4914-B4FA-E0979B4A6A18}"/>
              </a:ext>
            </a:extLst>
          </p:cNvPr>
          <p:cNvSpPr/>
          <p:nvPr/>
        </p:nvSpPr>
        <p:spPr>
          <a:xfrm>
            <a:off x="1547507" y="3490829"/>
            <a:ext cx="405392" cy="354559"/>
          </a:xfrm>
          <a:custGeom>
            <a:avLst/>
            <a:gdLst>
              <a:gd name="connsiteX0" fmla="*/ 465730 w 609191"/>
              <a:gd name="connsiteY0" fmla="*/ 360460 h 548159"/>
              <a:gd name="connsiteX1" fmla="*/ 465730 w 609191"/>
              <a:gd name="connsiteY1" fmla="*/ 404898 h 548159"/>
              <a:gd name="connsiteX2" fmla="*/ 421230 w 609191"/>
              <a:gd name="connsiteY2" fmla="*/ 404898 h 548159"/>
              <a:gd name="connsiteX3" fmla="*/ 421230 w 609191"/>
              <a:gd name="connsiteY3" fmla="*/ 439197 h 548159"/>
              <a:gd name="connsiteX4" fmla="*/ 465730 w 609191"/>
              <a:gd name="connsiteY4" fmla="*/ 439197 h 548159"/>
              <a:gd name="connsiteX5" fmla="*/ 465730 w 609191"/>
              <a:gd name="connsiteY5" fmla="*/ 483635 h 548159"/>
              <a:gd name="connsiteX6" fmla="*/ 499982 w 609191"/>
              <a:gd name="connsiteY6" fmla="*/ 483635 h 548159"/>
              <a:gd name="connsiteX7" fmla="*/ 499982 w 609191"/>
              <a:gd name="connsiteY7" fmla="*/ 439197 h 548159"/>
              <a:gd name="connsiteX8" fmla="*/ 544577 w 609191"/>
              <a:gd name="connsiteY8" fmla="*/ 439197 h 548159"/>
              <a:gd name="connsiteX9" fmla="*/ 544577 w 609191"/>
              <a:gd name="connsiteY9" fmla="*/ 404898 h 548159"/>
              <a:gd name="connsiteX10" fmla="*/ 499982 w 609191"/>
              <a:gd name="connsiteY10" fmla="*/ 404898 h 548159"/>
              <a:gd name="connsiteX11" fmla="*/ 499982 w 609191"/>
              <a:gd name="connsiteY11" fmla="*/ 360460 h 548159"/>
              <a:gd name="connsiteX12" fmla="*/ 482809 w 609191"/>
              <a:gd name="connsiteY12" fmla="*/ 295746 h 548159"/>
              <a:gd name="connsiteX13" fmla="*/ 609191 w 609191"/>
              <a:gd name="connsiteY13" fmla="*/ 421953 h 548159"/>
              <a:gd name="connsiteX14" fmla="*/ 482809 w 609191"/>
              <a:gd name="connsiteY14" fmla="*/ 548159 h 548159"/>
              <a:gd name="connsiteX15" fmla="*/ 356426 w 609191"/>
              <a:gd name="connsiteY15" fmla="*/ 421953 h 548159"/>
              <a:gd name="connsiteX16" fmla="*/ 482809 w 609191"/>
              <a:gd name="connsiteY16" fmla="*/ 295746 h 548159"/>
              <a:gd name="connsiteX17" fmla="*/ 256102 w 609191"/>
              <a:gd name="connsiteY17" fmla="*/ 446 h 548159"/>
              <a:gd name="connsiteX18" fmla="*/ 318064 w 609191"/>
              <a:gd name="connsiteY18" fmla="*/ 13618 h 548159"/>
              <a:gd name="connsiteX19" fmla="*/ 348333 w 609191"/>
              <a:gd name="connsiteY19" fmla="*/ 41667 h 548159"/>
              <a:gd name="connsiteX20" fmla="*/ 381544 w 609191"/>
              <a:gd name="connsiteY20" fmla="*/ 146945 h 548159"/>
              <a:gd name="connsiteX21" fmla="*/ 379267 w 609191"/>
              <a:gd name="connsiteY21" fmla="*/ 156232 h 548159"/>
              <a:gd name="connsiteX22" fmla="*/ 388186 w 609191"/>
              <a:gd name="connsiteY22" fmla="*/ 200485 h 548159"/>
              <a:gd name="connsiteX23" fmla="*/ 366742 w 609191"/>
              <a:gd name="connsiteY23" fmla="*/ 237725 h 548159"/>
              <a:gd name="connsiteX24" fmla="*/ 351749 w 609191"/>
              <a:gd name="connsiteY24" fmla="*/ 278851 h 548159"/>
              <a:gd name="connsiteX25" fmla="*/ 351749 w 609191"/>
              <a:gd name="connsiteY25" fmla="*/ 322915 h 548159"/>
              <a:gd name="connsiteX26" fmla="*/ 317969 w 609191"/>
              <a:gd name="connsiteY26" fmla="*/ 422507 h 548159"/>
              <a:gd name="connsiteX27" fmla="*/ 376800 w 609191"/>
              <a:gd name="connsiteY27" fmla="*/ 548159 h 548159"/>
              <a:gd name="connsiteX28" fmla="*/ 26853 w 609191"/>
              <a:gd name="connsiteY28" fmla="*/ 548159 h 548159"/>
              <a:gd name="connsiteX29" fmla="*/ 0 w 609191"/>
              <a:gd name="connsiteY29" fmla="*/ 521437 h 548159"/>
              <a:gd name="connsiteX30" fmla="*/ 0 w 609191"/>
              <a:gd name="connsiteY30" fmla="*/ 473867 h 548159"/>
              <a:gd name="connsiteX31" fmla="*/ 19452 w 609191"/>
              <a:gd name="connsiteY31" fmla="*/ 433120 h 548159"/>
              <a:gd name="connsiteX32" fmla="*/ 173740 w 609191"/>
              <a:gd name="connsiteY32" fmla="*/ 334286 h 548159"/>
              <a:gd name="connsiteX33" fmla="*/ 176586 w 609191"/>
              <a:gd name="connsiteY33" fmla="*/ 330021 h 548159"/>
              <a:gd name="connsiteX34" fmla="*/ 176586 w 609191"/>
              <a:gd name="connsiteY34" fmla="*/ 278851 h 548159"/>
              <a:gd name="connsiteX35" fmla="*/ 161594 w 609191"/>
              <a:gd name="connsiteY35" fmla="*/ 237725 h 548159"/>
              <a:gd name="connsiteX36" fmla="*/ 140149 w 609191"/>
              <a:gd name="connsiteY36" fmla="*/ 200485 h 548159"/>
              <a:gd name="connsiteX37" fmla="*/ 148499 w 609191"/>
              <a:gd name="connsiteY37" fmla="*/ 156232 h 548159"/>
              <a:gd name="connsiteX38" fmla="*/ 146222 w 609191"/>
              <a:gd name="connsiteY38" fmla="*/ 146756 h 548159"/>
              <a:gd name="connsiteX39" fmla="*/ 146032 w 609191"/>
              <a:gd name="connsiteY39" fmla="*/ 95111 h 548159"/>
              <a:gd name="connsiteX40" fmla="*/ 176207 w 609191"/>
              <a:gd name="connsiteY40" fmla="*/ 42141 h 548159"/>
              <a:gd name="connsiteX41" fmla="*/ 204199 w 609191"/>
              <a:gd name="connsiteY41" fmla="*/ 19019 h 548159"/>
              <a:gd name="connsiteX42" fmla="*/ 231431 w 609191"/>
              <a:gd name="connsiteY42" fmla="*/ 5184 h 548159"/>
              <a:gd name="connsiteX43" fmla="*/ 256102 w 609191"/>
              <a:gd name="connsiteY43" fmla="*/ 446 h 54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9191" h="548159">
                <a:moveTo>
                  <a:pt x="465730" y="360460"/>
                </a:moveTo>
                <a:lnTo>
                  <a:pt x="465730" y="404898"/>
                </a:lnTo>
                <a:lnTo>
                  <a:pt x="421230" y="404898"/>
                </a:lnTo>
                <a:lnTo>
                  <a:pt x="421230" y="439197"/>
                </a:lnTo>
                <a:lnTo>
                  <a:pt x="465730" y="439197"/>
                </a:lnTo>
                <a:lnTo>
                  <a:pt x="465730" y="483635"/>
                </a:lnTo>
                <a:lnTo>
                  <a:pt x="499982" y="483635"/>
                </a:lnTo>
                <a:lnTo>
                  <a:pt x="499982" y="439197"/>
                </a:lnTo>
                <a:lnTo>
                  <a:pt x="544577" y="439197"/>
                </a:lnTo>
                <a:lnTo>
                  <a:pt x="544577" y="404898"/>
                </a:lnTo>
                <a:lnTo>
                  <a:pt x="499982" y="404898"/>
                </a:lnTo>
                <a:lnTo>
                  <a:pt x="499982" y="360460"/>
                </a:lnTo>
                <a:close/>
                <a:moveTo>
                  <a:pt x="482809" y="295746"/>
                </a:moveTo>
                <a:cubicBezTo>
                  <a:pt x="552642" y="295746"/>
                  <a:pt x="609191" y="352217"/>
                  <a:pt x="609191" y="421953"/>
                </a:cubicBezTo>
                <a:cubicBezTo>
                  <a:pt x="609191" y="491688"/>
                  <a:pt x="552642" y="548159"/>
                  <a:pt x="482809" y="548159"/>
                </a:cubicBezTo>
                <a:cubicBezTo>
                  <a:pt x="413071" y="548159"/>
                  <a:pt x="356426" y="491688"/>
                  <a:pt x="356426" y="421953"/>
                </a:cubicBezTo>
                <a:cubicBezTo>
                  <a:pt x="356426" y="352217"/>
                  <a:pt x="412976" y="295746"/>
                  <a:pt x="482809" y="295746"/>
                </a:cubicBezTo>
                <a:close/>
                <a:moveTo>
                  <a:pt x="256102" y="446"/>
                </a:moveTo>
                <a:cubicBezTo>
                  <a:pt x="283050" y="-1828"/>
                  <a:pt x="303356" y="4900"/>
                  <a:pt x="318064" y="13618"/>
                </a:cubicBezTo>
                <a:cubicBezTo>
                  <a:pt x="339983" y="25747"/>
                  <a:pt x="348333" y="41667"/>
                  <a:pt x="348333" y="41667"/>
                </a:cubicBezTo>
                <a:cubicBezTo>
                  <a:pt x="348333" y="41667"/>
                  <a:pt x="398434" y="45173"/>
                  <a:pt x="381544" y="146945"/>
                </a:cubicBezTo>
                <a:cubicBezTo>
                  <a:pt x="380975" y="149978"/>
                  <a:pt x="380216" y="153105"/>
                  <a:pt x="379267" y="156232"/>
                </a:cubicBezTo>
                <a:cubicBezTo>
                  <a:pt x="388946" y="156232"/>
                  <a:pt x="398624" y="163623"/>
                  <a:pt x="388186" y="200485"/>
                </a:cubicBezTo>
                <a:cubicBezTo>
                  <a:pt x="380026" y="229292"/>
                  <a:pt x="372435" y="237251"/>
                  <a:pt x="366742" y="237725"/>
                </a:cubicBezTo>
                <a:cubicBezTo>
                  <a:pt x="364749" y="250802"/>
                  <a:pt x="359530" y="265206"/>
                  <a:pt x="351749" y="278851"/>
                </a:cubicBezTo>
                <a:lnTo>
                  <a:pt x="351749" y="322915"/>
                </a:lnTo>
                <a:cubicBezTo>
                  <a:pt x="330589" y="350584"/>
                  <a:pt x="317969" y="385077"/>
                  <a:pt x="317969" y="422507"/>
                </a:cubicBezTo>
                <a:cubicBezTo>
                  <a:pt x="317969" y="472920"/>
                  <a:pt x="340837" y="518120"/>
                  <a:pt x="376800" y="548159"/>
                </a:cubicBezTo>
                <a:lnTo>
                  <a:pt x="26853" y="548159"/>
                </a:lnTo>
                <a:cubicBezTo>
                  <a:pt x="12051" y="548159"/>
                  <a:pt x="0" y="536219"/>
                  <a:pt x="0" y="521437"/>
                </a:cubicBezTo>
                <a:lnTo>
                  <a:pt x="0" y="473867"/>
                </a:lnTo>
                <a:cubicBezTo>
                  <a:pt x="0" y="458137"/>
                  <a:pt x="7211" y="443070"/>
                  <a:pt x="19452" y="433120"/>
                </a:cubicBezTo>
                <a:cubicBezTo>
                  <a:pt x="86633" y="377970"/>
                  <a:pt x="159032" y="341487"/>
                  <a:pt x="173740" y="334286"/>
                </a:cubicBezTo>
                <a:cubicBezTo>
                  <a:pt x="175353" y="333528"/>
                  <a:pt x="176396" y="331917"/>
                  <a:pt x="176586" y="330021"/>
                </a:cubicBezTo>
                <a:lnTo>
                  <a:pt x="176586" y="278851"/>
                </a:lnTo>
                <a:cubicBezTo>
                  <a:pt x="168616" y="265206"/>
                  <a:pt x="163587" y="250802"/>
                  <a:pt x="161594" y="237725"/>
                </a:cubicBezTo>
                <a:cubicBezTo>
                  <a:pt x="155901" y="237251"/>
                  <a:pt x="148310" y="229197"/>
                  <a:pt x="140149" y="200485"/>
                </a:cubicBezTo>
                <a:cubicBezTo>
                  <a:pt x="129806" y="164192"/>
                  <a:pt x="139200" y="156516"/>
                  <a:pt x="148499" y="156232"/>
                </a:cubicBezTo>
                <a:cubicBezTo>
                  <a:pt x="147645" y="153105"/>
                  <a:pt x="146886" y="149978"/>
                  <a:pt x="146222" y="146756"/>
                </a:cubicBezTo>
                <a:cubicBezTo>
                  <a:pt x="142711" y="128467"/>
                  <a:pt x="141667" y="111410"/>
                  <a:pt x="146032" y="95111"/>
                </a:cubicBezTo>
                <a:cubicBezTo>
                  <a:pt x="151061" y="73222"/>
                  <a:pt x="162922" y="55691"/>
                  <a:pt x="176207" y="42141"/>
                </a:cubicBezTo>
                <a:cubicBezTo>
                  <a:pt x="184557" y="33233"/>
                  <a:pt x="194046" y="25463"/>
                  <a:pt x="204199" y="19019"/>
                </a:cubicBezTo>
                <a:cubicBezTo>
                  <a:pt x="212454" y="13334"/>
                  <a:pt x="221563" y="8406"/>
                  <a:pt x="231431" y="5184"/>
                </a:cubicBezTo>
                <a:cubicBezTo>
                  <a:pt x="239117" y="2626"/>
                  <a:pt x="247373" y="825"/>
                  <a:pt x="256102" y="44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68" name="组合 81">
            <a:extLst>
              <a:ext uri="{FF2B5EF4-FFF2-40B4-BE49-F238E27FC236}">
                <a16:creationId xmlns:a16="http://schemas.microsoft.com/office/drawing/2014/main" id="{8EB5CDCF-41F5-40F7-A8E5-4ED608CDC67C}"/>
              </a:ext>
            </a:extLst>
          </p:cNvPr>
          <p:cNvGrpSpPr/>
          <p:nvPr/>
        </p:nvGrpSpPr>
        <p:grpSpPr>
          <a:xfrm>
            <a:off x="2143108" y="3286131"/>
            <a:ext cx="6072230" cy="680474"/>
            <a:chOff x="7204074" y="2386013"/>
            <a:chExt cx="3933824" cy="933450"/>
          </a:xfrm>
          <a:effectLst>
            <a:outerShdw blurRad="254000" dist="63500" dir="2700000" algn="tl" rotWithShape="0">
              <a:prstClr val="black">
                <a:alpha val="30000"/>
              </a:prstClr>
            </a:outerShdw>
          </a:effectLst>
        </p:grpSpPr>
        <p:sp>
          <p:nvSpPr>
            <p:cNvPr id="76" name="矩形 75">
              <a:extLst>
                <a:ext uri="{FF2B5EF4-FFF2-40B4-BE49-F238E27FC236}">
                  <a16:creationId xmlns:a16="http://schemas.microsoft.com/office/drawing/2014/main" id="{3CEC4BA5-0230-4063-9283-027D07A38A4F}"/>
                </a:ext>
              </a:extLst>
            </p:cNvPr>
            <p:cNvSpPr/>
            <p:nvPr/>
          </p:nvSpPr>
          <p:spPr>
            <a:xfrm>
              <a:off x="72040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81" name="文本框 7">
              <a:extLst>
                <a:ext uri="{FF2B5EF4-FFF2-40B4-BE49-F238E27FC236}">
                  <a16:creationId xmlns:a16="http://schemas.microsoft.com/office/drawing/2014/main" id="{133E0191-DF2B-4ED4-8698-A5CC3A8FACD5}"/>
                </a:ext>
              </a:extLst>
            </p:cNvPr>
            <p:cNvSpPr txBox="1"/>
            <p:nvPr/>
          </p:nvSpPr>
          <p:spPr>
            <a:xfrm>
              <a:off x="7250354" y="2582004"/>
              <a:ext cx="3748228" cy="464416"/>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是有撤回年度资金情况还是填报错误？</a:t>
              </a:r>
            </a:p>
          </p:txBody>
        </p:sp>
      </p:grpSp>
      <p:sp>
        <p:nvSpPr>
          <p:cNvPr id="21" name="矩形 20">
            <a:extLst>
              <a:ext uri="{FF2B5EF4-FFF2-40B4-BE49-F238E27FC236}">
                <a16:creationId xmlns:a16="http://schemas.microsoft.com/office/drawing/2014/main" id="{5FD30F89-B84E-4924-8471-A127A5802588}"/>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2" name="组合 21">
            <a:extLst>
              <a:ext uri="{FF2B5EF4-FFF2-40B4-BE49-F238E27FC236}">
                <a16:creationId xmlns:a16="http://schemas.microsoft.com/office/drawing/2014/main" id="{9267F9C9-D642-4882-82B1-639A0425D426}"/>
              </a:ext>
            </a:extLst>
          </p:cNvPr>
          <p:cNvGrpSpPr>
            <a:grpSpLocks/>
          </p:cNvGrpSpPr>
          <p:nvPr/>
        </p:nvGrpSpPr>
        <p:grpSpPr bwMode="auto">
          <a:xfrm>
            <a:off x="300038" y="106293"/>
            <a:ext cx="6281739" cy="523220"/>
            <a:chOff x="400051" y="268099"/>
            <a:chExt cx="6755546" cy="580895"/>
          </a:xfrm>
        </p:grpSpPr>
        <p:sp>
          <p:nvSpPr>
            <p:cNvPr id="23" name="任意多边形 3">
              <a:extLst>
                <a:ext uri="{FF2B5EF4-FFF2-40B4-BE49-F238E27FC236}">
                  <a16:creationId xmlns:a16="http://schemas.microsoft.com/office/drawing/2014/main" id="{D8C971E1-8E07-4C6F-BD48-01789EC16F34}"/>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文本框 26">
              <a:extLst>
                <a:ext uri="{FF2B5EF4-FFF2-40B4-BE49-F238E27FC236}">
                  <a16:creationId xmlns:a16="http://schemas.microsoft.com/office/drawing/2014/main" id="{32E38C1C-125B-490B-82E2-796F196F1A19}"/>
                </a:ext>
              </a:extLst>
            </p:cNvPr>
            <p:cNvSpPr txBox="1"/>
            <p:nvPr/>
          </p:nvSpPr>
          <p:spPr bwMode="auto">
            <a:xfrm>
              <a:off x="829698" y="268099"/>
              <a:ext cx="6325899"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数据审核</a:t>
              </a:r>
            </a:p>
          </p:txBody>
        </p:sp>
      </p:grpSp>
      <p:pic>
        <p:nvPicPr>
          <p:cNvPr id="25" name="图片 24">
            <a:extLst>
              <a:ext uri="{FF2B5EF4-FFF2-40B4-BE49-F238E27FC236}">
                <a16:creationId xmlns:a16="http://schemas.microsoft.com/office/drawing/2014/main" id="{5DA4CD6F-62CE-413A-BB0D-05B7B5758B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40646842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65182C0E-1091-45D7-A985-B2F15221DFF0}"/>
              </a:ext>
            </a:extLst>
          </p:cNvPr>
          <p:cNvSpPr/>
          <p:nvPr/>
        </p:nvSpPr>
        <p:spPr>
          <a:xfrm>
            <a:off x="1400158" y="2294090"/>
            <a:ext cx="700088" cy="680473"/>
          </a:xfrm>
          <a:prstGeom prst="rect">
            <a:avLst/>
          </a:prstGeom>
          <a:solidFill>
            <a:srgbClr val="005A9E"/>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4" name="椭圆 7">
            <a:extLst>
              <a:ext uri="{FF2B5EF4-FFF2-40B4-BE49-F238E27FC236}">
                <a16:creationId xmlns:a16="http://schemas.microsoft.com/office/drawing/2014/main" id="{F0C5F122-A8E1-4030-B022-A3953F8890E5}"/>
              </a:ext>
            </a:extLst>
          </p:cNvPr>
          <p:cNvSpPr/>
          <p:nvPr/>
        </p:nvSpPr>
        <p:spPr>
          <a:xfrm>
            <a:off x="1593876" y="2462121"/>
            <a:ext cx="312661" cy="394034"/>
          </a:xfrm>
          <a:custGeom>
            <a:avLst/>
            <a:gdLst>
              <a:gd name="connsiteX0" fmla="*/ 258685 w 463474"/>
              <a:gd name="connsiteY0" fmla="*/ 467637 h 600935"/>
              <a:gd name="connsiteX1" fmla="*/ 345002 w 463474"/>
              <a:gd name="connsiteY1" fmla="*/ 467637 h 600935"/>
              <a:gd name="connsiteX2" fmla="*/ 345002 w 463474"/>
              <a:gd name="connsiteY2" fmla="*/ 501085 h 600935"/>
              <a:gd name="connsiteX3" fmla="*/ 258685 w 463474"/>
              <a:gd name="connsiteY3" fmla="*/ 501085 h 600935"/>
              <a:gd name="connsiteX4" fmla="*/ 258685 w 463474"/>
              <a:gd name="connsiteY4" fmla="*/ 467637 h 600935"/>
              <a:gd name="connsiteX5" fmla="*/ 98427 w 463474"/>
              <a:gd name="connsiteY5" fmla="*/ 380841 h 600935"/>
              <a:gd name="connsiteX6" fmla="*/ 345006 w 463474"/>
              <a:gd name="connsiteY6" fmla="*/ 380841 h 600935"/>
              <a:gd name="connsiteX7" fmla="*/ 345006 w 463474"/>
              <a:gd name="connsiteY7" fmla="*/ 414148 h 600935"/>
              <a:gd name="connsiteX8" fmla="*/ 98427 w 463474"/>
              <a:gd name="connsiteY8" fmla="*/ 414148 h 600935"/>
              <a:gd name="connsiteX9" fmla="*/ 98427 w 463474"/>
              <a:gd name="connsiteY9" fmla="*/ 380841 h 600935"/>
              <a:gd name="connsiteX10" fmla="*/ 98427 w 463474"/>
              <a:gd name="connsiteY10" fmla="*/ 321002 h 600935"/>
              <a:gd name="connsiteX11" fmla="*/ 345006 w 463474"/>
              <a:gd name="connsiteY11" fmla="*/ 321002 h 600935"/>
              <a:gd name="connsiteX12" fmla="*/ 345006 w 463474"/>
              <a:gd name="connsiteY12" fmla="*/ 354309 h 600935"/>
              <a:gd name="connsiteX13" fmla="*/ 98427 w 463474"/>
              <a:gd name="connsiteY13" fmla="*/ 354309 h 600935"/>
              <a:gd name="connsiteX14" fmla="*/ 98427 w 463474"/>
              <a:gd name="connsiteY14" fmla="*/ 321002 h 600935"/>
              <a:gd name="connsiteX15" fmla="*/ 98427 w 463474"/>
              <a:gd name="connsiteY15" fmla="*/ 267161 h 600935"/>
              <a:gd name="connsiteX16" fmla="*/ 345006 w 463474"/>
              <a:gd name="connsiteY16" fmla="*/ 267161 h 600935"/>
              <a:gd name="connsiteX17" fmla="*/ 345006 w 463474"/>
              <a:gd name="connsiteY17" fmla="*/ 300468 h 600935"/>
              <a:gd name="connsiteX18" fmla="*/ 98427 w 463474"/>
              <a:gd name="connsiteY18" fmla="*/ 300468 h 600935"/>
              <a:gd name="connsiteX19" fmla="*/ 98427 w 463474"/>
              <a:gd name="connsiteY19" fmla="*/ 267161 h 600935"/>
              <a:gd name="connsiteX20" fmla="*/ 102892 w 463474"/>
              <a:gd name="connsiteY20" fmla="*/ 181353 h 600935"/>
              <a:gd name="connsiteX21" fmla="*/ 189389 w 463474"/>
              <a:gd name="connsiteY21" fmla="*/ 181353 h 600935"/>
              <a:gd name="connsiteX22" fmla="*/ 189389 w 463474"/>
              <a:gd name="connsiteY22" fmla="*/ 214872 h 600935"/>
              <a:gd name="connsiteX23" fmla="*/ 102892 w 463474"/>
              <a:gd name="connsiteY23" fmla="*/ 214872 h 600935"/>
              <a:gd name="connsiteX24" fmla="*/ 102892 w 463474"/>
              <a:gd name="connsiteY24" fmla="*/ 181353 h 600935"/>
              <a:gd name="connsiteX25" fmla="*/ 102892 w 463474"/>
              <a:gd name="connsiteY25" fmla="*/ 127512 h 600935"/>
              <a:gd name="connsiteX26" fmla="*/ 189389 w 463474"/>
              <a:gd name="connsiteY26" fmla="*/ 127512 h 600935"/>
              <a:gd name="connsiteX27" fmla="*/ 189389 w 463474"/>
              <a:gd name="connsiteY27" fmla="*/ 160819 h 600935"/>
              <a:gd name="connsiteX28" fmla="*/ 102892 w 463474"/>
              <a:gd name="connsiteY28" fmla="*/ 160819 h 600935"/>
              <a:gd name="connsiteX29" fmla="*/ 102892 w 463474"/>
              <a:gd name="connsiteY29" fmla="*/ 127512 h 600935"/>
              <a:gd name="connsiteX30" fmla="*/ 40068 w 463474"/>
              <a:gd name="connsiteY30" fmla="*/ 40011 h 600935"/>
              <a:gd name="connsiteX31" fmla="*/ 40068 w 463474"/>
              <a:gd name="connsiteY31" fmla="*/ 560924 h 600935"/>
              <a:gd name="connsiteX32" fmla="*/ 423407 w 463474"/>
              <a:gd name="connsiteY32" fmla="*/ 560924 h 600935"/>
              <a:gd name="connsiteX33" fmla="*/ 423407 w 463474"/>
              <a:gd name="connsiteY33" fmla="*/ 103490 h 600935"/>
              <a:gd name="connsiteX34" fmla="*/ 356756 w 463474"/>
              <a:gd name="connsiteY34" fmla="*/ 103490 h 600935"/>
              <a:gd name="connsiteX35" fmla="*/ 356756 w 463474"/>
              <a:gd name="connsiteY35" fmla="*/ 40011 h 600935"/>
              <a:gd name="connsiteX36" fmla="*/ 0 w 463474"/>
              <a:gd name="connsiteY36" fmla="*/ 0 h 600935"/>
              <a:gd name="connsiteX37" fmla="*/ 377367 w 463474"/>
              <a:gd name="connsiteY37" fmla="*/ 0 h 600935"/>
              <a:gd name="connsiteX38" fmla="*/ 463474 w 463474"/>
              <a:gd name="connsiteY38" fmla="*/ 83292 h 600935"/>
              <a:gd name="connsiteX39" fmla="*/ 463474 w 463474"/>
              <a:gd name="connsiteY39" fmla="*/ 600935 h 600935"/>
              <a:gd name="connsiteX40" fmla="*/ 0 w 463474"/>
              <a:gd name="connsiteY40" fmla="*/ 600935 h 600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63474" h="600935">
                <a:moveTo>
                  <a:pt x="258685" y="467637"/>
                </a:moveTo>
                <a:lnTo>
                  <a:pt x="345002" y="467637"/>
                </a:lnTo>
                <a:cubicBezTo>
                  <a:pt x="365811" y="467637"/>
                  <a:pt x="365811" y="501085"/>
                  <a:pt x="345002" y="501085"/>
                </a:cubicBezTo>
                <a:lnTo>
                  <a:pt x="258685" y="501085"/>
                </a:lnTo>
                <a:cubicBezTo>
                  <a:pt x="237876" y="501085"/>
                  <a:pt x="237876" y="467637"/>
                  <a:pt x="258685" y="467637"/>
                </a:cubicBezTo>
                <a:close/>
                <a:moveTo>
                  <a:pt x="98427" y="380841"/>
                </a:moveTo>
                <a:lnTo>
                  <a:pt x="345006" y="380841"/>
                </a:lnTo>
                <a:cubicBezTo>
                  <a:pt x="365811" y="380841"/>
                  <a:pt x="365811" y="414148"/>
                  <a:pt x="345006" y="414148"/>
                </a:cubicBezTo>
                <a:lnTo>
                  <a:pt x="98427" y="414148"/>
                </a:lnTo>
                <a:cubicBezTo>
                  <a:pt x="77622" y="414148"/>
                  <a:pt x="77622" y="380841"/>
                  <a:pt x="98427" y="380841"/>
                </a:cubicBezTo>
                <a:close/>
                <a:moveTo>
                  <a:pt x="98427" y="321002"/>
                </a:moveTo>
                <a:lnTo>
                  <a:pt x="345006" y="321002"/>
                </a:lnTo>
                <a:cubicBezTo>
                  <a:pt x="365811" y="321002"/>
                  <a:pt x="365811" y="354309"/>
                  <a:pt x="345006" y="354309"/>
                </a:cubicBezTo>
                <a:lnTo>
                  <a:pt x="98427" y="354309"/>
                </a:lnTo>
                <a:cubicBezTo>
                  <a:pt x="77622" y="354309"/>
                  <a:pt x="77622" y="321002"/>
                  <a:pt x="98427" y="321002"/>
                </a:cubicBezTo>
                <a:close/>
                <a:moveTo>
                  <a:pt x="98427" y="267161"/>
                </a:moveTo>
                <a:lnTo>
                  <a:pt x="345006" y="267161"/>
                </a:lnTo>
                <a:cubicBezTo>
                  <a:pt x="365811" y="267161"/>
                  <a:pt x="365811" y="300468"/>
                  <a:pt x="345006" y="300468"/>
                </a:cubicBezTo>
                <a:lnTo>
                  <a:pt x="98427" y="300468"/>
                </a:lnTo>
                <a:cubicBezTo>
                  <a:pt x="77622" y="300468"/>
                  <a:pt x="77622" y="267161"/>
                  <a:pt x="98427" y="267161"/>
                </a:cubicBezTo>
                <a:close/>
                <a:moveTo>
                  <a:pt x="102892" y="181353"/>
                </a:moveTo>
                <a:lnTo>
                  <a:pt x="189389" y="181353"/>
                </a:lnTo>
                <a:cubicBezTo>
                  <a:pt x="210002" y="181353"/>
                  <a:pt x="210002" y="214872"/>
                  <a:pt x="189389" y="214872"/>
                </a:cubicBezTo>
                <a:lnTo>
                  <a:pt x="102892" y="214872"/>
                </a:lnTo>
                <a:cubicBezTo>
                  <a:pt x="82279" y="214872"/>
                  <a:pt x="82279" y="181353"/>
                  <a:pt x="102892" y="181353"/>
                </a:cubicBezTo>
                <a:close/>
                <a:moveTo>
                  <a:pt x="102892" y="127512"/>
                </a:moveTo>
                <a:lnTo>
                  <a:pt x="189389" y="127512"/>
                </a:lnTo>
                <a:cubicBezTo>
                  <a:pt x="210002" y="127512"/>
                  <a:pt x="210002" y="160819"/>
                  <a:pt x="189389" y="160819"/>
                </a:cubicBezTo>
                <a:lnTo>
                  <a:pt x="102892" y="160819"/>
                </a:lnTo>
                <a:cubicBezTo>
                  <a:pt x="82279" y="160819"/>
                  <a:pt x="82279" y="127512"/>
                  <a:pt x="102892" y="127512"/>
                </a:cubicBezTo>
                <a:close/>
                <a:moveTo>
                  <a:pt x="40068" y="40011"/>
                </a:moveTo>
                <a:lnTo>
                  <a:pt x="40068" y="560924"/>
                </a:lnTo>
                <a:lnTo>
                  <a:pt x="423407" y="560924"/>
                </a:lnTo>
                <a:lnTo>
                  <a:pt x="423407" y="103490"/>
                </a:lnTo>
                <a:lnTo>
                  <a:pt x="356756" y="103490"/>
                </a:lnTo>
                <a:lnTo>
                  <a:pt x="356756" y="40011"/>
                </a:lnTo>
                <a:close/>
                <a:moveTo>
                  <a:pt x="0" y="0"/>
                </a:moveTo>
                <a:lnTo>
                  <a:pt x="377367" y="0"/>
                </a:lnTo>
                <a:lnTo>
                  <a:pt x="463474" y="83292"/>
                </a:lnTo>
                <a:lnTo>
                  <a:pt x="463474" y="600935"/>
                </a:lnTo>
                <a:lnTo>
                  <a:pt x="0" y="6009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5" name="矩形 64">
            <a:extLst>
              <a:ext uri="{FF2B5EF4-FFF2-40B4-BE49-F238E27FC236}">
                <a16:creationId xmlns:a16="http://schemas.microsoft.com/office/drawing/2014/main" id="{9A0B27D3-B180-4789-B333-1DD16C5537B4}"/>
              </a:ext>
            </a:extLst>
          </p:cNvPr>
          <p:cNvSpPr/>
          <p:nvPr/>
        </p:nvSpPr>
        <p:spPr>
          <a:xfrm>
            <a:off x="1373958" y="1277612"/>
            <a:ext cx="700088" cy="680473"/>
          </a:xfrm>
          <a:prstGeom prst="rect">
            <a:avLst/>
          </a:prstGeom>
          <a:solidFill>
            <a:srgbClr val="005A9E"/>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6" name="椭圆 23">
            <a:extLst>
              <a:ext uri="{FF2B5EF4-FFF2-40B4-BE49-F238E27FC236}">
                <a16:creationId xmlns:a16="http://schemas.microsoft.com/office/drawing/2014/main" id="{2F08C064-AACE-4914-B4FA-E0979B4A6A18}"/>
              </a:ext>
            </a:extLst>
          </p:cNvPr>
          <p:cNvSpPr/>
          <p:nvPr/>
        </p:nvSpPr>
        <p:spPr>
          <a:xfrm>
            <a:off x="1521307" y="1474219"/>
            <a:ext cx="405392" cy="354559"/>
          </a:xfrm>
          <a:custGeom>
            <a:avLst/>
            <a:gdLst>
              <a:gd name="connsiteX0" fmla="*/ 465730 w 609191"/>
              <a:gd name="connsiteY0" fmla="*/ 360460 h 548159"/>
              <a:gd name="connsiteX1" fmla="*/ 465730 w 609191"/>
              <a:gd name="connsiteY1" fmla="*/ 404898 h 548159"/>
              <a:gd name="connsiteX2" fmla="*/ 421230 w 609191"/>
              <a:gd name="connsiteY2" fmla="*/ 404898 h 548159"/>
              <a:gd name="connsiteX3" fmla="*/ 421230 w 609191"/>
              <a:gd name="connsiteY3" fmla="*/ 439197 h 548159"/>
              <a:gd name="connsiteX4" fmla="*/ 465730 w 609191"/>
              <a:gd name="connsiteY4" fmla="*/ 439197 h 548159"/>
              <a:gd name="connsiteX5" fmla="*/ 465730 w 609191"/>
              <a:gd name="connsiteY5" fmla="*/ 483635 h 548159"/>
              <a:gd name="connsiteX6" fmla="*/ 499982 w 609191"/>
              <a:gd name="connsiteY6" fmla="*/ 483635 h 548159"/>
              <a:gd name="connsiteX7" fmla="*/ 499982 w 609191"/>
              <a:gd name="connsiteY7" fmla="*/ 439197 h 548159"/>
              <a:gd name="connsiteX8" fmla="*/ 544577 w 609191"/>
              <a:gd name="connsiteY8" fmla="*/ 439197 h 548159"/>
              <a:gd name="connsiteX9" fmla="*/ 544577 w 609191"/>
              <a:gd name="connsiteY9" fmla="*/ 404898 h 548159"/>
              <a:gd name="connsiteX10" fmla="*/ 499982 w 609191"/>
              <a:gd name="connsiteY10" fmla="*/ 404898 h 548159"/>
              <a:gd name="connsiteX11" fmla="*/ 499982 w 609191"/>
              <a:gd name="connsiteY11" fmla="*/ 360460 h 548159"/>
              <a:gd name="connsiteX12" fmla="*/ 482809 w 609191"/>
              <a:gd name="connsiteY12" fmla="*/ 295746 h 548159"/>
              <a:gd name="connsiteX13" fmla="*/ 609191 w 609191"/>
              <a:gd name="connsiteY13" fmla="*/ 421953 h 548159"/>
              <a:gd name="connsiteX14" fmla="*/ 482809 w 609191"/>
              <a:gd name="connsiteY14" fmla="*/ 548159 h 548159"/>
              <a:gd name="connsiteX15" fmla="*/ 356426 w 609191"/>
              <a:gd name="connsiteY15" fmla="*/ 421953 h 548159"/>
              <a:gd name="connsiteX16" fmla="*/ 482809 w 609191"/>
              <a:gd name="connsiteY16" fmla="*/ 295746 h 548159"/>
              <a:gd name="connsiteX17" fmla="*/ 256102 w 609191"/>
              <a:gd name="connsiteY17" fmla="*/ 446 h 548159"/>
              <a:gd name="connsiteX18" fmla="*/ 318064 w 609191"/>
              <a:gd name="connsiteY18" fmla="*/ 13618 h 548159"/>
              <a:gd name="connsiteX19" fmla="*/ 348333 w 609191"/>
              <a:gd name="connsiteY19" fmla="*/ 41667 h 548159"/>
              <a:gd name="connsiteX20" fmla="*/ 381544 w 609191"/>
              <a:gd name="connsiteY20" fmla="*/ 146945 h 548159"/>
              <a:gd name="connsiteX21" fmla="*/ 379267 w 609191"/>
              <a:gd name="connsiteY21" fmla="*/ 156232 h 548159"/>
              <a:gd name="connsiteX22" fmla="*/ 388186 w 609191"/>
              <a:gd name="connsiteY22" fmla="*/ 200485 h 548159"/>
              <a:gd name="connsiteX23" fmla="*/ 366742 w 609191"/>
              <a:gd name="connsiteY23" fmla="*/ 237725 h 548159"/>
              <a:gd name="connsiteX24" fmla="*/ 351749 w 609191"/>
              <a:gd name="connsiteY24" fmla="*/ 278851 h 548159"/>
              <a:gd name="connsiteX25" fmla="*/ 351749 w 609191"/>
              <a:gd name="connsiteY25" fmla="*/ 322915 h 548159"/>
              <a:gd name="connsiteX26" fmla="*/ 317969 w 609191"/>
              <a:gd name="connsiteY26" fmla="*/ 422507 h 548159"/>
              <a:gd name="connsiteX27" fmla="*/ 376800 w 609191"/>
              <a:gd name="connsiteY27" fmla="*/ 548159 h 548159"/>
              <a:gd name="connsiteX28" fmla="*/ 26853 w 609191"/>
              <a:gd name="connsiteY28" fmla="*/ 548159 h 548159"/>
              <a:gd name="connsiteX29" fmla="*/ 0 w 609191"/>
              <a:gd name="connsiteY29" fmla="*/ 521437 h 548159"/>
              <a:gd name="connsiteX30" fmla="*/ 0 w 609191"/>
              <a:gd name="connsiteY30" fmla="*/ 473867 h 548159"/>
              <a:gd name="connsiteX31" fmla="*/ 19452 w 609191"/>
              <a:gd name="connsiteY31" fmla="*/ 433120 h 548159"/>
              <a:gd name="connsiteX32" fmla="*/ 173740 w 609191"/>
              <a:gd name="connsiteY32" fmla="*/ 334286 h 548159"/>
              <a:gd name="connsiteX33" fmla="*/ 176586 w 609191"/>
              <a:gd name="connsiteY33" fmla="*/ 330021 h 548159"/>
              <a:gd name="connsiteX34" fmla="*/ 176586 w 609191"/>
              <a:gd name="connsiteY34" fmla="*/ 278851 h 548159"/>
              <a:gd name="connsiteX35" fmla="*/ 161594 w 609191"/>
              <a:gd name="connsiteY35" fmla="*/ 237725 h 548159"/>
              <a:gd name="connsiteX36" fmla="*/ 140149 w 609191"/>
              <a:gd name="connsiteY36" fmla="*/ 200485 h 548159"/>
              <a:gd name="connsiteX37" fmla="*/ 148499 w 609191"/>
              <a:gd name="connsiteY37" fmla="*/ 156232 h 548159"/>
              <a:gd name="connsiteX38" fmla="*/ 146222 w 609191"/>
              <a:gd name="connsiteY38" fmla="*/ 146756 h 548159"/>
              <a:gd name="connsiteX39" fmla="*/ 146032 w 609191"/>
              <a:gd name="connsiteY39" fmla="*/ 95111 h 548159"/>
              <a:gd name="connsiteX40" fmla="*/ 176207 w 609191"/>
              <a:gd name="connsiteY40" fmla="*/ 42141 h 548159"/>
              <a:gd name="connsiteX41" fmla="*/ 204199 w 609191"/>
              <a:gd name="connsiteY41" fmla="*/ 19019 h 548159"/>
              <a:gd name="connsiteX42" fmla="*/ 231431 w 609191"/>
              <a:gd name="connsiteY42" fmla="*/ 5184 h 548159"/>
              <a:gd name="connsiteX43" fmla="*/ 256102 w 609191"/>
              <a:gd name="connsiteY43" fmla="*/ 446 h 54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9191" h="548159">
                <a:moveTo>
                  <a:pt x="465730" y="360460"/>
                </a:moveTo>
                <a:lnTo>
                  <a:pt x="465730" y="404898"/>
                </a:lnTo>
                <a:lnTo>
                  <a:pt x="421230" y="404898"/>
                </a:lnTo>
                <a:lnTo>
                  <a:pt x="421230" y="439197"/>
                </a:lnTo>
                <a:lnTo>
                  <a:pt x="465730" y="439197"/>
                </a:lnTo>
                <a:lnTo>
                  <a:pt x="465730" y="483635"/>
                </a:lnTo>
                <a:lnTo>
                  <a:pt x="499982" y="483635"/>
                </a:lnTo>
                <a:lnTo>
                  <a:pt x="499982" y="439197"/>
                </a:lnTo>
                <a:lnTo>
                  <a:pt x="544577" y="439197"/>
                </a:lnTo>
                <a:lnTo>
                  <a:pt x="544577" y="404898"/>
                </a:lnTo>
                <a:lnTo>
                  <a:pt x="499982" y="404898"/>
                </a:lnTo>
                <a:lnTo>
                  <a:pt x="499982" y="360460"/>
                </a:lnTo>
                <a:close/>
                <a:moveTo>
                  <a:pt x="482809" y="295746"/>
                </a:moveTo>
                <a:cubicBezTo>
                  <a:pt x="552642" y="295746"/>
                  <a:pt x="609191" y="352217"/>
                  <a:pt x="609191" y="421953"/>
                </a:cubicBezTo>
                <a:cubicBezTo>
                  <a:pt x="609191" y="491688"/>
                  <a:pt x="552642" y="548159"/>
                  <a:pt x="482809" y="548159"/>
                </a:cubicBezTo>
                <a:cubicBezTo>
                  <a:pt x="413071" y="548159"/>
                  <a:pt x="356426" y="491688"/>
                  <a:pt x="356426" y="421953"/>
                </a:cubicBezTo>
                <a:cubicBezTo>
                  <a:pt x="356426" y="352217"/>
                  <a:pt x="412976" y="295746"/>
                  <a:pt x="482809" y="295746"/>
                </a:cubicBezTo>
                <a:close/>
                <a:moveTo>
                  <a:pt x="256102" y="446"/>
                </a:moveTo>
                <a:cubicBezTo>
                  <a:pt x="283050" y="-1828"/>
                  <a:pt x="303356" y="4900"/>
                  <a:pt x="318064" y="13618"/>
                </a:cubicBezTo>
                <a:cubicBezTo>
                  <a:pt x="339983" y="25747"/>
                  <a:pt x="348333" y="41667"/>
                  <a:pt x="348333" y="41667"/>
                </a:cubicBezTo>
                <a:cubicBezTo>
                  <a:pt x="348333" y="41667"/>
                  <a:pt x="398434" y="45173"/>
                  <a:pt x="381544" y="146945"/>
                </a:cubicBezTo>
                <a:cubicBezTo>
                  <a:pt x="380975" y="149978"/>
                  <a:pt x="380216" y="153105"/>
                  <a:pt x="379267" y="156232"/>
                </a:cubicBezTo>
                <a:cubicBezTo>
                  <a:pt x="388946" y="156232"/>
                  <a:pt x="398624" y="163623"/>
                  <a:pt x="388186" y="200485"/>
                </a:cubicBezTo>
                <a:cubicBezTo>
                  <a:pt x="380026" y="229292"/>
                  <a:pt x="372435" y="237251"/>
                  <a:pt x="366742" y="237725"/>
                </a:cubicBezTo>
                <a:cubicBezTo>
                  <a:pt x="364749" y="250802"/>
                  <a:pt x="359530" y="265206"/>
                  <a:pt x="351749" y="278851"/>
                </a:cubicBezTo>
                <a:lnTo>
                  <a:pt x="351749" y="322915"/>
                </a:lnTo>
                <a:cubicBezTo>
                  <a:pt x="330589" y="350584"/>
                  <a:pt x="317969" y="385077"/>
                  <a:pt x="317969" y="422507"/>
                </a:cubicBezTo>
                <a:cubicBezTo>
                  <a:pt x="317969" y="472920"/>
                  <a:pt x="340837" y="518120"/>
                  <a:pt x="376800" y="548159"/>
                </a:cubicBezTo>
                <a:lnTo>
                  <a:pt x="26853" y="548159"/>
                </a:lnTo>
                <a:cubicBezTo>
                  <a:pt x="12051" y="548159"/>
                  <a:pt x="0" y="536219"/>
                  <a:pt x="0" y="521437"/>
                </a:cubicBezTo>
                <a:lnTo>
                  <a:pt x="0" y="473867"/>
                </a:lnTo>
                <a:cubicBezTo>
                  <a:pt x="0" y="458137"/>
                  <a:pt x="7211" y="443070"/>
                  <a:pt x="19452" y="433120"/>
                </a:cubicBezTo>
                <a:cubicBezTo>
                  <a:pt x="86633" y="377970"/>
                  <a:pt x="159032" y="341487"/>
                  <a:pt x="173740" y="334286"/>
                </a:cubicBezTo>
                <a:cubicBezTo>
                  <a:pt x="175353" y="333528"/>
                  <a:pt x="176396" y="331917"/>
                  <a:pt x="176586" y="330021"/>
                </a:cubicBezTo>
                <a:lnTo>
                  <a:pt x="176586" y="278851"/>
                </a:lnTo>
                <a:cubicBezTo>
                  <a:pt x="168616" y="265206"/>
                  <a:pt x="163587" y="250802"/>
                  <a:pt x="161594" y="237725"/>
                </a:cubicBezTo>
                <a:cubicBezTo>
                  <a:pt x="155901" y="237251"/>
                  <a:pt x="148310" y="229197"/>
                  <a:pt x="140149" y="200485"/>
                </a:cubicBezTo>
                <a:cubicBezTo>
                  <a:pt x="129806" y="164192"/>
                  <a:pt x="139200" y="156516"/>
                  <a:pt x="148499" y="156232"/>
                </a:cubicBezTo>
                <a:cubicBezTo>
                  <a:pt x="147645" y="153105"/>
                  <a:pt x="146886" y="149978"/>
                  <a:pt x="146222" y="146756"/>
                </a:cubicBezTo>
                <a:cubicBezTo>
                  <a:pt x="142711" y="128467"/>
                  <a:pt x="141667" y="111410"/>
                  <a:pt x="146032" y="95111"/>
                </a:cubicBezTo>
                <a:cubicBezTo>
                  <a:pt x="151061" y="73222"/>
                  <a:pt x="162922" y="55691"/>
                  <a:pt x="176207" y="42141"/>
                </a:cubicBezTo>
                <a:cubicBezTo>
                  <a:pt x="184557" y="33233"/>
                  <a:pt x="194046" y="25463"/>
                  <a:pt x="204199" y="19019"/>
                </a:cubicBezTo>
                <a:cubicBezTo>
                  <a:pt x="212454" y="13334"/>
                  <a:pt x="221563" y="8406"/>
                  <a:pt x="231431" y="5184"/>
                </a:cubicBezTo>
                <a:cubicBezTo>
                  <a:pt x="239117" y="2626"/>
                  <a:pt x="247373" y="825"/>
                  <a:pt x="256102" y="44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2" name="组合 80">
            <a:extLst>
              <a:ext uri="{FF2B5EF4-FFF2-40B4-BE49-F238E27FC236}">
                <a16:creationId xmlns:a16="http://schemas.microsoft.com/office/drawing/2014/main" id="{31741690-BBEE-41B8-A2E1-1EC0D7649C5C}"/>
              </a:ext>
            </a:extLst>
          </p:cNvPr>
          <p:cNvGrpSpPr/>
          <p:nvPr/>
        </p:nvGrpSpPr>
        <p:grpSpPr>
          <a:xfrm>
            <a:off x="2143108" y="2285997"/>
            <a:ext cx="6215107" cy="680473"/>
            <a:chOff x="2009774" y="2386013"/>
            <a:chExt cx="4026385" cy="933450"/>
          </a:xfrm>
          <a:effectLst>
            <a:outerShdw blurRad="254000" dist="63500" dir="2700000" algn="tl" rotWithShape="0">
              <a:prstClr val="black">
                <a:alpha val="30000"/>
              </a:prstClr>
            </a:outerShdw>
          </a:effectLst>
        </p:grpSpPr>
        <p:sp>
          <p:nvSpPr>
            <p:cNvPr id="55" name="矩形 54">
              <a:extLst>
                <a:ext uri="{FF2B5EF4-FFF2-40B4-BE49-F238E27FC236}">
                  <a16:creationId xmlns:a16="http://schemas.microsoft.com/office/drawing/2014/main" id="{C6AD1227-00AC-457E-BC48-9ED5E1DFAC72}"/>
                </a:ext>
              </a:extLst>
            </p:cNvPr>
            <p:cNvSpPr/>
            <p:nvPr/>
          </p:nvSpPr>
          <p:spPr>
            <a:xfrm>
              <a:off x="20097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6" name="文本框 7">
              <a:extLst>
                <a:ext uri="{FF2B5EF4-FFF2-40B4-BE49-F238E27FC236}">
                  <a16:creationId xmlns:a16="http://schemas.microsoft.com/office/drawing/2014/main" id="{D37D0402-BC26-4D28-8DD1-80E34DFA3C38}"/>
                </a:ext>
              </a:extLst>
            </p:cNvPr>
            <p:cNvSpPr txBox="1"/>
            <p:nvPr/>
          </p:nvSpPr>
          <p:spPr>
            <a:xfrm>
              <a:off x="2102335" y="2582007"/>
              <a:ext cx="3933824" cy="46441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支持新能源汽车产业的发展，加大科技项目的扶持力度</a:t>
              </a:r>
            </a:p>
          </p:txBody>
        </p:sp>
      </p:grpSp>
      <p:grpSp>
        <p:nvGrpSpPr>
          <p:cNvPr id="3" name="组合 81">
            <a:extLst>
              <a:ext uri="{FF2B5EF4-FFF2-40B4-BE49-F238E27FC236}">
                <a16:creationId xmlns:a16="http://schemas.microsoft.com/office/drawing/2014/main" id="{8EB5CDCF-41F5-40F7-A8E5-4ED608CDC67C}"/>
              </a:ext>
            </a:extLst>
          </p:cNvPr>
          <p:cNvGrpSpPr/>
          <p:nvPr/>
        </p:nvGrpSpPr>
        <p:grpSpPr>
          <a:xfrm>
            <a:off x="2116908" y="1269519"/>
            <a:ext cx="6072230" cy="680473"/>
            <a:chOff x="7204074" y="2386013"/>
            <a:chExt cx="3933824" cy="933450"/>
          </a:xfrm>
          <a:effectLst>
            <a:outerShdw blurRad="254000" dist="63500" dir="2700000" algn="tl" rotWithShape="0">
              <a:prstClr val="black">
                <a:alpha val="30000"/>
              </a:prstClr>
            </a:outerShdw>
          </a:effectLst>
        </p:grpSpPr>
        <p:sp>
          <p:nvSpPr>
            <p:cNvPr id="67" name="矩形 66">
              <a:extLst>
                <a:ext uri="{FF2B5EF4-FFF2-40B4-BE49-F238E27FC236}">
                  <a16:creationId xmlns:a16="http://schemas.microsoft.com/office/drawing/2014/main" id="{3CEC4BA5-0230-4063-9283-027D07A38A4F}"/>
                </a:ext>
              </a:extLst>
            </p:cNvPr>
            <p:cNvSpPr/>
            <p:nvPr/>
          </p:nvSpPr>
          <p:spPr>
            <a:xfrm>
              <a:off x="72040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5" name="文本框 7">
              <a:extLst>
                <a:ext uri="{FF2B5EF4-FFF2-40B4-BE49-F238E27FC236}">
                  <a16:creationId xmlns:a16="http://schemas.microsoft.com/office/drawing/2014/main" id="{133E0191-DF2B-4ED4-8698-A5CC3A8FACD5}"/>
                </a:ext>
              </a:extLst>
            </p:cNvPr>
            <p:cNvSpPr txBox="1"/>
            <p:nvPr/>
          </p:nvSpPr>
          <p:spPr>
            <a:xfrm>
              <a:off x="7343389" y="2468191"/>
              <a:ext cx="3765201" cy="802175"/>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地方财政其他功能支出中用于科学技术支出</a:t>
              </a: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2018</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年一般公共预算支出决算数（</a:t>
              </a: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GF3000</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）与上年相差</a:t>
              </a: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1</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亿元以上，请解释说明</a:t>
              </a:r>
            </a:p>
          </p:txBody>
        </p:sp>
      </p:grpSp>
      <p:sp>
        <p:nvSpPr>
          <p:cNvPr id="60" name="矩形 59">
            <a:extLst>
              <a:ext uri="{FF2B5EF4-FFF2-40B4-BE49-F238E27FC236}">
                <a16:creationId xmlns:a16="http://schemas.microsoft.com/office/drawing/2014/main" id="{9A0B27D3-B180-4789-B333-1DD16C5537B4}"/>
              </a:ext>
            </a:extLst>
          </p:cNvPr>
          <p:cNvSpPr/>
          <p:nvPr/>
        </p:nvSpPr>
        <p:spPr>
          <a:xfrm>
            <a:off x="1400158" y="3294222"/>
            <a:ext cx="700088" cy="680473"/>
          </a:xfrm>
          <a:prstGeom prst="rect">
            <a:avLst/>
          </a:prstGeom>
          <a:solidFill>
            <a:srgbClr val="005A9E"/>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4" name="椭圆 23">
            <a:extLst>
              <a:ext uri="{FF2B5EF4-FFF2-40B4-BE49-F238E27FC236}">
                <a16:creationId xmlns:a16="http://schemas.microsoft.com/office/drawing/2014/main" id="{2F08C064-AACE-4914-B4FA-E0979B4A6A18}"/>
              </a:ext>
            </a:extLst>
          </p:cNvPr>
          <p:cNvSpPr/>
          <p:nvPr/>
        </p:nvSpPr>
        <p:spPr>
          <a:xfrm>
            <a:off x="1547507" y="3490829"/>
            <a:ext cx="405392" cy="354559"/>
          </a:xfrm>
          <a:custGeom>
            <a:avLst/>
            <a:gdLst>
              <a:gd name="connsiteX0" fmla="*/ 465730 w 609191"/>
              <a:gd name="connsiteY0" fmla="*/ 360460 h 548159"/>
              <a:gd name="connsiteX1" fmla="*/ 465730 w 609191"/>
              <a:gd name="connsiteY1" fmla="*/ 404898 h 548159"/>
              <a:gd name="connsiteX2" fmla="*/ 421230 w 609191"/>
              <a:gd name="connsiteY2" fmla="*/ 404898 h 548159"/>
              <a:gd name="connsiteX3" fmla="*/ 421230 w 609191"/>
              <a:gd name="connsiteY3" fmla="*/ 439197 h 548159"/>
              <a:gd name="connsiteX4" fmla="*/ 465730 w 609191"/>
              <a:gd name="connsiteY4" fmla="*/ 439197 h 548159"/>
              <a:gd name="connsiteX5" fmla="*/ 465730 w 609191"/>
              <a:gd name="connsiteY5" fmla="*/ 483635 h 548159"/>
              <a:gd name="connsiteX6" fmla="*/ 499982 w 609191"/>
              <a:gd name="connsiteY6" fmla="*/ 483635 h 548159"/>
              <a:gd name="connsiteX7" fmla="*/ 499982 w 609191"/>
              <a:gd name="connsiteY7" fmla="*/ 439197 h 548159"/>
              <a:gd name="connsiteX8" fmla="*/ 544577 w 609191"/>
              <a:gd name="connsiteY8" fmla="*/ 439197 h 548159"/>
              <a:gd name="connsiteX9" fmla="*/ 544577 w 609191"/>
              <a:gd name="connsiteY9" fmla="*/ 404898 h 548159"/>
              <a:gd name="connsiteX10" fmla="*/ 499982 w 609191"/>
              <a:gd name="connsiteY10" fmla="*/ 404898 h 548159"/>
              <a:gd name="connsiteX11" fmla="*/ 499982 w 609191"/>
              <a:gd name="connsiteY11" fmla="*/ 360460 h 548159"/>
              <a:gd name="connsiteX12" fmla="*/ 482809 w 609191"/>
              <a:gd name="connsiteY12" fmla="*/ 295746 h 548159"/>
              <a:gd name="connsiteX13" fmla="*/ 609191 w 609191"/>
              <a:gd name="connsiteY13" fmla="*/ 421953 h 548159"/>
              <a:gd name="connsiteX14" fmla="*/ 482809 w 609191"/>
              <a:gd name="connsiteY14" fmla="*/ 548159 h 548159"/>
              <a:gd name="connsiteX15" fmla="*/ 356426 w 609191"/>
              <a:gd name="connsiteY15" fmla="*/ 421953 h 548159"/>
              <a:gd name="connsiteX16" fmla="*/ 482809 w 609191"/>
              <a:gd name="connsiteY16" fmla="*/ 295746 h 548159"/>
              <a:gd name="connsiteX17" fmla="*/ 256102 w 609191"/>
              <a:gd name="connsiteY17" fmla="*/ 446 h 548159"/>
              <a:gd name="connsiteX18" fmla="*/ 318064 w 609191"/>
              <a:gd name="connsiteY18" fmla="*/ 13618 h 548159"/>
              <a:gd name="connsiteX19" fmla="*/ 348333 w 609191"/>
              <a:gd name="connsiteY19" fmla="*/ 41667 h 548159"/>
              <a:gd name="connsiteX20" fmla="*/ 381544 w 609191"/>
              <a:gd name="connsiteY20" fmla="*/ 146945 h 548159"/>
              <a:gd name="connsiteX21" fmla="*/ 379267 w 609191"/>
              <a:gd name="connsiteY21" fmla="*/ 156232 h 548159"/>
              <a:gd name="connsiteX22" fmla="*/ 388186 w 609191"/>
              <a:gd name="connsiteY22" fmla="*/ 200485 h 548159"/>
              <a:gd name="connsiteX23" fmla="*/ 366742 w 609191"/>
              <a:gd name="connsiteY23" fmla="*/ 237725 h 548159"/>
              <a:gd name="connsiteX24" fmla="*/ 351749 w 609191"/>
              <a:gd name="connsiteY24" fmla="*/ 278851 h 548159"/>
              <a:gd name="connsiteX25" fmla="*/ 351749 w 609191"/>
              <a:gd name="connsiteY25" fmla="*/ 322915 h 548159"/>
              <a:gd name="connsiteX26" fmla="*/ 317969 w 609191"/>
              <a:gd name="connsiteY26" fmla="*/ 422507 h 548159"/>
              <a:gd name="connsiteX27" fmla="*/ 376800 w 609191"/>
              <a:gd name="connsiteY27" fmla="*/ 548159 h 548159"/>
              <a:gd name="connsiteX28" fmla="*/ 26853 w 609191"/>
              <a:gd name="connsiteY28" fmla="*/ 548159 h 548159"/>
              <a:gd name="connsiteX29" fmla="*/ 0 w 609191"/>
              <a:gd name="connsiteY29" fmla="*/ 521437 h 548159"/>
              <a:gd name="connsiteX30" fmla="*/ 0 w 609191"/>
              <a:gd name="connsiteY30" fmla="*/ 473867 h 548159"/>
              <a:gd name="connsiteX31" fmla="*/ 19452 w 609191"/>
              <a:gd name="connsiteY31" fmla="*/ 433120 h 548159"/>
              <a:gd name="connsiteX32" fmla="*/ 173740 w 609191"/>
              <a:gd name="connsiteY32" fmla="*/ 334286 h 548159"/>
              <a:gd name="connsiteX33" fmla="*/ 176586 w 609191"/>
              <a:gd name="connsiteY33" fmla="*/ 330021 h 548159"/>
              <a:gd name="connsiteX34" fmla="*/ 176586 w 609191"/>
              <a:gd name="connsiteY34" fmla="*/ 278851 h 548159"/>
              <a:gd name="connsiteX35" fmla="*/ 161594 w 609191"/>
              <a:gd name="connsiteY35" fmla="*/ 237725 h 548159"/>
              <a:gd name="connsiteX36" fmla="*/ 140149 w 609191"/>
              <a:gd name="connsiteY36" fmla="*/ 200485 h 548159"/>
              <a:gd name="connsiteX37" fmla="*/ 148499 w 609191"/>
              <a:gd name="connsiteY37" fmla="*/ 156232 h 548159"/>
              <a:gd name="connsiteX38" fmla="*/ 146222 w 609191"/>
              <a:gd name="connsiteY38" fmla="*/ 146756 h 548159"/>
              <a:gd name="connsiteX39" fmla="*/ 146032 w 609191"/>
              <a:gd name="connsiteY39" fmla="*/ 95111 h 548159"/>
              <a:gd name="connsiteX40" fmla="*/ 176207 w 609191"/>
              <a:gd name="connsiteY40" fmla="*/ 42141 h 548159"/>
              <a:gd name="connsiteX41" fmla="*/ 204199 w 609191"/>
              <a:gd name="connsiteY41" fmla="*/ 19019 h 548159"/>
              <a:gd name="connsiteX42" fmla="*/ 231431 w 609191"/>
              <a:gd name="connsiteY42" fmla="*/ 5184 h 548159"/>
              <a:gd name="connsiteX43" fmla="*/ 256102 w 609191"/>
              <a:gd name="connsiteY43" fmla="*/ 446 h 54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9191" h="548159">
                <a:moveTo>
                  <a:pt x="465730" y="360460"/>
                </a:moveTo>
                <a:lnTo>
                  <a:pt x="465730" y="404898"/>
                </a:lnTo>
                <a:lnTo>
                  <a:pt x="421230" y="404898"/>
                </a:lnTo>
                <a:lnTo>
                  <a:pt x="421230" y="439197"/>
                </a:lnTo>
                <a:lnTo>
                  <a:pt x="465730" y="439197"/>
                </a:lnTo>
                <a:lnTo>
                  <a:pt x="465730" y="483635"/>
                </a:lnTo>
                <a:lnTo>
                  <a:pt x="499982" y="483635"/>
                </a:lnTo>
                <a:lnTo>
                  <a:pt x="499982" y="439197"/>
                </a:lnTo>
                <a:lnTo>
                  <a:pt x="544577" y="439197"/>
                </a:lnTo>
                <a:lnTo>
                  <a:pt x="544577" y="404898"/>
                </a:lnTo>
                <a:lnTo>
                  <a:pt x="499982" y="404898"/>
                </a:lnTo>
                <a:lnTo>
                  <a:pt x="499982" y="360460"/>
                </a:lnTo>
                <a:close/>
                <a:moveTo>
                  <a:pt x="482809" y="295746"/>
                </a:moveTo>
                <a:cubicBezTo>
                  <a:pt x="552642" y="295746"/>
                  <a:pt x="609191" y="352217"/>
                  <a:pt x="609191" y="421953"/>
                </a:cubicBezTo>
                <a:cubicBezTo>
                  <a:pt x="609191" y="491688"/>
                  <a:pt x="552642" y="548159"/>
                  <a:pt x="482809" y="548159"/>
                </a:cubicBezTo>
                <a:cubicBezTo>
                  <a:pt x="413071" y="548159"/>
                  <a:pt x="356426" y="491688"/>
                  <a:pt x="356426" y="421953"/>
                </a:cubicBezTo>
                <a:cubicBezTo>
                  <a:pt x="356426" y="352217"/>
                  <a:pt x="412976" y="295746"/>
                  <a:pt x="482809" y="295746"/>
                </a:cubicBezTo>
                <a:close/>
                <a:moveTo>
                  <a:pt x="256102" y="446"/>
                </a:moveTo>
                <a:cubicBezTo>
                  <a:pt x="283050" y="-1828"/>
                  <a:pt x="303356" y="4900"/>
                  <a:pt x="318064" y="13618"/>
                </a:cubicBezTo>
                <a:cubicBezTo>
                  <a:pt x="339983" y="25747"/>
                  <a:pt x="348333" y="41667"/>
                  <a:pt x="348333" y="41667"/>
                </a:cubicBezTo>
                <a:cubicBezTo>
                  <a:pt x="348333" y="41667"/>
                  <a:pt x="398434" y="45173"/>
                  <a:pt x="381544" y="146945"/>
                </a:cubicBezTo>
                <a:cubicBezTo>
                  <a:pt x="380975" y="149978"/>
                  <a:pt x="380216" y="153105"/>
                  <a:pt x="379267" y="156232"/>
                </a:cubicBezTo>
                <a:cubicBezTo>
                  <a:pt x="388946" y="156232"/>
                  <a:pt x="398624" y="163623"/>
                  <a:pt x="388186" y="200485"/>
                </a:cubicBezTo>
                <a:cubicBezTo>
                  <a:pt x="380026" y="229292"/>
                  <a:pt x="372435" y="237251"/>
                  <a:pt x="366742" y="237725"/>
                </a:cubicBezTo>
                <a:cubicBezTo>
                  <a:pt x="364749" y="250802"/>
                  <a:pt x="359530" y="265206"/>
                  <a:pt x="351749" y="278851"/>
                </a:cubicBezTo>
                <a:lnTo>
                  <a:pt x="351749" y="322915"/>
                </a:lnTo>
                <a:cubicBezTo>
                  <a:pt x="330589" y="350584"/>
                  <a:pt x="317969" y="385077"/>
                  <a:pt x="317969" y="422507"/>
                </a:cubicBezTo>
                <a:cubicBezTo>
                  <a:pt x="317969" y="472920"/>
                  <a:pt x="340837" y="518120"/>
                  <a:pt x="376800" y="548159"/>
                </a:cubicBezTo>
                <a:lnTo>
                  <a:pt x="26853" y="548159"/>
                </a:lnTo>
                <a:cubicBezTo>
                  <a:pt x="12051" y="548159"/>
                  <a:pt x="0" y="536219"/>
                  <a:pt x="0" y="521437"/>
                </a:cubicBezTo>
                <a:lnTo>
                  <a:pt x="0" y="473867"/>
                </a:lnTo>
                <a:cubicBezTo>
                  <a:pt x="0" y="458137"/>
                  <a:pt x="7211" y="443070"/>
                  <a:pt x="19452" y="433120"/>
                </a:cubicBezTo>
                <a:cubicBezTo>
                  <a:pt x="86633" y="377970"/>
                  <a:pt x="159032" y="341487"/>
                  <a:pt x="173740" y="334286"/>
                </a:cubicBezTo>
                <a:cubicBezTo>
                  <a:pt x="175353" y="333528"/>
                  <a:pt x="176396" y="331917"/>
                  <a:pt x="176586" y="330021"/>
                </a:cubicBezTo>
                <a:lnTo>
                  <a:pt x="176586" y="278851"/>
                </a:lnTo>
                <a:cubicBezTo>
                  <a:pt x="168616" y="265206"/>
                  <a:pt x="163587" y="250802"/>
                  <a:pt x="161594" y="237725"/>
                </a:cubicBezTo>
                <a:cubicBezTo>
                  <a:pt x="155901" y="237251"/>
                  <a:pt x="148310" y="229197"/>
                  <a:pt x="140149" y="200485"/>
                </a:cubicBezTo>
                <a:cubicBezTo>
                  <a:pt x="129806" y="164192"/>
                  <a:pt x="139200" y="156516"/>
                  <a:pt x="148499" y="156232"/>
                </a:cubicBezTo>
                <a:cubicBezTo>
                  <a:pt x="147645" y="153105"/>
                  <a:pt x="146886" y="149978"/>
                  <a:pt x="146222" y="146756"/>
                </a:cubicBezTo>
                <a:cubicBezTo>
                  <a:pt x="142711" y="128467"/>
                  <a:pt x="141667" y="111410"/>
                  <a:pt x="146032" y="95111"/>
                </a:cubicBezTo>
                <a:cubicBezTo>
                  <a:pt x="151061" y="73222"/>
                  <a:pt x="162922" y="55691"/>
                  <a:pt x="176207" y="42141"/>
                </a:cubicBezTo>
                <a:cubicBezTo>
                  <a:pt x="184557" y="33233"/>
                  <a:pt x="194046" y="25463"/>
                  <a:pt x="204199" y="19019"/>
                </a:cubicBezTo>
                <a:cubicBezTo>
                  <a:pt x="212454" y="13334"/>
                  <a:pt x="221563" y="8406"/>
                  <a:pt x="231431" y="5184"/>
                </a:cubicBezTo>
                <a:cubicBezTo>
                  <a:pt x="239117" y="2626"/>
                  <a:pt x="247373" y="825"/>
                  <a:pt x="256102" y="44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4" name="组合 81">
            <a:extLst>
              <a:ext uri="{FF2B5EF4-FFF2-40B4-BE49-F238E27FC236}">
                <a16:creationId xmlns:a16="http://schemas.microsoft.com/office/drawing/2014/main" id="{8EB5CDCF-41F5-40F7-A8E5-4ED608CDC67C}"/>
              </a:ext>
            </a:extLst>
          </p:cNvPr>
          <p:cNvGrpSpPr/>
          <p:nvPr/>
        </p:nvGrpSpPr>
        <p:grpSpPr>
          <a:xfrm>
            <a:off x="2143108" y="3286131"/>
            <a:ext cx="6072230" cy="680474"/>
            <a:chOff x="7204074" y="2386013"/>
            <a:chExt cx="3933824" cy="933450"/>
          </a:xfrm>
          <a:effectLst>
            <a:outerShdw blurRad="254000" dist="63500" dir="2700000" algn="tl" rotWithShape="0">
              <a:prstClr val="black">
                <a:alpha val="30000"/>
              </a:prstClr>
            </a:outerShdw>
          </a:effectLst>
        </p:grpSpPr>
        <p:sp>
          <p:nvSpPr>
            <p:cNvPr id="76" name="矩形 75">
              <a:extLst>
                <a:ext uri="{FF2B5EF4-FFF2-40B4-BE49-F238E27FC236}">
                  <a16:creationId xmlns:a16="http://schemas.microsoft.com/office/drawing/2014/main" id="{3CEC4BA5-0230-4063-9283-027D07A38A4F}"/>
                </a:ext>
              </a:extLst>
            </p:cNvPr>
            <p:cNvSpPr/>
            <p:nvPr/>
          </p:nvSpPr>
          <p:spPr>
            <a:xfrm>
              <a:off x="72040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81" name="文本框 7">
              <a:extLst>
                <a:ext uri="{FF2B5EF4-FFF2-40B4-BE49-F238E27FC236}">
                  <a16:creationId xmlns:a16="http://schemas.microsoft.com/office/drawing/2014/main" id="{133E0191-DF2B-4ED4-8698-A5CC3A8FACD5}"/>
                </a:ext>
              </a:extLst>
            </p:cNvPr>
            <p:cNvSpPr txBox="1"/>
            <p:nvPr/>
          </p:nvSpPr>
          <p:spPr>
            <a:xfrm>
              <a:off x="7342915" y="2582004"/>
              <a:ext cx="3748228" cy="464416"/>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数据为减少，非增加，请核实确认</a:t>
              </a:r>
            </a:p>
          </p:txBody>
        </p:sp>
      </p:grpSp>
      <p:sp>
        <p:nvSpPr>
          <p:cNvPr id="21" name="矩形 20">
            <a:extLst>
              <a:ext uri="{FF2B5EF4-FFF2-40B4-BE49-F238E27FC236}">
                <a16:creationId xmlns:a16="http://schemas.microsoft.com/office/drawing/2014/main" id="{0EDAD7C5-39C7-492A-B33E-A1A86F6D4074}"/>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2" name="组合 21">
            <a:extLst>
              <a:ext uri="{FF2B5EF4-FFF2-40B4-BE49-F238E27FC236}">
                <a16:creationId xmlns:a16="http://schemas.microsoft.com/office/drawing/2014/main" id="{5462FD68-097A-4E66-A12D-BBFBBC6E130E}"/>
              </a:ext>
            </a:extLst>
          </p:cNvPr>
          <p:cNvGrpSpPr>
            <a:grpSpLocks/>
          </p:cNvGrpSpPr>
          <p:nvPr/>
        </p:nvGrpSpPr>
        <p:grpSpPr bwMode="auto">
          <a:xfrm>
            <a:off x="300038" y="106293"/>
            <a:ext cx="6281739" cy="523220"/>
            <a:chOff x="400051" y="268099"/>
            <a:chExt cx="6755546" cy="580895"/>
          </a:xfrm>
        </p:grpSpPr>
        <p:sp>
          <p:nvSpPr>
            <p:cNvPr id="23" name="任意多边形 3">
              <a:extLst>
                <a:ext uri="{FF2B5EF4-FFF2-40B4-BE49-F238E27FC236}">
                  <a16:creationId xmlns:a16="http://schemas.microsoft.com/office/drawing/2014/main" id="{224DCD53-1C31-4381-888C-56EF957507A0}"/>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文本框 26">
              <a:extLst>
                <a:ext uri="{FF2B5EF4-FFF2-40B4-BE49-F238E27FC236}">
                  <a16:creationId xmlns:a16="http://schemas.microsoft.com/office/drawing/2014/main" id="{A5CECCAE-808B-4ECF-A099-B258952A77CA}"/>
                </a:ext>
              </a:extLst>
            </p:cNvPr>
            <p:cNvSpPr txBox="1"/>
            <p:nvPr/>
          </p:nvSpPr>
          <p:spPr bwMode="auto">
            <a:xfrm>
              <a:off x="829698" y="268099"/>
              <a:ext cx="6325899"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数据审核</a:t>
              </a:r>
            </a:p>
          </p:txBody>
        </p:sp>
      </p:grpSp>
      <p:pic>
        <p:nvPicPr>
          <p:cNvPr id="25" name="图片 24">
            <a:extLst>
              <a:ext uri="{FF2B5EF4-FFF2-40B4-BE49-F238E27FC236}">
                <a16:creationId xmlns:a16="http://schemas.microsoft.com/office/drawing/2014/main" id="{D9CF17FD-3676-4AB1-A0B7-08DAE06AA3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4064684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65182C0E-1091-45D7-A985-B2F15221DFF0}"/>
              </a:ext>
            </a:extLst>
          </p:cNvPr>
          <p:cNvSpPr/>
          <p:nvPr/>
        </p:nvSpPr>
        <p:spPr>
          <a:xfrm>
            <a:off x="1400158" y="2294090"/>
            <a:ext cx="700088" cy="680473"/>
          </a:xfrm>
          <a:prstGeom prst="rect">
            <a:avLst/>
          </a:prstGeom>
          <a:solidFill>
            <a:srgbClr val="005A9E"/>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4" name="椭圆 7">
            <a:extLst>
              <a:ext uri="{FF2B5EF4-FFF2-40B4-BE49-F238E27FC236}">
                <a16:creationId xmlns:a16="http://schemas.microsoft.com/office/drawing/2014/main" id="{F0C5F122-A8E1-4030-B022-A3953F8890E5}"/>
              </a:ext>
            </a:extLst>
          </p:cNvPr>
          <p:cNvSpPr/>
          <p:nvPr/>
        </p:nvSpPr>
        <p:spPr>
          <a:xfrm>
            <a:off x="1593876" y="2462121"/>
            <a:ext cx="312661" cy="394034"/>
          </a:xfrm>
          <a:custGeom>
            <a:avLst/>
            <a:gdLst>
              <a:gd name="connsiteX0" fmla="*/ 258685 w 463474"/>
              <a:gd name="connsiteY0" fmla="*/ 467637 h 600935"/>
              <a:gd name="connsiteX1" fmla="*/ 345002 w 463474"/>
              <a:gd name="connsiteY1" fmla="*/ 467637 h 600935"/>
              <a:gd name="connsiteX2" fmla="*/ 345002 w 463474"/>
              <a:gd name="connsiteY2" fmla="*/ 501085 h 600935"/>
              <a:gd name="connsiteX3" fmla="*/ 258685 w 463474"/>
              <a:gd name="connsiteY3" fmla="*/ 501085 h 600935"/>
              <a:gd name="connsiteX4" fmla="*/ 258685 w 463474"/>
              <a:gd name="connsiteY4" fmla="*/ 467637 h 600935"/>
              <a:gd name="connsiteX5" fmla="*/ 98427 w 463474"/>
              <a:gd name="connsiteY5" fmla="*/ 380841 h 600935"/>
              <a:gd name="connsiteX6" fmla="*/ 345006 w 463474"/>
              <a:gd name="connsiteY6" fmla="*/ 380841 h 600935"/>
              <a:gd name="connsiteX7" fmla="*/ 345006 w 463474"/>
              <a:gd name="connsiteY7" fmla="*/ 414148 h 600935"/>
              <a:gd name="connsiteX8" fmla="*/ 98427 w 463474"/>
              <a:gd name="connsiteY8" fmla="*/ 414148 h 600935"/>
              <a:gd name="connsiteX9" fmla="*/ 98427 w 463474"/>
              <a:gd name="connsiteY9" fmla="*/ 380841 h 600935"/>
              <a:gd name="connsiteX10" fmla="*/ 98427 w 463474"/>
              <a:gd name="connsiteY10" fmla="*/ 321002 h 600935"/>
              <a:gd name="connsiteX11" fmla="*/ 345006 w 463474"/>
              <a:gd name="connsiteY11" fmla="*/ 321002 h 600935"/>
              <a:gd name="connsiteX12" fmla="*/ 345006 w 463474"/>
              <a:gd name="connsiteY12" fmla="*/ 354309 h 600935"/>
              <a:gd name="connsiteX13" fmla="*/ 98427 w 463474"/>
              <a:gd name="connsiteY13" fmla="*/ 354309 h 600935"/>
              <a:gd name="connsiteX14" fmla="*/ 98427 w 463474"/>
              <a:gd name="connsiteY14" fmla="*/ 321002 h 600935"/>
              <a:gd name="connsiteX15" fmla="*/ 98427 w 463474"/>
              <a:gd name="connsiteY15" fmla="*/ 267161 h 600935"/>
              <a:gd name="connsiteX16" fmla="*/ 345006 w 463474"/>
              <a:gd name="connsiteY16" fmla="*/ 267161 h 600935"/>
              <a:gd name="connsiteX17" fmla="*/ 345006 w 463474"/>
              <a:gd name="connsiteY17" fmla="*/ 300468 h 600935"/>
              <a:gd name="connsiteX18" fmla="*/ 98427 w 463474"/>
              <a:gd name="connsiteY18" fmla="*/ 300468 h 600935"/>
              <a:gd name="connsiteX19" fmla="*/ 98427 w 463474"/>
              <a:gd name="connsiteY19" fmla="*/ 267161 h 600935"/>
              <a:gd name="connsiteX20" fmla="*/ 102892 w 463474"/>
              <a:gd name="connsiteY20" fmla="*/ 181353 h 600935"/>
              <a:gd name="connsiteX21" fmla="*/ 189389 w 463474"/>
              <a:gd name="connsiteY21" fmla="*/ 181353 h 600935"/>
              <a:gd name="connsiteX22" fmla="*/ 189389 w 463474"/>
              <a:gd name="connsiteY22" fmla="*/ 214872 h 600935"/>
              <a:gd name="connsiteX23" fmla="*/ 102892 w 463474"/>
              <a:gd name="connsiteY23" fmla="*/ 214872 h 600935"/>
              <a:gd name="connsiteX24" fmla="*/ 102892 w 463474"/>
              <a:gd name="connsiteY24" fmla="*/ 181353 h 600935"/>
              <a:gd name="connsiteX25" fmla="*/ 102892 w 463474"/>
              <a:gd name="connsiteY25" fmla="*/ 127512 h 600935"/>
              <a:gd name="connsiteX26" fmla="*/ 189389 w 463474"/>
              <a:gd name="connsiteY26" fmla="*/ 127512 h 600935"/>
              <a:gd name="connsiteX27" fmla="*/ 189389 w 463474"/>
              <a:gd name="connsiteY27" fmla="*/ 160819 h 600935"/>
              <a:gd name="connsiteX28" fmla="*/ 102892 w 463474"/>
              <a:gd name="connsiteY28" fmla="*/ 160819 h 600935"/>
              <a:gd name="connsiteX29" fmla="*/ 102892 w 463474"/>
              <a:gd name="connsiteY29" fmla="*/ 127512 h 600935"/>
              <a:gd name="connsiteX30" fmla="*/ 40068 w 463474"/>
              <a:gd name="connsiteY30" fmla="*/ 40011 h 600935"/>
              <a:gd name="connsiteX31" fmla="*/ 40068 w 463474"/>
              <a:gd name="connsiteY31" fmla="*/ 560924 h 600935"/>
              <a:gd name="connsiteX32" fmla="*/ 423407 w 463474"/>
              <a:gd name="connsiteY32" fmla="*/ 560924 h 600935"/>
              <a:gd name="connsiteX33" fmla="*/ 423407 w 463474"/>
              <a:gd name="connsiteY33" fmla="*/ 103490 h 600935"/>
              <a:gd name="connsiteX34" fmla="*/ 356756 w 463474"/>
              <a:gd name="connsiteY34" fmla="*/ 103490 h 600935"/>
              <a:gd name="connsiteX35" fmla="*/ 356756 w 463474"/>
              <a:gd name="connsiteY35" fmla="*/ 40011 h 600935"/>
              <a:gd name="connsiteX36" fmla="*/ 0 w 463474"/>
              <a:gd name="connsiteY36" fmla="*/ 0 h 600935"/>
              <a:gd name="connsiteX37" fmla="*/ 377367 w 463474"/>
              <a:gd name="connsiteY37" fmla="*/ 0 h 600935"/>
              <a:gd name="connsiteX38" fmla="*/ 463474 w 463474"/>
              <a:gd name="connsiteY38" fmla="*/ 83292 h 600935"/>
              <a:gd name="connsiteX39" fmla="*/ 463474 w 463474"/>
              <a:gd name="connsiteY39" fmla="*/ 600935 h 600935"/>
              <a:gd name="connsiteX40" fmla="*/ 0 w 463474"/>
              <a:gd name="connsiteY40" fmla="*/ 600935 h 600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63474" h="600935">
                <a:moveTo>
                  <a:pt x="258685" y="467637"/>
                </a:moveTo>
                <a:lnTo>
                  <a:pt x="345002" y="467637"/>
                </a:lnTo>
                <a:cubicBezTo>
                  <a:pt x="365811" y="467637"/>
                  <a:pt x="365811" y="501085"/>
                  <a:pt x="345002" y="501085"/>
                </a:cubicBezTo>
                <a:lnTo>
                  <a:pt x="258685" y="501085"/>
                </a:lnTo>
                <a:cubicBezTo>
                  <a:pt x="237876" y="501085"/>
                  <a:pt x="237876" y="467637"/>
                  <a:pt x="258685" y="467637"/>
                </a:cubicBezTo>
                <a:close/>
                <a:moveTo>
                  <a:pt x="98427" y="380841"/>
                </a:moveTo>
                <a:lnTo>
                  <a:pt x="345006" y="380841"/>
                </a:lnTo>
                <a:cubicBezTo>
                  <a:pt x="365811" y="380841"/>
                  <a:pt x="365811" y="414148"/>
                  <a:pt x="345006" y="414148"/>
                </a:cubicBezTo>
                <a:lnTo>
                  <a:pt x="98427" y="414148"/>
                </a:lnTo>
                <a:cubicBezTo>
                  <a:pt x="77622" y="414148"/>
                  <a:pt x="77622" y="380841"/>
                  <a:pt x="98427" y="380841"/>
                </a:cubicBezTo>
                <a:close/>
                <a:moveTo>
                  <a:pt x="98427" y="321002"/>
                </a:moveTo>
                <a:lnTo>
                  <a:pt x="345006" y="321002"/>
                </a:lnTo>
                <a:cubicBezTo>
                  <a:pt x="365811" y="321002"/>
                  <a:pt x="365811" y="354309"/>
                  <a:pt x="345006" y="354309"/>
                </a:cubicBezTo>
                <a:lnTo>
                  <a:pt x="98427" y="354309"/>
                </a:lnTo>
                <a:cubicBezTo>
                  <a:pt x="77622" y="354309"/>
                  <a:pt x="77622" y="321002"/>
                  <a:pt x="98427" y="321002"/>
                </a:cubicBezTo>
                <a:close/>
                <a:moveTo>
                  <a:pt x="98427" y="267161"/>
                </a:moveTo>
                <a:lnTo>
                  <a:pt x="345006" y="267161"/>
                </a:lnTo>
                <a:cubicBezTo>
                  <a:pt x="365811" y="267161"/>
                  <a:pt x="365811" y="300468"/>
                  <a:pt x="345006" y="300468"/>
                </a:cubicBezTo>
                <a:lnTo>
                  <a:pt x="98427" y="300468"/>
                </a:lnTo>
                <a:cubicBezTo>
                  <a:pt x="77622" y="300468"/>
                  <a:pt x="77622" y="267161"/>
                  <a:pt x="98427" y="267161"/>
                </a:cubicBezTo>
                <a:close/>
                <a:moveTo>
                  <a:pt x="102892" y="181353"/>
                </a:moveTo>
                <a:lnTo>
                  <a:pt x="189389" y="181353"/>
                </a:lnTo>
                <a:cubicBezTo>
                  <a:pt x="210002" y="181353"/>
                  <a:pt x="210002" y="214872"/>
                  <a:pt x="189389" y="214872"/>
                </a:cubicBezTo>
                <a:lnTo>
                  <a:pt x="102892" y="214872"/>
                </a:lnTo>
                <a:cubicBezTo>
                  <a:pt x="82279" y="214872"/>
                  <a:pt x="82279" y="181353"/>
                  <a:pt x="102892" y="181353"/>
                </a:cubicBezTo>
                <a:close/>
                <a:moveTo>
                  <a:pt x="102892" y="127512"/>
                </a:moveTo>
                <a:lnTo>
                  <a:pt x="189389" y="127512"/>
                </a:lnTo>
                <a:cubicBezTo>
                  <a:pt x="210002" y="127512"/>
                  <a:pt x="210002" y="160819"/>
                  <a:pt x="189389" y="160819"/>
                </a:cubicBezTo>
                <a:lnTo>
                  <a:pt x="102892" y="160819"/>
                </a:lnTo>
                <a:cubicBezTo>
                  <a:pt x="82279" y="160819"/>
                  <a:pt x="82279" y="127512"/>
                  <a:pt x="102892" y="127512"/>
                </a:cubicBezTo>
                <a:close/>
                <a:moveTo>
                  <a:pt x="40068" y="40011"/>
                </a:moveTo>
                <a:lnTo>
                  <a:pt x="40068" y="560924"/>
                </a:lnTo>
                <a:lnTo>
                  <a:pt x="423407" y="560924"/>
                </a:lnTo>
                <a:lnTo>
                  <a:pt x="423407" y="103490"/>
                </a:lnTo>
                <a:lnTo>
                  <a:pt x="356756" y="103490"/>
                </a:lnTo>
                <a:lnTo>
                  <a:pt x="356756" y="40011"/>
                </a:lnTo>
                <a:close/>
                <a:moveTo>
                  <a:pt x="0" y="0"/>
                </a:moveTo>
                <a:lnTo>
                  <a:pt x="377367" y="0"/>
                </a:lnTo>
                <a:lnTo>
                  <a:pt x="463474" y="83292"/>
                </a:lnTo>
                <a:lnTo>
                  <a:pt x="463474" y="600935"/>
                </a:lnTo>
                <a:lnTo>
                  <a:pt x="0" y="6009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5" name="矩形 64">
            <a:extLst>
              <a:ext uri="{FF2B5EF4-FFF2-40B4-BE49-F238E27FC236}">
                <a16:creationId xmlns:a16="http://schemas.microsoft.com/office/drawing/2014/main" id="{9A0B27D3-B180-4789-B333-1DD16C5537B4}"/>
              </a:ext>
            </a:extLst>
          </p:cNvPr>
          <p:cNvSpPr/>
          <p:nvPr/>
        </p:nvSpPr>
        <p:spPr>
          <a:xfrm>
            <a:off x="1373958" y="1277612"/>
            <a:ext cx="700088" cy="680473"/>
          </a:xfrm>
          <a:prstGeom prst="rect">
            <a:avLst/>
          </a:prstGeom>
          <a:solidFill>
            <a:srgbClr val="005A9E"/>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6" name="椭圆 23">
            <a:extLst>
              <a:ext uri="{FF2B5EF4-FFF2-40B4-BE49-F238E27FC236}">
                <a16:creationId xmlns:a16="http://schemas.microsoft.com/office/drawing/2014/main" id="{2F08C064-AACE-4914-B4FA-E0979B4A6A18}"/>
              </a:ext>
            </a:extLst>
          </p:cNvPr>
          <p:cNvSpPr/>
          <p:nvPr/>
        </p:nvSpPr>
        <p:spPr>
          <a:xfrm>
            <a:off x="1521307" y="1474219"/>
            <a:ext cx="405392" cy="354559"/>
          </a:xfrm>
          <a:custGeom>
            <a:avLst/>
            <a:gdLst>
              <a:gd name="connsiteX0" fmla="*/ 465730 w 609191"/>
              <a:gd name="connsiteY0" fmla="*/ 360460 h 548159"/>
              <a:gd name="connsiteX1" fmla="*/ 465730 w 609191"/>
              <a:gd name="connsiteY1" fmla="*/ 404898 h 548159"/>
              <a:gd name="connsiteX2" fmla="*/ 421230 w 609191"/>
              <a:gd name="connsiteY2" fmla="*/ 404898 h 548159"/>
              <a:gd name="connsiteX3" fmla="*/ 421230 w 609191"/>
              <a:gd name="connsiteY3" fmla="*/ 439197 h 548159"/>
              <a:gd name="connsiteX4" fmla="*/ 465730 w 609191"/>
              <a:gd name="connsiteY4" fmla="*/ 439197 h 548159"/>
              <a:gd name="connsiteX5" fmla="*/ 465730 w 609191"/>
              <a:gd name="connsiteY5" fmla="*/ 483635 h 548159"/>
              <a:gd name="connsiteX6" fmla="*/ 499982 w 609191"/>
              <a:gd name="connsiteY6" fmla="*/ 483635 h 548159"/>
              <a:gd name="connsiteX7" fmla="*/ 499982 w 609191"/>
              <a:gd name="connsiteY7" fmla="*/ 439197 h 548159"/>
              <a:gd name="connsiteX8" fmla="*/ 544577 w 609191"/>
              <a:gd name="connsiteY8" fmla="*/ 439197 h 548159"/>
              <a:gd name="connsiteX9" fmla="*/ 544577 w 609191"/>
              <a:gd name="connsiteY9" fmla="*/ 404898 h 548159"/>
              <a:gd name="connsiteX10" fmla="*/ 499982 w 609191"/>
              <a:gd name="connsiteY10" fmla="*/ 404898 h 548159"/>
              <a:gd name="connsiteX11" fmla="*/ 499982 w 609191"/>
              <a:gd name="connsiteY11" fmla="*/ 360460 h 548159"/>
              <a:gd name="connsiteX12" fmla="*/ 482809 w 609191"/>
              <a:gd name="connsiteY12" fmla="*/ 295746 h 548159"/>
              <a:gd name="connsiteX13" fmla="*/ 609191 w 609191"/>
              <a:gd name="connsiteY13" fmla="*/ 421953 h 548159"/>
              <a:gd name="connsiteX14" fmla="*/ 482809 w 609191"/>
              <a:gd name="connsiteY14" fmla="*/ 548159 h 548159"/>
              <a:gd name="connsiteX15" fmla="*/ 356426 w 609191"/>
              <a:gd name="connsiteY15" fmla="*/ 421953 h 548159"/>
              <a:gd name="connsiteX16" fmla="*/ 482809 w 609191"/>
              <a:gd name="connsiteY16" fmla="*/ 295746 h 548159"/>
              <a:gd name="connsiteX17" fmla="*/ 256102 w 609191"/>
              <a:gd name="connsiteY17" fmla="*/ 446 h 548159"/>
              <a:gd name="connsiteX18" fmla="*/ 318064 w 609191"/>
              <a:gd name="connsiteY18" fmla="*/ 13618 h 548159"/>
              <a:gd name="connsiteX19" fmla="*/ 348333 w 609191"/>
              <a:gd name="connsiteY19" fmla="*/ 41667 h 548159"/>
              <a:gd name="connsiteX20" fmla="*/ 381544 w 609191"/>
              <a:gd name="connsiteY20" fmla="*/ 146945 h 548159"/>
              <a:gd name="connsiteX21" fmla="*/ 379267 w 609191"/>
              <a:gd name="connsiteY21" fmla="*/ 156232 h 548159"/>
              <a:gd name="connsiteX22" fmla="*/ 388186 w 609191"/>
              <a:gd name="connsiteY22" fmla="*/ 200485 h 548159"/>
              <a:gd name="connsiteX23" fmla="*/ 366742 w 609191"/>
              <a:gd name="connsiteY23" fmla="*/ 237725 h 548159"/>
              <a:gd name="connsiteX24" fmla="*/ 351749 w 609191"/>
              <a:gd name="connsiteY24" fmla="*/ 278851 h 548159"/>
              <a:gd name="connsiteX25" fmla="*/ 351749 w 609191"/>
              <a:gd name="connsiteY25" fmla="*/ 322915 h 548159"/>
              <a:gd name="connsiteX26" fmla="*/ 317969 w 609191"/>
              <a:gd name="connsiteY26" fmla="*/ 422507 h 548159"/>
              <a:gd name="connsiteX27" fmla="*/ 376800 w 609191"/>
              <a:gd name="connsiteY27" fmla="*/ 548159 h 548159"/>
              <a:gd name="connsiteX28" fmla="*/ 26853 w 609191"/>
              <a:gd name="connsiteY28" fmla="*/ 548159 h 548159"/>
              <a:gd name="connsiteX29" fmla="*/ 0 w 609191"/>
              <a:gd name="connsiteY29" fmla="*/ 521437 h 548159"/>
              <a:gd name="connsiteX30" fmla="*/ 0 w 609191"/>
              <a:gd name="connsiteY30" fmla="*/ 473867 h 548159"/>
              <a:gd name="connsiteX31" fmla="*/ 19452 w 609191"/>
              <a:gd name="connsiteY31" fmla="*/ 433120 h 548159"/>
              <a:gd name="connsiteX32" fmla="*/ 173740 w 609191"/>
              <a:gd name="connsiteY32" fmla="*/ 334286 h 548159"/>
              <a:gd name="connsiteX33" fmla="*/ 176586 w 609191"/>
              <a:gd name="connsiteY33" fmla="*/ 330021 h 548159"/>
              <a:gd name="connsiteX34" fmla="*/ 176586 w 609191"/>
              <a:gd name="connsiteY34" fmla="*/ 278851 h 548159"/>
              <a:gd name="connsiteX35" fmla="*/ 161594 w 609191"/>
              <a:gd name="connsiteY35" fmla="*/ 237725 h 548159"/>
              <a:gd name="connsiteX36" fmla="*/ 140149 w 609191"/>
              <a:gd name="connsiteY36" fmla="*/ 200485 h 548159"/>
              <a:gd name="connsiteX37" fmla="*/ 148499 w 609191"/>
              <a:gd name="connsiteY37" fmla="*/ 156232 h 548159"/>
              <a:gd name="connsiteX38" fmla="*/ 146222 w 609191"/>
              <a:gd name="connsiteY38" fmla="*/ 146756 h 548159"/>
              <a:gd name="connsiteX39" fmla="*/ 146032 w 609191"/>
              <a:gd name="connsiteY39" fmla="*/ 95111 h 548159"/>
              <a:gd name="connsiteX40" fmla="*/ 176207 w 609191"/>
              <a:gd name="connsiteY40" fmla="*/ 42141 h 548159"/>
              <a:gd name="connsiteX41" fmla="*/ 204199 w 609191"/>
              <a:gd name="connsiteY41" fmla="*/ 19019 h 548159"/>
              <a:gd name="connsiteX42" fmla="*/ 231431 w 609191"/>
              <a:gd name="connsiteY42" fmla="*/ 5184 h 548159"/>
              <a:gd name="connsiteX43" fmla="*/ 256102 w 609191"/>
              <a:gd name="connsiteY43" fmla="*/ 446 h 54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9191" h="548159">
                <a:moveTo>
                  <a:pt x="465730" y="360460"/>
                </a:moveTo>
                <a:lnTo>
                  <a:pt x="465730" y="404898"/>
                </a:lnTo>
                <a:lnTo>
                  <a:pt x="421230" y="404898"/>
                </a:lnTo>
                <a:lnTo>
                  <a:pt x="421230" y="439197"/>
                </a:lnTo>
                <a:lnTo>
                  <a:pt x="465730" y="439197"/>
                </a:lnTo>
                <a:lnTo>
                  <a:pt x="465730" y="483635"/>
                </a:lnTo>
                <a:lnTo>
                  <a:pt x="499982" y="483635"/>
                </a:lnTo>
                <a:lnTo>
                  <a:pt x="499982" y="439197"/>
                </a:lnTo>
                <a:lnTo>
                  <a:pt x="544577" y="439197"/>
                </a:lnTo>
                <a:lnTo>
                  <a:pt x="544577" y="404898"/>
                </a:lnTo>
                <a:lnTo>
                  <a:pt x="499982" y="404898"/>
                </a:lnTo>
                <a:lnTo>
                  <a:pt x="499982" y="360460"/>
                </a:lnTo>
                <a:close/>
                <a:moveTo>
                  <a:pt x="482809" y="295746"/>
                </a:moveTo>
                <a:cubicBezTo>
                  <a:pt x="552642" y="295746"/>
                  <a:pt x="609191" y="352217"/>
                  <a:pt x="609191" y="421953"/>
                </a:cubicBezTo>
                <a:cubicBezTo>
                  <a:pt x="609191" y="491688"/>
                  <a:pt x="552642" y="548159"/>
                  <a:pt x="482809" y="548159"/>
                </a:cubicBezTo>
                <a:cubicBezTo>
                  <a:pt x="413071" y="548159"/>
                  <a:pt x="356426" y="491688"/>
                  <a:pt x="356426" y="421953"/>
                </a:cubicBezTo>
                <a:cubicBezTo>
                  <a:pt x="356426" y="352217"/>
                  <a:pt x="412976" y="295746"/>
                  <a:pt x="482809" y="295746"/>
                </a:cubicBezTo>
                <a:close/>
                <a:moveTo>
                  <a:pt x="256102" y="446"/>
                </a:moveTo>
                <a:cubicBezTo>
                  <a:pt x="283050" y="-1828"/>
                  <a:pt x="303356" y="4900"/>
                  <a:pt x="318064" y="13618"/>
                </a:cubicBezTo>
                <a:cubicBezTo>
                  <a:pt x="339983" y="25747"/>
                  <a:pt x="348333" y="41667"/>
                  <a:pt x="348333" y="41667"/>
                </a:cubicBezTo>
                <a:cubicBezTo>
                  <a:pt x="348333" y="41667"/>
                  <a:pt x="398434" y="45173"/>
                  <a:pt x="381544" y="146945"/>
                </a:cubicBezTo>
                <a:cubicBezTo>
                  <a:pt x="380975" y="149978"/>
                  <a:pt x="380216" y="153105"/>
                  <a:pt x="379267" y="156232"/>
                </a:cubicBezTo>
                <a:cubicBezTo>
                  <a:pt x="388946" y="156232"/>
                  <a:pt x="398624" y="163623"/>
                  <a:pt x="388186" y="200485"/>
                </a:cubicBezTo>
                <a:cubicBezTo>
                  <a:pt x="380026" y="229292"/>
                  <a:pt x="372435" y="237251"/>
                  <a:pt x="366742" y="237725"/>
                </a:cubicBezTo>
                <a:cubicBezTo>
                  <a:pt x="364749" y="250802"/>
                  <a:pt x="359530" y="265206"/>
                  <a:pt x="351749" y="278851"/>
                </a:cubicBezTo>
                <a:lnTo>
                  <a:pt x="351749" y="322915"/>
                </a:lnTo>
                <a:cubicBezTo>
                  <a:pt x="330589" y="350584"/>
                  <a:pt x="317969" y="385077"/>
                  <a:pt x="317969" y="422507"/>
                </a:cubicBezTo>
                <a:cubicBezTo>
                  <a:pt x="317969" y="472920"/>
                  <a:pt x="340837" y="518120"/>
                  <a:pt x="376800" y="548159"/>
                </a:cubicBezTo>
                <a:lnTo>
                  <a:pt x="26853" y="548159"/>
                </a:lnTo>
                <a:cubicBezTo>
                  <a:pt x="12051" y="548159"/>
                  <a:pt x="0" y="536219"/>
                  <a:pt x="0" y="521437"/>
                </a:cubicBezTo>
                <a:lnTo>
                  <a:pt x="0" y="473867"/>
                </a:lnTo>
                <a:cubicBezTo>
                  <a:pt x="0" y="458137"/>
                  <a:pt x="7211" y="443070"/>
                  <a:pt x="19452" y="433120"/>
                </a:cubicBezTo>
                <a:cubicBezTo>
                  <a:pt x="86633" y="377970"/>
                  <a:pt x="159032" y="341487"/>
                  <a:pt x="173740" y="334286"/>
                </a:cubicBezTo>
                <a:cubicBezTo>
                  <a:pt x="175353" y="333528"/>
                  <a:pt x="176396" y="331917"/>
                  <a:pt x="176586" y="330021"/>
                </a:cubicBezTo>
                <a:lnTo>
                  <a:pt x="176586" y="278851"/>
                </a:lnTo>
                <a:cubicBezTo>
                  <a:pt x="168616" y="265206"/>
                  <a:pt x="163587" y="250802"/>
                  <a:pt x="161594" y="237725"/>
                </a:cubicBezTo>
                <a:cubicBezTo>
                  <a:pt x="155901" y="237251"/>
                  <a:pt x="148310" y="229197"/>
                  <a:pt x="140149" y="200485"/>
                </a:cubicBezTo>
                <a:cubicBezTo>
                  <a:pt x="129806" y="164192"/>
                  <a:pt x="139200" y="156516"/>
                  <a:pt x="148499" y="156232"/>
                </a:cubicBezTo>
                <a:cubicBezTo>
                  <a:pt x="147645" y="153105"/>
                  <a:pt x="146886" y="149978"/>
                  <a:pt x="146222" y="146756"/>
                </a:cubicBezTo>
                <a:cubicBezTo>
                  <a:pt x="142711" y="128467"/>
                  <a:pt x="141667" y="111410"/>
                  <a:pt x="146032" y="95111"/>
                </a:cubicBezTo>
                <a:cubicBezTo>
                  <a:pt x="151061" y="73222"/>
                  <a:pt x="162922" y="55691"/>
                  <a:pt x="176207" y="42141"/>
                </a:cubicBezTo>
                <a:cubicBezTo>
                  <a:pt x="184557" y="33233"/>
                  <a:pt x="194046" y="25463"/>
                  <a:pt x="204199" y="19019"/>
                </a:cubicBezTo>
                <a:cubicBezTo>
                  <a:pt x="212454" y="13334"/>
                  <a:pt x="221563" y="8406"/>
                  <a:pt x="231431" y="5184"/>
                </a:cubicBezTo>
                <a:cubicBezTo>
                  <a:pt x="239117" y="2626"/>
                  <a:pt x="247373" y="825"/>
                  <a:pt x="256102" y="44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2" name="组合 80">
            <a:extLst>
              <a:ext uri="{FF2B5EF4-FFF2-40B4-BE49-F238E27FC236}">
                <a16:creationId xmlns:a16="http://schemas.microsoft.com/office/drawing/2014/main" id="{31741690-BBEE-41B8-A2E1-1EC0D7649C5C}"/>
              </a:ext>
            </a:extLst>
          </p:cNvPr>
          <p:cNvGrpSpPr/>
          <p:nvPr/>
        </p:nvGrpSpPr>
        <p:grpSpPr>
          <a:xfrm>
            <a:off x="2143108" y="2285997"/>
            <a:ext cx="6533348" cy="680473"/>
            <a:chOff x="2009774" y="2386013"/>
            <a:chExt cx="4232554" cy="933450"/>
          </a:xfrm>
          <a:effectLst>
            <a:outerShdw blurRad="254000" dist="63500" dir="2700000" algn="tl" rotWithShape="0">
              <a:prstClr val="black">
                <a:alpha val="30000"/>
              </a:prstClr>
            </a:outerShdw>
          </a:effectLst>
        </p:grpSpPr>
        <p:sp>
          <p:nvSpPr>
            <p:cNvPr id="55" name="矩形 54">
              <a:extLst>
                <a:ext uri="{FF2B5EF4-FFF2-40B4-BE49-F238E27FC236}">
                  <a16:creationId xmlns:a16="http://schemas.microsoft.com/office/drawing/2014/main" id="{C6AD1227-00AC-457E-BC48-9ED5E1DFAC72}"/>
                </a:ext>
              </a:extLst>
            </p:cNvPr>
            <p:cNvSpPr/>
            <p:nvPr/>
          </p:nvSpPr>
          <p:spPr>
            <a:xfrm>
              <a:off x="20097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6" name="文本框 7">
              <a:extLst>
                <a:ext uri="{FF2B5EF4-FFF2-40B4-BE49-F238E27FC236}">
                  <a16:creationId xmlns:a16="http://schemas.microsoft.com/office/drawing/2014/main" id="{D37D0402-BC26-4D28-8DD1-80E34DFA3C38}"/>
                </a:ext>
              </a:extLst>
            </p:cNvPr>
            <p:cNvSpPr txBox="1"/>
            <p:nvPr/>
          </p:nvSpPr>
          <p:spPr>
            <a:xfrm>
              <a:off x="2030823" y="2469715"/>
              <a:ext cx="4211505" cy="8021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1.</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情况属实，根据区财政决算报表填写</a:t>
              </a:r>
              <a:endPar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endParaRPr>
            </a:p>
            <a:p>
              <a:pPr defTabSz="685800">
                <a:defRPr/>
              </a:pP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2.</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委托财政局填写，我局填报人员对指标不熟悉</a:t>
              </a:r>
            </a:p>
          </p:txBody>
        </p:sp>
      </p:grpSp>
      <p:grpSp>
        <p:nvGrpSpPr>
          <p:cNvPr id="3" name="组合 81">
            <a:extLst>
              <a:ext uri="{FF2B5EF4-FFF2-40B4-BE49-F238E27FC236}">
                <a16:creationId xmlns:a16="http://schemas.microsoft.com/office/drawing/2014/main" id="{8EB5CDCF-41F5-40F7-A8E5-4ED608CDC67C}"/>
              </a:ext>
            </a:extLst>
          </p:cNvPr>
          <p:cNvGrpSpPr/>
          <p:nvPr/>
        </p:nvGrpSpPr>
        <p:grpSpPr>
          <a:xfrm>
            <a:off x="2116908" y="1269519"/>
            <a:ext cx="6072230" cy="680473"/>
            <a:chOff x="7204074" y="2386013"/>
            <a:chExt cx="3933824" cy="933450"/>
          </a:xfrm>
          <a:effectLst>
            <a:outerShdw blurRad="254000" dist="63500" dir="2700000" algn="tl" rotWithShape="0">
              <a:prstClr val="black">
                <a:alpha val="30000"/>
              </a:prstClr>
            </a:outerShdw>
          </a:effectLst>
        </p:grpSpPr>
        <p:sp>
          <p:nvSpPr>
            <p:cNvPr id="67" name="矩形 66">
              <a:extLst>
                <a:ext uri="{FF2B5EF4-FFF2-40B4-BE49-F238E27FC236}">
                  <a16:creationId xmlns:a16="http://schemas.microsoft.com/office/drawing/2014/main" id="{3CEC4BA5-0230-4063-9283-027D07A38A4F}"/>
                </a:ext>
              </a:extLst>
            </p:cNvPr>
            <p:cNvSpPr/>
            <p:nvPr/>
          </p:nvSpPr>
          <p:spPr>
            <a:xfrm>
              <a:off x="72040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5" name="文本框 7">
              <a:extLst>
                <a:ext uri="{FF2B5EF4-FFF2-40B4-BE49-F238E27FC236}">
                  <a16:creationId xmlns:a16="http://schemas.microsoft.com/office/drawing/2014/main" id="{133E0191-DF2B-4ED4-8698-A5CC3A8FACD5}"/>
                </a:ext>
              </a:extLst>
            </p:cNvPr>
            <p:cNvSpPr txBox="1"/>
            <p:nvPr/>
          </p:nvSpPr>
          <p:spPr>
            <a:xfrm>
              <a:off x="7255142" y="2468191"/>
              <a:ext cx="3765201" cy="802175"/>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地方财政科技一般公共预算支出占财政支出的比重与上年相比增减幅度超过</a:t>
              </a: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3.0</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个百分点，请核实并解释说明原因。</a:t>
              </a:r>
            </a:p>
          </p:txBody>
        </p:sp>
      </p:grpSp>
      <p:sp>
        <p:nvSpPr>
          <p:cNvPr id="60" name="矩形 59">
            <a:extLst>
              <a:ext uri="{FF2B5EF4-FFF2-40B4-BE49-F238E27FC236}">
                <a16:creationId xmlns:a16="http://schemas.microsoft.com/office/drawing/2014/main" id="{9A0B27D3-B180-4789-B333-1DD16C5537B4}"/>
              </a:ext>
            </a:extLst>
          </p:cNvPr>
          <p:cNvSpPr/>
          <p:nvPr/>
        </p:nvSpPr>
        <p:spPr>
          <a:xfrm>
            <a:off x="1400158" y="3294222"/>
            <a:ext cx="700088" cy="680473"/>
          </a:xfrm>
          <a:prstGeom prst="rect">
            <a:avLst/>
          </a:prstGeom>
          <a:solidFill>
            <a:srgbClr val="005A9E"/>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4" name="椭圆 23">
            <a:extLst>
              <a:ext uri="{FF2B5EF4-FFF2-40B4-BE49-F238E27FC236}">
                <a16:creationId xmlns:a16="http://schemas.microsoft.com/office/drawing/2014/main" id="{2F08C064-AACE-4914-B4FA-E0979B4A6A18}"/>
              </a:ext>
            </a:extLst>
          </p:cNvPr>
          <p:cNvSpPr/>
          <p:nvPr/>
        </p:nvSpPr>
        <p:spPr>
          <a:xfrm>
            <a:off x="1547507" y="3490829"/>
            <a:ext cx="405392" cy="354559"/>
          </a:xfrm>
          <a:custGeom>
            <a:avLst/>
            <a:gdLst>
              <a:gd name="connsiteX0" fmla="*/ 465730 w 609191"/>
              <a:gd name="connsiteY0" fmla="*/ 360460 h 548159"/>
              <a:gd name="connsiteX1" fmla="*/ 465730 w 609191"/>
              <a:gd name="connsiteY1" fmla="*/ 404898 h 548159"/>
              <a:gd name="connsiteX2" fmla="*/ 421230 w 609191"/>
              <a:gd name="connsiteY2" fmla="*/ 404898 h 548159"/>
              <a:gd name="connsiteX3" fmla="*/ 421230 w 609191"/>
              <a:gd name="connsiteY3" fmla="*/ 439197 h 548159"/>
              <a:gd name="connsiteX4" fmla="*/ 465730 w 609191"/>
              <a:gd name="connsiteY4" fmla="*/ 439197 h 548159"/>
              <a:gd name="connsiteX5" fmla="*/ 465730 w 609191"/>
              <a:gd name="connsiteY5" fmla="*/ 483635 h 548159"/>
              <a:gd name="connsiteX6" fmla="*/ 499982 w 609191"/>
              <a:gd name="connsiteY6" fmla="*/ 483635 h 548159"/>
              <a:gd name="connsiteX7" fmla="*/ 499982 w 609191"/>
              <a:gd name="connsiteY7" fmla="*/ 439197 h 548159"/>
              <a:gd name="connsiteX8" fmla="*/ 544577 w 609191"/>
              <a:gd name="connsiteY8" fmla="*/ 439197 h 548159"/>
              <a:gd name="connsiteX9" fmla="*/ 544577 w 609191"/>
              <a:gd name="connsiteY9" fmla="*/ 404898 h 548159"/>
              <a:gd name="connsiteX10" fmla="*/ 499982 w 609191"/>
              <a:gd name="connsiteY10" fmla="*/ 404898 h 548159"/>
              <a:gd name="connsiteX11" fmla="*/ 499982 w 609191"/>
              <a:gd name="connsiteY11" fmla="*/ 360460 h 548159"/>
              <a:gd name="connsiteX12" fmla="*/ 482809 w 609191"/>
              <a:gd name="connsiteY12" fmla="*/ 295746 h 548159"/>
              <a:gd name="connsiteX13" fmla="*/ 609191 w 609191"/>
              <a:gd name="connsiteY13" fmla="*/ 421953 h 548159"/>
              <a:gd name="connsiteX14" fmla="*/ 482809 w 609191"/>
              <a:gd name="connsiteY14" fmla="*/ 548159 h 548159"/>
              <a:gd name="connsiteX15" fmla="*/ 356426 w 609191"/>
              <a:gd name="connsiteY15" fmla="*/ 421953 h 548159"/>
              <a:gd name="connsiteX16" fmla="*/ 482809 w 609191"/>
              <a:gd name="connsiteY16" fmla="*/ 295746 h 548159"/>
              <a:gd name="connsiteX17" fmla="*/ 256102 w 609191"/>
              <a:gd name="connsiteY17" fmla="*/ 446 h 548159"/>
              <a:gd name="connsiteX18" fmla="*/ 318064 w 609191"/>
              <a:gd name="connsiteY18" fmla="*/ 13618 h 548159"/>
              <a:gd name="connsiteX19" fmla="*/ 348333 w 609191"/>
              <a:gd name="connsiteY19" fmla="*/ 41667 h 548159"/>
              <a:gd name="connsiteX20" fmla="*/ 381544 w 609191"/>
              <a:gd name="connsiteY20" fmla="*/ 146945 h 548159"/>
              <a:gd name="connsiteX21" fmla="*/ 379267 w 609191"/>
              <a:gd name="connsiteY21" fmla="*/ 156232 h 548159"/>
              <a:gd name="connsiteX22" fmla="*/ 388186 w 609191"/>
              <a:gd name="connsiteY22" fmla="*/ 200485 h 548159"/>
              <a:gd name="connsiteX23" fmla="*/ 366742 w 609191"/>
              <a:gd name="connsiteY23" fmla="*/ 237725 h 548159"/>
              <a:gd name="connsiteX24" fmla="*/ 351749 w 609191"/>
              <a:gd name="connsiteY24" fmla="*/ 278851 h 548159"/>
              <a:gd name="connsiteX25" fmla="*/ 351749 w 609191"/>
              <a:gd name="connsiteY25" fmla="*/ 322915 h 548159"/>
              <a:gd name="connsiteX26" fmla="*/ 317969 w 609191"/>
              <a:gd name="connsiteY26" fmla="*/ 422507 h 548159"/>
              <a:gd name="connsiteX27" fmla="*/ 376800 w 609191"/>
              <a:gd name="connsiteY27" fmla="*/ 548159 h 548159"/>
              <a:gd name="connsiteX28" fmla="*/ 26853 w 609191"/>
              <a:gd name="connsiteY28" fmla="*/ 548159 h 548159"/>
              <a:gd name="connsiteX29" fmla="*/ 0 w 609191"/>
              <a:gd name="connsiteY29" fmla="*/ 521437 h 548159"/>
              <a:gd name="connsiteX30" fmla="*/ 0 w 609191"/>
              <a:gd name="connsiteY30" fmla="*/ 473867 h 548159"/>
              <a:gd name="connsiteX31" fmla="*/ 19452 w 609191"/>
              <a:gd name="connsiteY31" fmla="*/ 433120 h 548159"/>
              <a:gd name="connsiteX32" fmla="*/ 173740 w 609191"/>
              <a:gd name="connsiteY32" fmla="*/ 334286 h 548159"/>
              <a:gd name="connsiteX33" fmla="*/ 176586 w 609191"/>
              <a:gd name="connsiteY33" fmla="*/ 330021 h 548159"/>
              <a:gd name="connsiteX34" fmla="*/ 176586 w 609191"/>
              <a:gd name="connsiteY34" fmla="*/ 278851 h 548159"/>
              <a:gd name="connsiteX35" fmla="*/ 161594 w 609191"/>
              <a:gd name="connsiteY35" fmla="*/ 237725 h 548159"/>
              <a:gd name="connsiteX36" fmla="*/ 140149 w 609191"/>
              <a:gd name="connsiteY36" fmla="*/ 200485 h 548159"/>
              <a:gd name="connsiteX37" fmla="*/ 148499 w 609191"/>
              <a:gd name="connsiteY37" fmla="*/ 156232 h 548159"/>
              <a:gd name="connsiteX38" fmla="*/ 146222 w 609191"/>
              <a:gd name="connsiteY38" fmla="*/ 146756 h 548159"/>
              <a:gd name="connsiteX39" fmla="*/ 146032 w 609191"/>
              <a:gd name="connsiteY39" fmla="*/ 95111 h 548159"/>
              <a:gd name="connsiteX40" fmla="*/ 176207 w 609191"/>
              <a:gd name="connsiteY40" fmla="*/ 42141 h 548159"/>
              <a:gd name="connsiteX41" fmla="*/ 204199 w 609191"/>
              <a:gd name="connsiteY41" fmla="*/ 19019 h 548159"/>
              <a:gd name="connsiteX42" fmla="*/ 231431 w 609191"/>
              <a:gd name="connsiteY42" fmla="*/ 5184 h 548159"/>
              <a:gd name="connsiteX43" fmla="*/ 256102 w 609191"/>
              <a:gd name="connsiteY43" fmla="*/ 446 h 54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9191" h="548159">
                <a:moveTo>
                  <a:pt x="465730" y="360460"/>
                </a:moveTo>
                <a:lnTo>
                  <a:pt x="465730" y="404898"/>
                </a:lnTo>
                <a:lnTo>
                  <a:pt x="421230" y="404898"/>
                </a:lnTo>
                <a:lnTo>
                  <a:pt x="421230" y="439197"/>
                </a:lnTo>
                <a:lnTo>
                  <a:pt x="465730" y="439197"/>
                </a:lnTo>
                <a:lnTo>
                  <a:pt x="465730" y="483635"/>
                </a:lnTo>
                <a:lnTo>
                  <a:pt x="499982" y="483635"/>
                </a:lnTo>
                <a:lnTo>
                  <a:pt x="499982" y="439197"/>
                </a:lnTo>
                <a:lnTo>
                  <a:pt x="544577" y="439197"/>
                </a:lnTo>
                <a:lnTo>
                  <a:pt x="544577" y="404898"/>
                </a:lnTo>
                <a:lnTo>
                  <a:pt x="499982" y="404898"/>
                </a:lnTo>
                <a:lnTo>
                  <a:pt x="499982" y="360460"/>
                </a:lnTo>
                <a:close/>
                <a:moveTo>
                  <a:pt x="482809" y="295746"/>
                </a:moveTo>
                <a:cubicBezTo>
                  <a:pt x="552642" y="295746"/>
                  <a:pt x="609191" y="352217"/>
                  <a:pt x="609191" y="421953"/>
                </a:cubicBezTo>
                <a:cubicBezTo>
                  <a:pt x="609191" y="491688"/>
                  <a:pt x="552642" y="548159"/>
                  <a:pt x="482809" y="548159"/>
                </a:cubicBezTo>
                <a:cubicBezTo>
                  <a:pt x="413071" y="548159"/>
                  <a:pt x="356426" y="491688"/>
                  <a:pt x="356426" y="421953"/>
                </a:cubicBezTo>
                <a:cubicBezTo>
                  <a:pt x="356426" y="352217"/>
                  <a:pt x="412976" y="295746"/>
                  <a:pt x="482809" y="295746"/>
                </a:cubicBezTo>
                <a:close/>
                <a:moveTo>
                  <a:pt x="256102" y="446"/>
                </a:moveTo>
                <a:cubicBezTo>
                  <a:pt x="283050" y="-1828"/>
                  <a:pt x="303356" y="4900"/>
                  <a:pt x="318064" y="13618"/>
                </a:cubicBezTo>
                <a:cubicBezTo>
                  <a:pt x="339983" y="25747"/>
                  <a:pt x="348333" y="41667"/>
                  <a:pt x="348333" y="41667"/>
                </a:cubicBezTo>
                <a:cubicBezTo>
                  <a:pt x="348333" y="41667"/>
                  <a:pt x="398434" y="45173"/>
                  <a:pt x="381544" y="146945"/>
                </a:cubicBezTo>
                <a:cubicBezTo>
                  <a:pt x="380975" y="149978"/>
                  <a:pt x="380216" y="153105"/>
                  <a:pt x="379267" y="156232"/>
                </a:cubicBezTo>
                <a:cubicBezTo>
                  <a:pt x="388946" y="156232"/>
                  <a:pt x="398624" y="163623"/>
                  <a:pt x="388186" y="200485"/>
                </a:cubicBezTo>
                <a:cubicBezTo>
                  <a:pt x="380026" y="229292"/>
                  <a:pt x="372435" y="237251"/>
                  <a:pt x="366742" y="237725"/>
                </a:cubicBezTo>
                <a:cubicBezTo>
                  <a:pt x="364749" y="250802"/>
                  <a:pt x="359530" y="265206"/>
                  <a:pt x="351749" y="278851"/>
                </a:cubicBezTo>
                <a:lnTo>
                  <a:pt x="351749" y="322915"/>
                </a:lnTo>
                <a:cubicBezTo>
                  <a:pt x="330589" y="350584"/>
                  <a:pt x="317969" y="385077"/>
                  <a:pt x="317969" y="422507"/>
                </a:cubicBezTo>
                <a:cubicBezTo>
                  <a:pt x="317969" y="472920"/>
                  <a:pt x="340837" y="518120"/>
                  <a:pt x="376800" y="548159"/>
                </a:cubicBezTo>
                <a:lnTo>
                  <a:pt x="26853" y="548159"/>
                </a:lnTo>
                <a:cubicBezTo>
                  <a:pt x="12051" y="548159"/>
                  <a:pt x="0" y="536219"/>
                  <a:pt x="0" y="521437"/>
                </a:cubicBezTo>
                <a:lnTo>
                  <a:pt x="0" y="473867"/>
                </a:lnTo>
                <a:cubicBezTo>
                  <a:pt x="0" y="458137"/>
                  <a:pt x="7211" y="443070"/>
                  <a:pt x="19452" y="433120"/>
                </a:cubicBezTo>
                <a:cubicBezTo>
                  <a:pt x="86633" y="377970"/>
                  <a:pt x="159032" y="341487"/>
                  <a:pt x="173740" y="334286"/>
                </a:cubicBezTo>
                <a:cubicBezTo>
                  <a:pt x="175353" y="333528"/>
                  <a:pt x="176396" y="331917"/>
                  <a:pt x="176586" y="330021"/>
                </a:cubicBezTo>
                <a:lnTo>
                  <a:pt x="176586" y="278851"/>
                </a:lnTo>
                <a:cubicBezTo>
                  <a:pt x="168616" y="265206"/>
                  <a:pt x="163587" y="250802"/>
                  <a:pt x="161594" y="237725"/>
                </a:cubicBezTo>
                <a:cubicBezTo>
                  <a:pt x="155901" y="237251"/>
                  <a:pt x="148310" y="229197"/>
                  <a:pt x="140149" y="200485"/>
                </a:cubicBezTo>
                <a:cubicBezTo>
                  <a:pt x="129806" y="164192"/>
                  <a:pt x="139200" y="156516"/>
                  <a:pt x="148499" y="156232"/>
                </a:cubicBezTo>
                <a:cubicBezTo>
                  <a:pt x="147645" y="153105"/>
                  <a:pt x="146886" y="149978"/>
                  <a:pt x="146222" y="146756"/>
                </a:cubicBezTo>
                <a:cubicBezTo>
                  <a:pt x="142711" y="128467"/>
                  <a:pt x="141667" y="111410"/>
                  <a:pt x="146032" y="95111"/>
                </a:cubicBezTo>
                <a:cubicBezTo>
                  <a:pt x="151061" y="73222"/>
                  <a:pt x="162922" y="55691"/>
                  <a:pt x="176207" y="42141"/>
                </a:cubicBezTo>
                <a:cubicBezTo>
                  <a:pt x="184557" y="33233"/>
                  <a:pt x="194046" y="25463"/>
                  <a:pt x="204199" y="19019"/>
                </a:cubicBezTo>
                <a:cubicBezTo>
                  <a:pt x="212454" y="13334"/>
                  <a:pt x="221563" y="8406"/>
                  <a:pt x="231431" y="5184"/>
                </a:cubicBezTo>
                <a:cubicBezTo>
                  <a:pt x="239117" y="2626"/>
                  <a:pt x="247373" y="825"/>
                  <a:pt x="256102" y="44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4" name="组合 81">
            <a:extLst>
              <a:ext uri="{FF2B5EF4-FFF2-40B4-BE49-F238E27FC236}">
                <a16:creationId xmlns:a16="http://schemas.microsoft.com/office/drawing/2014/main" id="{8EB5CDCF-41F5-40F7-A8E5-4ED608CDC67C}"/>
              </a:ext>
            </a:extLst>
          </p:cNvPr>
          <p:cNvGrpSpPr/>
          <p:nvPr/>
        </p:nvGrpSpPr>
        <p:grpSpPr>
          <a:xfrm>
            <a:off x="2143108" y="3286131"/>
            <a:ext cx="6072230" cy="680474"/>
            <a:chOff x="7204074" y="2386013"/>
            <a:chExt cx="3933824" cy="933450"/>
          </a:xfrm>
          <a:effectLst>
            <a:outerShdw blurRad="254000" dist="63500" dir="2700000" algn="tl" rotWithShape="0">
              <a:prstClr val="black">
                <a:alpha val="30000"/>
              </a:prstClr>
            </a:outerShdw>
          </a:effectLst>
        </p:grpSpPr>
        <p:sp>
          <p:nvSpPr>
            <p:cNvPr id="76" name="矩形 75">
              <a:extLst>
                <a:ext uri="{FF2B5EF4-FFF2-40B4-BE49-F238E27FC236}">
                  <a16:creationId xmlns:a16="http://schemas.microsoft.com/office/drawing/2014/main" id="{3CEC4BA5-0230-4063-9283-027D07A38A4F}"/>
                </a:ext>
              </a:extLst>
            </p:cNvPr>
            <p:cNvSpPr/>
            <p:nvPr/>
          </p:nvSpPr>
          <p:spPr>
            <a:xfrm>
              <a:off x="72040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81" name="文本框 7">
              <a:extLst>
                <a:ext uri="{FF2B5EF4-FFF2-40B4-BE49-F238E27FC236}">
                  <a16:creationId xmlns:a16="http://schemas.microsoft.com/office/drawing/2014/main" id="{133E0191-DF2B-4ED4-8698-A5CC3A8FACD5}"/>
                </a:ext>
              </a:extLst>
            </p:cNvPr>
            <p:cNvSpPr txBox="1"/>
            <p:nvPr/>
          </p:nvSpPr>
          <p:spPr>
            <a:xfrm>
              <a:off x="7238168" y="2484009"/>
              <a:ext cx="3748228" cy="802174"/>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1.</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但实际上传的是预算报告，请上传最终决算报告</a:t>
              </a:r>
              <a:endPar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endParaRPr>
            </a:p>
            <a:p>
              <a:pPr defTabSz="685800">
                <a:defRPr/>
              </a:pPr>
              <a:r>
                <a:rPr lang="en-US" altLang="zh-CN" sz="1600" b="1" kern="0" dirty="0">
                  <a:solidFill>
                    <a:srgbClr val="376092"/>
                  </a:solidFill>
                  <a:latin typeface="微软雅黑" panose="020B0503020204020204" pitchFamily="34" charset="-122"/>
                  <a:ea typeface="微软雅黑" panose="020B0503020204020204" pitchFamily="34" charset="-122"/>
                  <a:cs typeface="+mn-ea"/>
                  <a:sym typeface="+mn-lt"/>
                </a:rPr>
                <a:t>2.</a:t>
              </a:r>
              <a:r>
                <a:rPr lang="zh-CN" altLang="en-US" sz="1600" b="1" kern="0" dirty="0">
                  <a:solidFill>
                    <a:srgbClr val="376092"/>
                  </a:solidFill>
                  <a:latin typeface="微软雅黑" panose="020B0503020204020204" pitchFamily="34" charset="-122"/>
                  <a:ea typeface="微软雅黑" panose="020B0503020204020204" pitchFamily="34" charset="-122"/>
                  <a:cs typeface="+mn-ea"/>
                  <a:sym typeface="+mn-lt"/>
                </a:rPr>
                <a:t>填报数据与预算执行报告差异很大</a:t>
              </a:r>
            </a:p>
          </p:txBody>
        </p:sp>
      </p:grpSp>
      <p:sp>
        <p:nvSpPr>
          <p:cNvPr id="21" name="矩形 20">
            <a:extLst>
              <a:ext uri="{FF2B5EF4-FFF2-40B4-BE49-F238E27FC236}">
                <a16:creationId xmlns:a16="http://schemas.microsoft.com/office/drawing/2014/main" id="{ED181E62-AF6E-481C-930A-235F63F4F850}"/>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2" name="组合 21">
            <a:extLst>
              <a:ext uri="{FF2B5EF4-FFF2-40B4-BE49-F238E27FC236}">
                <a16:creationId xmlns:a16="http://schemas.microsoft.com/office/drawing/2014/main" id="{CFEC608A-EED0-498D-A85B-FB18CE89E0BD}"/>
              </a:ext>
            </a:extLst>
          </p:cNvPr>
          <p:cNvGrpSpPr>
            <a:grpSpLocks/>
          </p:cNvGrpSpPr>
          <p:nvPr/>
        </p:nvGrpSpPr>
        <p:grpSpPr bwMode="auto">
          <a:xfrm>
            <a:off x="300038" y="106293"/>
            <a:ext cx="6281739" cy="523220"/>
            <a:chOff x="400051" y="268099"/>
            <a:chExt cx="6755546" cy="580895"/>
          </a:xfrm>
        </p:grpSpPr>
        <p:sp>
          <p:nvSpPr>
            <p:cNvPr id="23" name="任意多边形 3">
              <a:extLst>
                <a:ext uri="{FF2B5EF4-FFF2-40B4-BE49-F238E27FC236}">
                  <a16:creationId xmlns:a16="http://schemas.microsoft.com/office/drawing/2014/main" id="{E72621D9-DE38-44CF-AA96-61B4C0AE193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文本框 26">
              <a:extLst>
                <a:ext uri="{FF2B5EF4-FFF2-40B4-BE49-F238E27FC236}">
                  <a16:creationId xmlns:a16="http://schemas.microsoft.com/office/drawing/2014/main" id="{50D88784-4C1B-41C2-B9E3-53A2BC72D054}"/>
                </a:ext>
              </a:extLst>
            </p:cNvPr>
            <p:cNvSpPr txBox="1"/>
            <p:nvPr/>
          </p:nvSpPr>
          <p:spPr bwMode="auto">
            <a:xfrm>
              <a:off x="829698" y="268099"/>
              <a:ext cx="6325899"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数据审核</a:t>
              </a:r>
            </a:p>
          </p:txBody>
        </p:sp>
      </p:grpSp>
      <p:pic>
        <p:nvPicPr>
          <p:cNvPr id="25" name="图片 24">
            <a:extLst>
              <a:ext uri="{FF2B5EF4-FFF2-40B4-BE49-F238E27FC236}">
                <a16:creationId xmlns:a16="http://schemas.microsoft.com/office/drawing/2014/main" id="{4FCE4B00-5B6E-485F-9EA2-2572B61F3A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40646842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id="{ED181E62-AF6E-481C-930A-235F63F4F850}"/>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2" name="组合 21">
            <a:extLst>
              <a:ext uri="{FF2B5EF4-FFF2-40B4-BE49-F238E27FC236}">
                <a16:creationId xmlns:a16="http://schemas.microsoft.com/office/drawing/2014/main" id="{CFEC608A-EED0-498D-A85B-FB18CE89E0BD}"/>
              </a:ext>
            </a:extLst>
          </p:cNvPr>
          <p:cNvGrpSpPr>
            <a:grpSpLocks/>
          </p:cNvGrpSpPr>
          <p:nvPr/>
        </p:nvGrpSpPr>
        <p:grpSpPr bwMode="auto">
          <a:xfrm>
            <a:off x="300038" y="106293"/>
            <a:ext cx="6281739" cy="523220"/>
            <a:chOff x="400051" y="268099"/>
            <a:chExt cx="6755546" cy="580895"/>
          </a:xfrm>
        </p:grpSpPr>
        <p:sp>
          <p:nvSpPr>
            <p:cNvPr id="23" name="任意多边形 3">
              <a:extLst>
                <a:ext uri="{FF2B5EF4-FFF2-40B4-BE49-F238E27FC236}">
                  <a16:creationId xmlns:a16="http://schemas.microsoft.com/office/drawing/2014/main" id="{E72621D9-DE38-44CF-AA96-61B4C0AE193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文本框 26">
              <a:extLst>
                <a:ext uri="{FF2B5EF4-FFF2-40B4-BE49-F238E27FC236}">
                  <a16:creationId xmlns:a16="http://schemas.microsoft.com/office/drawing/2014/main" id="{50D88784-4C1B-41C2-B9E3-53A2BC72D054}"/>
                </a:ext>
              </a:extLst>
            </p:cNvPr>
            <p:cNvSpPr txBox="1"/>
            <p:nvPr/>
          </p:nvSpPr>
          <p:spPr bwMode="auto">
            <a:xfrm>
              <a:off x="829698" y="268099"/>
              <a:ext cx="6325899"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管理报送</a:t>
              </a:r>
            </a:p>
          </p:txBody>
        </p:sp>
      </p:grpSp>
      <p:pic>
        <p:nvPicPr>
          <p:cNvPr id="25" name="图片 24">
            <a:extLst>
              <a:ext uri="{FF2B5EF4-FFF2-40B4-BE49-F238E27FC236}">
                <a16:creationId xmlns:a16="http://schemas.microsoft.com/office/drawing/2014/main" id="{4FCE4B00-5B6E-485F-9EA2-2572B61F3A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pic>
        <p:nvPicPr>
          <p:cNvPr id="5" name="图片 4">
            <a:extLst>
              <a:ext uri="{FF2B5EF4-FFF2-40B4-BE49-F238E27FC236}">
                <a16:creationId xmlns:a16="http://schemas.microsoft.com/office/drawing/2014/main" id="{81AC7B49-5013-40AC-8EF3-7AE37F73D698}"/>
              </a:ext>
            </a:extLst>
          </p:cNvPr>
          <p:cNvPicPr>
            <a:picLocks noChangeAspect="1"/>
          </p:cNvPicPr>
          <p:nvPr/>
        </p:nvPicPr>
        <p:blipFill>
          <a:blip r:embed="rId4"/>
          <a:stretch>
            <a:fillRect/>
          </a:stretch>
        </p:blipFill>
        <p:spPr>
          <a:xfrm>
            <a:off x="9958" y="1848867"/>
            <a:ext cx="9144000" cy="1445766"/>
          </a:xfrm>
          <a:prstGeom prst="rect">
            <a:avLst/>
          </a:prstGeom>
        </p:spPr>
      </p:pic>
      <p:sp>
        <p:nvSpPr>
          <p:cNvPr id="12" name="矩形 11">
            <a:extLst>
              <a:ext uri="{FF2B5EF4-FFF2-40B4-BE49-F238E27FC236}">
                <a16:creationId xmlns:a16="http://schemas.microsoft.com/office/drawing/2014/main" id="{ABE116FC-E55A-4A58-9A5D-A02CA50ED924}"/>
              </a:ext>
            </a:extLst>
          </p:cNvPr>
          <p:cNvSpPr/>
          <p:nvPr/>
        </p:nvSpPr>
        <p:spPr>
          <a:xfrm>
            <a:off x="107504" y="2571750"/>
            <a:ext cx="1584176" cy="360040"/>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矩形 12">
            <a:extLst>
              <a:ext uri="{FF2B5EF4-FFF2-40B4-BE49-F238E27FC236}">
                <a16:creationId xmlns:a16="http://schemas.microsoft.com/office/drawing/2014/main" id="{F67A88BC-E013-45F5-BBD1-E254957CDA8A}"/>
              </a:ext>
            </a:extLst>
          </p:cNvPr>
          <p:cNvSpPr/>
          <p:nvPr/>
        </p:nvSpPr>
        <p:spPr>
          <a:xfrm>
            <a:off x="112845" y="2928397"/>
            <a:ext cx="786747" cy="360040"/>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 name="矩形 13">
            <a:extLst>
              <a:ext uri="{FF2B5EF4-FFF2-40B4-BE49-F238E27FC236}">
                <a16:creationId xmlns:a16="http://schemas.microsoft.com/office/drawing/2014/main" id="{A9DFFD0E-FC0D-4EE8-ABCD-E0D7B615AACA}"/>
              </a:ext>
            </a:extLst>
          </p:cNvPr>
          <p:cNvSpPr/>
          <p:nvPr/>
        </p:nvSpPr>
        <p:spPr>
          <a:xfrm>
            <a:off x="7236296" y="2859782"/>
            <a:ext cx="786747" cy="360040"/>
          </a:xfrm>
          <a:prstGeom prst="rect">
            <a:avLst/>
          </a:prstGeom>
          <a:noFill/>
          <a:ln w="38100">
            <a:solidFill>
              <a:srgbClr val="00B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矩形 14">
            <a:extLst>
              <a:ext uri="{FF2B5EF4-FFF2-40B4-BE49-F238E27FC236}">
                <a16:creationId xmlns:a16="http://schemas.microsoft.com/office/drawing/2014/main" id="{803CA529-C1DB-4C48-9BE3-8BBE302F2174}"/>
              </a:ext>
            </a:extLst>
          </p:cNvPr>
          <p:cNvSpPr/>
          <p:nvPr/>
        </p:nvSpPr>
        <p:spPr>
          <a:xfrm>
            <a:off x="5657461" y="2871631"/>
            <a:ext cx="786747" cy="360040"/>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矩形 15">
            <a:extLst>
              <a:ext uri="{FF2B5EF4-FFF2-40B4-BE49-F238E27FC236}">
                <a16:creationId xmlns:a16="http://schemas.microsoft.com/office/drawing/2014/main" id="{2378C00F-2E64-46B6-96BD-B86009EF5750}"/>
              </a:ext>
            </a:extLst>
          </p:cNvPr>
          <p:cNvSpPr/>
          <p:nvPr/>
        </p:nvSpPr>
        <p:spPr>
          <a:xfrm>
            <a:off x="6415746" y="2334964"/>
            <a:ext cx="786747" cy="360040"/>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矩形 16">
            <a:extLst>
              <a:ext uri="{FF2B5EF4-FFF2-40B4-BE49-F238E27FC236}">
                <a16:creationId xmlns:a16="http://schemas.microsoft.com/office/drawing/2014/main" id="{B75FCF26-8013-4C46-B197-CC9B8E943816}"/>
              </a:ext>
            </a:extLst>
          </p:cNvPr>
          <p:cNvSpPr/>
          <p:nvPr/>
        </p:nvSpPr>
        <p:spPr>
          <a:xfrm>
            <a:off x="8162762" y="2319398"/>
            <a:ext cx="786747" cy="360040"/>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矩形 17">
            <a:extLst>
              <a:ext uri="{FF2B5EF4-FFF2-40B4-BE49-F238E27FC236}">
                <a16:creationId xmlns:a16="http://schemas.microsoft.com/office/drawing/2014/main" id="{91005D85-66BA-413F-A54D-FFC2D1CCD000}"/>
              </a:ext>
            </a:extLst>
          </p:cNvPr>
          <p:cNvSpPr/>
          <p:nvPr/>
        </p:nvSpPr>
        <p:spPr>
          <a:xfrm>
            <a:off x="8162761" y="2863728"/>
            <a:ext cx="786747" cy="360040"/>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矩形 18">
            <a:extLst>
              <a:ext uri="{FF2B5EF4-FFF2-40B4-BE49-F238E27FC236}">
                <a16:creationId xmlns:a16="http://schemas.microsoft.com/office/drawing/2014/main" id="{68C733CA-CA75-4D7D-A410-30D9D4EB2F7D}"/>
              </a:ext>
            </a:extLst>
          </p:cNvPr>
          <p:cNvSpPr/>
          <p:nvPr/>
        </p:nvSpPr>
        <p:spPr>
          <a:xfrm>
            <a:off x="2819479" y="2490058"/>
            <a:ext cx="600393" cy="657755"/>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矩形 19">
            <a:extLst>
              <a:ext uri="{FF2B5EF4-FFF2-40B4-BE49-F238E27FC236}">
                <a16:creationId xmlns:a16="http://schemas.microsoft.com/office/drawing/2014/main" id="{29BC97E5-6F3C-4F6F-9333-388BF1C45480}"/>
              </a:ext>
            </a:extLst>
          </p:cNvPr>
          <p:cNvSpPr/>
          <p:nvPr/>
        </p:nvSpPr>
        <p:spPr>
          <a:xfrm>
            <a:off x="4188584" y="2334963"/>
            <a:ext cx="786747" cy="536667"/>
          </a:xfrm>
          <a:prstGeom prst="rect">
            <a:avLst/>
          </a:prstGeom>
          <a:noFill/>
          <a:ln w="38100">
            <a:solidFill>
              <a:srgbClr val="F85636"/>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2888636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5400000">
            <a:off x="-1313377" y="1313377"/>
            <a:ext cx="5143500" cy="2516746"/>
          </a:xfrm>
          <a:prstGeom prst="triangle">
            <a:avLst/>
          </a:prstGeom>
          <a:solidFill>
            <a:srgbClr val="005A9E"/>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527260" y="2247715"/>
            <a:ext cx="1164421" cy="992579"/>
          </a:xfrm>
          <a:prstGeom prst="rect">
            <a:avLst/>
          </a:prstGeom>
        </p:spPr>
        <p:txBody>
          <a:bodyPr wrap="none" lIns="68580" tIns="34290" rIns="68580" bIns="34290">
            <a:spAutoFit/>
          </a:bodyPr>
          <a:lstStyle/>
          <a:p>
            <a:pPr defTabSz="913765">
              <a:spcBef>
                <a:spcPts val="0"/>
              </a:spcBef>
              <a:spcAft>
                <a:spcPts val="0"/>
              </a:spcAft>
              <a:defRPr/>
            </a:pPr>
            <a:r>
              <a:rPr lang="en-US" altLang="zh-CN" sz="6000" b="1" kern="0" spc="3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6000" b="1" kern="0" spc="3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1027" name="Picture 3" descr="D:\刘\工作\政府类\2019.3.12 国家科学数据统计中心LOGO\PPT\未标题-1-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123" y="0"/>
            <a:ext cx="8020878" cy="257175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矩形 9"/>
          <p:cNvSpPr/>
          <p:nvPr/>
        </p:nvSpPr>
        <p:spPr>
          <a:xfrm>
            <a:off x="3491880" y="3011165"/>
            <a:ext cx="3831818" cy="807913"/>
          </a:xfrm>
          <a:prstGeom prst="rect">
            <a:avLst/>
          </a:prstGeom>
        </p:spPr>
        <p:txBody>
          <a:bodyPr wrap="none" lIns="68580" tIns="34290" rIns="68580" bIns="34290">
            <a:spAutoFit/>
          </a:bodyPr>
          <a:lstStyle/>
          <a:p>
            <a:pPr defTabSz="913765">
              <a:spcBef>
                <a:spcPts val="0"/>
              </a:spcBef>
              <a:spcAft>
                <a:spcPts val="0"/>
              </a:spcAft>
              <a:defRPr/>
            </a:pPr>
            <a:r>
              <a:rPr lang="zh-CN" altLang="en-US" sz="4800" b="1" kern="0" dirty="0">
                <a:solidFill>
                  <a:schemeClr val="tx1">
                    <a:lumMod val="75000"/>
                    <a:lumOff val="25000"/>
                  </a:schemeClr>
                </a:solidFill>
                <a:latin typeface="华文中宋" panose="02010600040101010101" pitchFamily="2" charset="-122"/>
                <a:ea typeface="华文中宋" panose="02010600040101010101" pitchFamily="2" charset="-122"/>
                <a:cs typeface="+mn-ea"/>
                <a:sym typeface="+mn-lt"/>
              </a:rPr>
              <a:t>时间节点安排</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5400000">
            <a:off x="-1313377" y="1313377"/>
            <a:ext cx="5143500" cy="2516746"/>
          </a:xfrm>
          <a:prstGeom prst="triangle">
            <a:avLst/>
          </a:prstGeom>
          <a:solidFill>
            <a:srgbClr val="005A9E"/>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527260" y="2247715"/>
            <a:ext cx="1164421" cy="992579"/>
          </a:xfrm>
          <a:prstGeom prst="rect">
            <a:avLst/>
          </a:prstGeom>
        </p:spPr>
        <p:txBody>
          <a:bodyPr wrap="none" lIns="68580" tIns="34290" rIns="68580" bIns="34290">
            <a:spAutoFit/>
          </a:bodyPr>
          <a:lstStyle/>
          <a:p>
            <a:pPr defTabSz="913765">
              <a:spcBef>
                <a:spcPts val="0"/>
              </a:spcBef>
              <a:spcAft>
                <a:spcPts val="0"/>
              </a:spcAft>
              <a:defRPr/>
            </a:pPr>
            <a:r>
              <a:rPr lang="en-US" altLang="zh-CN" sz="6000" b="1" kern="0" spc="3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6000" b="1" kern="0" spc="3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1027" name="Picture 3" descr="D:\刘\工作\政府类\2019.3.12 国家科学数据统计中心LOGO\PPT\未标题-1-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123" y="0"/>
            <a:ext cx="8020878" cy="257175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矩形 9"/>
          <p:cNvSpPr/>
          <p:nvPr/>
        </p:nvSpPr>
        <p:spPr>
          <a:xfrm>
            <a:off x="3436997" y="3131989"/>
            <a:ext cx="3831818" cy="807913"/>
          </a:xfrm>
          <a:prstGeom prst="rect">
            <a:avLst/>
          </a:prstGeom>
        </p:spPr>
        <p:txBody>
          <a:bodyPr wrap="none" lIns="68580" tIns="34290" rIns="68580" bIns="34290">
            <a:spAutoFit/>
          </a:bodyPr>
          <a:lstStyle/>
          <a:p>
            <a:pPr defTabSz="913765">
              <a:spcBef>
                <a:spcPts val="0"/>
              </a:spcBef>
              <a:spcAft>
                <a:spcPts val="0"/>
              </a:spcAft>
              <a:defRPr/>
            </a:pPr>
            <a:r>
              <a:rPr lang="zh-CN" altLang="en-US" sz="4800" b="1" kern="0" dirty="0">
                <a:solidFill>
                  <a:schemeClr val="tx1">
                    <a:lumMod val="75000"/>
                    <a:lumOff val="25000"/>
                  </a:schemeClr>
                </a:solidFill>
                <a:latin typeface="华文中宋" panose="02010600040101010101" pitchFamily="2" charset="-122"/>
                <a:ea typeface="华文中宋" panose="02010600040101010101" pitchFamily="2" charset="-122"/>
                <a:cs typeface="+mn-ea"/>
                <a:sym typeface="+mn-lt"/>
              </a:rPr>
              <a:t>调查基本情况</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0" name="Straight Connector 49"/>
          <p:cNvCxnSpPr>
            <a:cxnSpLocks noChangeShapeType="1"/>
          </p:cNvCxnSpPr>
          <p:nvPr/>
        </p:nvCxnSpPr>
        <p:spPr bwMode="auto">
          <a:xfrm>
            <a:off x="3862713" y="4078125"/>
            <a:ext cx="857306" cy="1191"/>
          </a:xfrm>
          <a:prstGeom prst="line">
            <a:avLst/>
          </a:prstGeom>
          <a:noFill/>
          <a:ln w="19050">
            <a:solidFill>
              <a:schemeClr val="bg2">
                <a:lumMod val="75000"/>
              </a:schemeClr>
            </a:solidFill>
            <a:round/>
            <a:headEnd/>
            <a:tailEnd type="oval"/>
          </a:ln>
          <a:effectLst/>
          <a:extLst>
            <a:ext uri="{909E8E84-426E-40DD-AFC4-6F175D3DCCD1}">
              <a14:hiddenFill xmlns:a14="http://schemas.microsoft.com/office/drawing/2010/main">
                <a:noFill/>
              </a14:hiddenFill>
            </a:ext>
          </a:extLst>
        </p:spPr>
      </p:cxnSp>
      <p:grpSp>
        <p:nvGrpSpPr>
          <p:cNvPr id="2" name="Group 51"/>
          <p:cNvGrpSpPr/>
          <p:nvPr/>
        </p:nvGrpSpPr>
        <p:grpSpPr>
          <a:xfrm>
            <a:off x="2977738" y="3651207"/>
            <a:ext cx="894501" cy="667453"/>
            <a:chOff x="6139503" y="4871969"/>
            <a:chExt cx="1192668" cy="1122553"/>
          </a:xfrm>
          <a:solidFill>
            <a:srgbClr val="01B5EF"/>
          </a:solidFill>
        </p:grpSpPr>
        <p:sp>
          <p:nvSpPr>
            <p:cNvPr id="153" name="Rounded Rectangle 52"/>
            <p:cNvSpPr>
              <a:spLocks noChangeArrowheads="1"/>
            </p:cNvSpPr>
            <p:nvPr/>
          </p:nvSpPr>
          <p:spPr bwMode="auto">
            <a:xfrm>
              <a:off x="6139503" y="4871969"/>
              <a:ext cx="1192668" cy="1122553"/>
            </a:xfrm>
            <a:prstGeom prst="roundRect">
              <a:avLst>
                <a:gd name="adj" fmla="val 9375"/>
              </a:avLst>
            </a:prstGeom>
            <a:grp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chemeClr val="bg1"/>
                </a:solidFill>
              </a:endParaRPr>
            </a:p>
          </p:txBody>
        </p:sp>
        <p:sp>
          <p:nvSpPr>
            <p:cNvPr id="154" name="TextBox 21"/>
            <p:cNvSpPr txBox="1">
              <a:spLocks noChangeArrowheads="1"/>
            </p:cNvSpPr>
            <p:nvPr/>
          </p:nvSpPr>
          <p:spPr bwMode="auto">
            <a:xfrm>
              <a:off x="6420131" y="4883044"/>
              <a:ext cx="771727" cy="1061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r>
                <a:rPr lang="nb-NO" altLang="id-ID" sz="3500" dirty="0">
                  <a:solidFill>
                    <a:schemeClr val="bg1"/>
                  </a:solidFill>
                </a:rPr>
                <a:t>1</a:t>
              </a:r>
            </a:p>
          </p:txBody>
        </p:sp>
      </p:grpSp>
      <p:grpSp>
        <p:nvGrpSpPr>
          <p:cNvPr id="3" name="Group 54"/>
          <p:cNvGrpSpPr/>
          <p:nvPr/>
        </p:nvGrpSpPr>
        <p:grpSpPr>
          <a:xfrm>
            <a:off x="3188209" y="2440412"/>
            <a:ext cx="894501" cy="680135"/>
            <a:chOff x="6420131" y="3715897"/>
            <a:chExt cx="1192668" cy="1156073"/>
          </a:xfrm>
          <a:solidFill>
            <a:srgbClr val="005BAA"/>
          </a:solidFill>
        </p:grpSpPr>
        <p:sp>
          <p:nvSpPr>
            <p:cNvPr id="156" name="Rounded Rectangle 55"/>
            <p:cNvSpPr>
              <a:spLocks noChangeArrowheads="1"/>
            </p:cNvSpPr>
            <p:nvPr/>
          </p:nvSpPr>
          <p:spPr bwMode="auto">
            <a:xfrm>
              <a:off x="6420131" y="3749417"/>
              <a:ext cx="1192668" cy="1122553"/>
            </a:xfrm>
            <a:prstGeom prst="roundRect">
              <a:avLst>
                <a:gd name="adj" fmla="val 9375"/>
              </a:avLst>
            </a:prstGeom>
            <a:grp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chemeClr val="bg1"/>
                </a:solidFill>
              </a:endParaRPr>
            </a:p>
          </p:txBody>
        </p:sp>
        <p:sp>
          <p:nvSpPr>
            <p:cNvPr id="157" name="TextBox 22"/>
            <p:cNvSpPr txBox="1">
              <a:spLocks noChangeArrowheads="1"/>
            </p:cNvSpPr>
            <p:nvPr/>
          </p:nvSpPr>
          <p:spPr bwMode="auto">
            <a:xfrm>
              <a:off x="6700154" y="3715897"/>
              <a:ext cx="771727" cy="107245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r>
                <a:rPr lang="nb-NO" altLang="id-ID" sz="3500" dirty="0">
                  <a:solidFill>
                    <a:schemeClr val="bg1"/>
                  </a:solidFill>
                </a:rPr>
                <a:t>2</a:t>
              </a:r>
            </a:p>
          </p:txBody>
        </p:sp>
      </p:grpSp>
      <p:grpSp>
        <p:nvGrpSpPr>
          <p:cNvPr id="4" name="Group 57"/>
          <p:cNvGrpSpPr/>
          <p:nvPr/>
        </p:nvGrpSpPr>
        <p:grpSpPr>
          <a:xfrm>
            <a:off x="2872503" y="1203598"/>
            <a:ext cx="894501" cy="667452"/>
            <a:chOff x="5999190" y="2626865"/>
            <a:chExt cx="1192668" cy="1122553"/>
          </a:xfrm>
          <a:solidFill>
            <a:srgbClr val="01B5EF"/>
          </a:solidFill>
        </p:grpSpPr>
        <p:sp>
          <p:nvSpPr>
            <p:cNvPr id="159" name="Rounded Rectangle 58"/>
            <p:cNvSpPr>
              <a:spLocks noChangeArrowheads="1"/>
            </p:cNvSpPr>
            <p:nvPr/>
          </p:nvSpPr>
          <p:spPr bwMode="auto">
            <a:xfrm>
              <a:off x="5999190" y="2626865"/>
              <a:ext cx="1192668" cy="1122553"/>
            </a:xfrm>
            <a:prstGeom prst="roundRect">
              <a:avLst>
                <a:gd name="adj" fmla="val 9375"/>
              </a:avLst>
            </a:prstGeom>
            <a:grp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chemeClr val="bg1"/>
                </a:solidFill>
              </a:endParaRPr>
            </a:p>
          </p:txBody>
        </p:sp>
        <p:sp>
          <p:nvSpPr>
            <p:cNvPr id="160" name="TextBox 23"/>
            <p:cNvSpPr txBox="1">
              <a:spLocks noChangeArrowheads="1"/>
            </p:cNvSpPr>
            <p:nvPr/>
          </p:nvSpPr>
          <p:spPr bwMode="auto">
            <a:xfrm>
              <a:off x="6319130" y="2641309"/>
              <a:ext cx="771727" cy="10611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r>
                <a:rPr lang="nb-NO" altLang="id-ID" sz="3500" dirty="0">
                  <a:solidFill>
                    <a:schemeClr val="bg1"/>
                  </a:solidFill>
                </a:rPr>
                <a:t>3</a:t>
              </a:r>
            </a:p>
          </p:txBody>
        </p:sp>
      </p:grpSp>
      <p:grpSp>
        <p:nvGrpSpPr>
          <p:cNvPr id="6" name="Group 63"/>
          <p:cNvGrpSpPr/>
          <p:nvPr/>
        </p:nvGrpSpPr>
        <p:grpSpPr>
          <a:xfrm>
            <a:off x="1043608" y="1672272"/>
            <a:ext cx="1897412" cy="2496539"/>
            <a:chOff x="3560664" y="2230705"/>
            <a:chExt cx="2529883" cy="4198799"/>
          </a:xfrm>
        </p:grpSpPr>
        <p:sp>
          <p:nvSpPr>
            <p:cNvPr id="165"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en-US" altLang="id-ID">
                <a:solidFill>
                  <a:srgbClr val="FFFFFF"/>
                </a:solidFill>
              </a:endParaRPr>
            </a:p>
          </p:txBody>
        </p:sp>
        <p:grpSp>
          <p:nvGrpSpPr>
            <p:cNvPr id="7" name="Group 65"/>
            <p:cNvGrpSpPr/>
            <p:nvPr/>
          </p:nvGrpSpPr>
          <p:grpSpPr>
            <a:xfrm>
              <a:off x="4158559" y="2230705"/>
              <a:ext cx="1931988" cy="3981365"/>
              <a:chOff x="1879600" y="2427657"/>
              <a:chExt cx="1931988" cy="3981365"/>
            </a:xfrm>
            <a:solidFill>
              <a:schemeClr val="accent1">
                <a:lumMod val="75000"/>
              </a:schemeClr>
            </a:solidFill>
          </p:grpSpPr>
          <p:sp>
            <p:nvSpPr>
              <p:cNvPr id="167" name="Rounded Rectangle 66"/>
              <p:cNvSpPr/>
              <p:nvPr/>
            </p:nvSpPr>
            <p:spPr bwMode="auto">
              <a:xfrm rot="3296091" flipH="1">
                <a:off x="2526506" y="2275966"/>
                <a:ext cx="333375" cy="1627188"/>
              </a:xfrm>
              <a:prstGeom prst="roundRect">
                <a:avLst>
                  <a:gd name="adj" fmla="val 50000"/>
                </a:avLst>
              </a:prstGeom>
              <a:solidFill>
                <a:srgbClr val="46556A"/>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rgbClr val="FFFFFF"/>
                  </a:solidFill>
                </a:endParaRPr>
              </a:p>
            </p:txBody>
          </p:sp>
          <p:sp>
            <p:nvSpPr>
              <p:cNvPr id="168" name="Oval 67"/>
              <p:cNvSpPr>
                <a:spLocks noChangeArrowheads="1"/>
              </p:cNvSpPr>
              <p:nvPr/>
            </p:nvSpPr>
            <p:spPr bwMode="auto">
              <a:xfrm>
                <a:off x="1879938" y="2427657"/>
                <a:ext cx="823038" cy="823069"/>
              </a:xfrm>
              <a:prstGeom prst="ellipse">
                <a:avLst/>
              </a:prstGeom>
              <a:solidFill>
                <a:srgbClr val="46556A"/>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rgbClr val="FFFFFF"/>
                  </a:solidFill>
                </a:endParaRPr>
              </a:p>
            </p:txBody>
          </p:sp>
          <p:sp>
            <p:nvSpPr>
              <p:cNvPr id="169" name="Rounded Rectangle 68"/>
              <p:cNvSpPr/>
              <p:nvPr/>
            </p:nvSpPr>
            <p:spPr bwMode="auto">
              <a:xfrm>
                <a:off x="1954213" y="3305460"/>
                <a:ext cx="674687" cy="1408112"/>
              </a:xfrm>
              <a:prstGeom prst="roundRect">
                <a:avLst>
                  <a:gd name="adj" fmla="val 29870"/>
                </a:avLst>
              </a:prstGeom>
              <a:solidFill>
                <a:srgbClr val="46556A"/>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rgbClr val="FFFFFF"/>
                  </a:solidFill>
                </a:endParaRPr>
              </a:p>
            </p:txBody>
          </p:sp>
          <p:sp>
            <p:nvSpPr>
              <p:cNvPr id="170" name="Rounded Rectangle 69"/>
              <p:cNvSpPr/>
              <p:nvPr/>
            </p:nvSpPr>
            <p:spPr bwMode="auto">
              <a:xfrm>
                <a:off x="1954213" y="4408772"/>
                <a:ext cx="373062" cy="2000250"/>
              </a:xfrm>
              <a:prstGeom prst="roundRect">
                <a:avLst>
                  <a:gd name="adj" fmla="val 50000"/>
                </a:avLst>
              </a:prstGeom>
              <a:solidFill>
                <a:srgbClr val="46556A"/>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rgbClr val="FFFFFF"/>
                  </a:solidFill>
                </a:endParaRPr>
              </a:p>
            </p:txBody>
          </p:sp>
          <p:sp>
            <p:nvSpPr>
              <p:cNvPr id="171" name="Rounded Rectangle 70"/>
              <p:cNvSpPr/>
              <p:nvPr/>
            </p:nvSpPr>
            <p:spPr bwMode="auto">
              <a:xfrm rot="20452300">
                <a:off x="2325688" y="4429410"/>
                <a:ext cx="371475" cy="774700"/>
              </a:xfrm>
              <a:prstGeom prst="roundRect">
                <a:avLst>
                  <a:gd name="adj" fmla="val 40463"/>
                </a:avLst>
              </a:prstGeom>
              <a:solidFill>
                <a:srgbClr val="46556A"/>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rgbClr val="FFFFFF"/>
                  </a:solidFill>
                </a:endParaRPr>
              </a:p>
            </p:txBody>
          </p:sp>
          <p:sp>
            <p:nvSpPr>
              <p:cNvPr id="172" name="Rounded Rectangle 71"/>
              <p:cNvSpPr/>
              <p:nvPr/>
            </p:nvSpPr>
            <p:spPr bwMode="auto">
              <a:xfrm rot="14513746">
                <a:off x="2885282" y="2583941"/>
                <a:ext cx="350837" cy="1501775"/>
              </a:xfrm>
              <a:prstGeom prst="roundRect">
                <a:avLst>
                  <a:gd name="adj" fmla="val 50000"/>
                </a:avLst>
              </a:prstGeom>
              <a:solidFill>
                <a:srgbClr val="46556A"/>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rgbClr val="FFFFFF"/>
                  </a:solidFill>
                </a:endParaRPr>
              </a:p>
            </p:txBody>
          </p:sp>
          <p:sp>
            <p:nvSpPr>
              <p:cNvPr id="173" name="Rounded Rectangle 72"/>
              <p:cNvSpPr/>
              <p:nvPr/>
            </p:nvSpPr>
            <p:spPr bwMode="auto">
              <a:xfrm>
                <a:off x="2413000" y="4916772"/>
                <a:ext cx="373063" cy="1423988"/>
              </a:xfrm>
              <a:prstGeom prst="roundRect">
                <a:avLst>
                  <a:gd name="adj" fmla="val 42456"/>
                </a:avLst>
              </a:prstGeom>
              <a:solidFill>
                <a:srgbClr val="46556A"/>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a:solidFill>
                    <a:srgbClr val="FFFFFF"/>
                  </a:solidFill>
                </a:endParaRPr>
              </a:p>
            </p:txBody>
          </p:sp>
        </p:grpSp>
      </p:grpSp>
      <p:cxnSp>
        <p:nvCxnSpPr>
          <p:cNvPr id="174" name="Straight Connector 73"/>
          <p:cNvCxnSpPr>
            <a:cxnSpLocks noChangeShapeType="1"/>
          </p:cNvCxnSpPr>
          <p:nvPr/>
        </p:nvCxnSpPr>
        <p:spPr bwMode="auto">
          <a:xfrm>
            <a:off x="4082709" y="2851109"/>
            <a:ext cx="857306" cy="1191"/>
          </a:xfrm>
          <a:prstGeom prst="line">
            <a:avLst/>
          </a:prstGeom>
          <a:noFill/>
          <a:ln w="19050">
            <a:solidFill>
              <a:schemeClr val="bg2">
                <a:lumMod val="75000"/>
              </a:schemeClr>
            </a:solidFill>
            <a:round/>
            <a:headEnd/>
            <a:tailEnd type="oval"/>
          </a:ln>
          <a:effectLst/>
          <a:extLst>
            <a:ext uri="{909E8E84-426E-40DD-AFC4-6F175D3DCCD1}">
              <a14:hiddenFill xmlns:a14="http://schemas.microsoft.com/office/drawing/2010/main">
                <a:noFill/>
              </a14:hiddenFill>
            </a:ext>
          </a:extLst>
        </p:spPr>
      </p:cxnSp>
      <p:cxnSp>
        <p:nvCxnSpPr>
          <p:cNvPr id="175" name="Straight Connector 74"/>
          <p:cNvCxnSpPr>
            <a:cxnSpLocks noChangeShapeType="1"/>
          </p:cNvCxnSpPr>
          <p:nvPr/>
        </p:nvCxnSpPr>
        <p:spPr bwMode="auto">
          <a:xfrm>
            <a:off x="3767003" y="1625816"/>
            <a:ext cx="857306" cy="1191"/>
          </a:xfrm>
          <a:prstGeom prst="line">
            <a:avLst/>
          </a:prstGeom>
          <a:noFill/>
          <a:ln w="19050">
            <a:solidFill>
              <a:schemeClr val="bg2">
                <a:lumMod val="75000"/>
              </a:schemeClr>
            </a:solidFill>
            <a:round/>
            <a:headEnd/>
            <a:tailEnd type="oval"/>
          </a:ln>
          <a:effectLst/>
          <a:extLst>
            <a:ext uri="{909E8E84-426E-40DD-AFC4-6F175D3DCCD1}">
              <a14:hiddenFill xmlns:a14="http://schemas.microsoft.com/office/drawing/2010/main">
                <a:noFill/>
              </a14:hiddenFill>
            </a:ext>
          </a:extLst>
        </p:spPr>
      </p:cxnSp>
      <p:sp>
        <p:nvSpPr>
          <p:cNvPr id="43" name="矩形 42"/>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任意多边形 3"/>
          <p:cNvSpPr/>
          <p:nvPr/>
        </p:nvSpPr>
        <p:spPr bwMode="auto">
          <a:xfrm>
            <a:off x="300038" y="183150"/>
            <a:ext cx="352868" cy="342047"/>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
        <p:nvSpPr>
          <p:cNvPr id="46" name="文本框 58"/>
          <p:cNvSpPr txBox="1"/>
          <p:nvPr/>
        </p:nvSpPr>
        <p:spPr bwMode="auto">
          <a:xfrm>
            <a:off x="699551" y="106293"/>
            <a:ext cx="3365979" cy="523221"/>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三、时间节点安排</a:t>
            </a:r>
          </a:p>
        </p:txBody>
      </p:sp>
      <p:sp>
        <p:nvSpPr>
          <p:cNvPr id="47" name="文本框 7">
            <a:extLst>
              <a:ext uri="{FF2B5EF4-FFF2-40B4-BE49-F238E27FC236}">
                <a16:creationId xmlns:a16="http://schemas.microsoft.com/office/drawing/2014/main" id="{5B02EA8A-E460-463F-BB96-BFA5C7685CB9}"/>
              </a:ext>
            </a:extLst>
          </p:cNvPr>
          <p:cNvSpPr txBox="1"/>
          <p:nvPr/>
        </p:nvSpPr>
        <p:spPr>
          <a:xfrm>
            <a:off x="4794357" y="3786196"/>
            <a:ext cx="3466794"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defRPr/>
            </a:pPr>
            <a:r>
              <a:rPr lang="en-US" altLang="zh-CN" sz="2400" b="1" kern="0" dirty="0" smtClean="0">
                <a:solidFill>
                  <a:srgbClr val="376092"/>
                </a:solidFill>
                <a:latin typeface="微软雅黑" panose="020B0503020204020204" pitchFamily="34" charset="-122"/>
                <a:ea typeface="微软雅黑" panose="020B0503020204020204" pitchFamily="34" charset="-122"/>
                <a:cs typeface="+mn-ea"/>
                <a:sym typeface="+mn-lt"/>
              </a:rPr>
              <a:t>8.20</a:t>
            </a:r>
            <a:r>
              <a:rPr lang="zh-CN" altLang="en-US" sz="2400" b="1" kern="0" dirty="0" smtClean="0">
                <a:solidFill>
                  <a:srgbClr val="376092"/>
                </a:solidFill>
                <a:latin typeface="微软雅黑" panose="020B0503020204020204" pitchFamily="34" charset="-122"/>
                <a:ea typeface="微软雅黑" panose="020B0503020204020204" pitchFamily="34" charset="-122"/>
                <a:cs typeface="+mn-ea"/>
                <a:sym typeface="+mn-lt"/>
              </a:rPr>
              <a:t>（</a:t>
            </a:r>
            <a:r>
              <a:rPr lang="en-US" altLang="zh-CN" sz="2400" b="1" kern="0" dirty="0" smtClean="0">
                <a:solidFill>
                  <a:srgbClr val="376092"/>
                </a:solidFill>
                <a:latin typeface="微软雅黑" panose="020B0503020204020204" pitchFamily="34" charset="-122"/>
                <a:ea typeface="微软雅黑" panose="020B0503020204020204" pitchFamily="34" charset="-122"/>
                <a:cs typeface="+mn-ea"/>
                <a:sym typeface="+mn-lt"/>
              </a:rPr>
              <a:t>9:00</a:t>
            </a:r>
            <a:r>
              <a:rPr lang="zh-CN" altLang="en-US" sz="2400" b="1" kern="0" dirty="0">
                <a:solidFill>
                  <a:srgbClr val="376092"/>
                </a:solidFill>
                <a:latin typeface="微软雅黑" panose="020B0503020204020204" pitchFamily="34" charset="-122"/>
                <a:ea typeface="微软雅黑" panose="020B0503020204020204" pitchFamily="34" charset="-122"/>
                <a:cs typeface="+mn-ea"/>
                <a:sym typeface="+mn-lt"/>
              </a:rPr>
              <a:t>）开网启动</a:t>
            </a:r>
          </a:p>
        </p:txBody>
      </p:sp>
      <p:sp>
        <p:nvSpPr>
          <p:cNvPr id="48" name="文本框 7">
            <a:extLst>
              <a:ext uri="{FF2B5EF4-FFF2-40B4-BE49-F238E27FC236}">
                <a16:creationId xmlns:a16="http://schemas.microsoft.com/office/drawing/2014/main" id="{5B02EA8A-E460-463F-BB96-BFA5C7685CB9}"/>
              </a:ext>
            </a:extLst>
          </p:cNvPr>
          <p:cNvSpPr txBox="1"/>
          <p:nvPr/>
        </p:nvSpPr>
        <p:spPr>
          <a:xfrm>
            <a:off x="4509916" y="1377327"/>
            <a:ext cx="3963689"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defRPr/>
            </a:pPr>
            <a:r>
              <a:rPr lang="en-US" altLang="zh-CN" sz="2400" b="1" kern="0" dirty="0">
                <a:solidFill>
                  <a:srgbClr val="376092"/>
                </a:solidFill>
                <a:latin typeface="微软雅黑" panose="020B0503020204020204" pitchFamily="34" charset="-122"/>
                <a:ea typeface="微软雅黑" panose="020B0503020204020204" pitchFamily="34" charset="-122"/>
                <a:cs typeface="+mn-ea"/>
                <a:sym typeface="+mn-lt"/>
              </a:rPr>
              <a:t>9.14-10.16</a:t>
            </a:r>
            <a:r>
              <a:rPr lang="zh-CN" altLang="en-US" sz="2400" b="1" kern="0" dirty="0">
                <a:solidFill>
                  <a:srgbClr val="376092"/>
                </a:solidFill>
                <a:latin typeface="微软雅黑" panose="020B0503020204020204" pitchFamily="34" charset="-122"/>
                <a:ea typeface="微软雅黑" panose="020B0503020204020204" pitchFamily="34" charset="-122"/>
                <a:cs typeface="+mn-ea"/>
                <a:sym typeface="+mn-lt"/>
              </a:rPr>
              <a:t>国家审核验收</a:t>
            </a:r>
          </a:p>
        </p:txBody>
      </p:sp>
      <p:sp>
        <p:nvSpPr>
          <p:cNvPr id="50" name="文本框 7">
            <a:extLst>
              <a:ext uri="{FF2B5EF4-FFF2-40B4-BE49-F238E27FC236}">
                <a16:creationId xmlns:a16="http://schemas.microsoft.com/office/drawing/2014/main" id="{5B02EA8A-E460-463F-BB96-BFA5C7685CB9}"/>
              </a:ext>
            </a:extLst>
          </p:cNvPr>
          <p:cNvSpPr txBox="1"/>
          <p:nvPr/>
        </p:nvSpPr>
        <p:spPr>
          <a:xfrm>
            <a:off x="4227801" y="2614141"/>
            <a:ext cx="5109900"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defRPr/>
            </a:pPr>
            <a:r>
              <a:rPr lang="en-US" altLang="zh-CN" sz="2400" b="1" kern="0" dirty="0" smtClean="0">
                <a:solidFill>
                  <a:srgbClr val="376092"/>
                </a:solidFill>
                <a:latin typeface="微软雅黑" panose="020B0503020204020204" pitchFamily="34" charset="-122"/>
                <a:ea typeface="微软雅黑" panose="020B0503020204020204" pitchFamily="34" charset="-122"/>
                <a:cs typeface="+mn-ea"/>
                <a:sym typeface="+mn-lt"/>
              </a:rPr>
              <a:t>9.13</a:t>
            </a:r>
            <a:r>
              <a:rPr lang="zh-CN" altLang="en-US" sz="2400" b="1" kern="0" dirty="0" smtClean="0">
                <a:solidFill>
                  <a:srgbClr val="376092"/>
                </a:solidFill>
                <a:latin typeface="微软雅黑" panose="020B0503020204020204" pitchFamily="34" charset="-122"/>
                <a:ea typeface="微软雅黑" panose="020B0503020204020204" pitchFamily="34" charset="-122"/>
                <a:cs typeface="+mn-ea"/>
                <a:sym typeface="+mn-lt"/>
              </a:rPr>
              <a:t>（</a:t>
            </a:r>
            <a:r>
              <a:rPr lang="en-US" altLang="zh-CN" sz="2400" b="1" kern="0" dirty="0" smtClean="0">
                <a:solidFill>
                  <a:srgbClr val="376092"/>
                </a:solidFill>
                <a:latin typeface="微软雅黑" panose="020B0503020204020204" pitchFamily="34" charset="-122"/>
                <a:ea typeface="微软雅黑" panose="020B0503020204020204" pitchFamily="34" charset="-122"/>
                <a:cs typeface="+mn-ea"/>
                <a:sym typeface="+mn-lt"/>
              </a:rPr>
              <a:t>17:00</a:t>
            </a:r>
            <a:r>
              <a:rPr lang="zh-CN" altLang="en-US" sz="2400" b="1" kern="0" dirty="0">
                <a:solidFill>
                  <a:srgbClr val="376092"/>
                </a:solidFill>
                <a:latin typeface="微软雅黑" panose="020B0503020204020204" pitchFamily="34" charset="-122"/>
                <a:ea typeface="微软雅黑" panose="020B0503020204020204" pitchFamily="34" charset="-122"/>
                <a:cs typeface="+mn-ea"/>
                <a:sym typeface="+mn-lt"/>
              </a:rPr>
              <a:t>）省级报送</a:t>
            </a:r>
          </a:p>
        </p:txBody>
      </p:sp>
    </p:spTree>
    <p:extLst>
      <p:ext uri="{BB962C8B-B14F-4D97-AF65-F5344CB8AC3E}">
        <p14:creationId xmlns:p14="http://schemas.microsoft.com/office/powerpoint/2010/main" val="1650299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任意多边形 3"/>
          <p:cNvSpPr/>
          <p:nvPr/>
        </p:nvSpPr>
        <p:spPr bwMode="auto">
          <a:xfrm>
            <a:off x="300038" y="183150"/>
            <a:ext cx="352868" cy="342047"/>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
        <p:nvSpPr>
          <p:cNvPr id="30" name="文本框 58"/>
          <p:cNvSpPr txBox="1"/>
          <p:nvPr/>
        </p:nvSpPr>
        <p:spPr bwMode="auto">
          <a:xfrm>
            <a:off x="699551" y="106293"/>
            <a:ext cx="3365979" cy="523221"/>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三、时间节点安排</a:t>
            </a:r>
          </a:p>
        </p:txBody>
      </p:sp>
      <p:pic>
        <p:nvPicPr>
          <p:cNvPr id="4" name="图片 3">
            <a:extLst>
              <a:ext uri="{FF2B5EF4-FFF2-40B4-BE49-F238E27FC236}">
                <a16:creationId xmlns:a16="http://schemas.microsoft.com/office/drawing/2014/main" id="{2B980FA7-C81F-4CF5-A75C-08A08235C28B}"/>
              </a:ext>
            </a:extLst>
          </p:cNvPr>
          <p:cNvPicPr>
            <a:picLocks noChangeAspect="1"/>
          </p:cNvPicPr>
          <p:nvPr/>
        </p:nvPicPr>
        <p:blipFill>
          <a:blip r:embed="rId4"/>
          <a:stretch>
            <a:fillRect/>
          </a:stretch>
        </p:blipFill>
        <p:spPr>
          <a:xfrm>
            <a:off x="0" y="1071552"/>
            <a:ext cx="9129400" cy="3283656"/>
          </a:xfrm>
          <a:prstGeom prst="rect">
            <a:avLst/>
          </a:prstGeom>
        </p:spPr>
      </p:pic>
    </p:spTree>
    <p:extLst>
      <p:ext uri="{BB962C8B-B14F-4D97-AF65-F5344CB8AC3E}">
        <p14:creationId xmlns:p14="http://schemas.microsoft.com/office/powerpoint/2010/main" val="17575479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18900000">
            <a:off x="-1205537" y="92972"/>
            <a:ext cx="2151435" cy="2065377"/>
          </a:xfrm>
          <a:prstGeom prst="roundRect">
            <a:avLst>
              <a:gd name="adj" fmla="val 8219"/>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 name="圆角矩形 5"/>
          <p:cNvSpPr/>
          <p:nvPr/>
        </p:nvSpPr>
        <p:spPr>
          <a:xfrm rot="18900000">
            <a:off x="967990" y="-869121"/>
            <a:ext cx="1425327" cy="1368314"/>
          </a:xfrm>
          <a:prstGeom prst="roundRect">
            <a:avLst>
              <a:gd name="adj" fmla="val 8219"/>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圆角矩形 23"/>
          <p:cNvSpPr/>
          <p:nvPr/>
        </p:nvSpPr>
        <p:spPr>
          <a:xfrm rot="2700000">
            <a:off x="7618693" y="3559798"/>
            <a:ext cx="305332" cy="299987"/>
          </a:xfrm>
          <a:prstGeom prst="roundRect">
            <a:avLst>
              <a:gd name="adj" fmla="val 4810"/>
            </a:avLst>
          </a:prstGeom>
          <a:solidFill>
            <a:srgbClr val="9C9899"/>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rot="2700000">
            <a:off x="6583363" y="1427487"/>
            <a:ext cx="1011601" cy="993896"/>
          </a:xfrm>
          <a:prstGeom prst="roundRect">
            <a:avLst>
              <a:gd name="adj" fmla="val 4810"/>
            </a:avLst>
          </a:prstGeom>
          <a:solidFill>
            <a:srgbClr val="005A9E"/>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圆角矩形 19"/>
          <p:cNvSpPr/>
          <p:nvPr/>
        </p:nvSpPr>
        <p:spPr>
          <a:xfrm rot="2700000">
            <a:off x="5851203" y="2697103"/>
            <a:ext cx="933565" cy="917225"/>
          </a:xfrm>
          <a:prstGeom prst="roundRect">
            <a:avLst>
              <a:gd name="adj" fmla="val 4810"/>
            </a:avLst>
          </a:prstGeom>
          <a:solidFill>
            <a:srgbClr val="005A9E"/>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圆角矩形 20"/>
          <p:cNvSpPr/>
          <p:nvPr/>
        </p:nvSpPr>
        <p:spPr>
          <a:xfrm rot="2700000">
            <a:off x="7428615" y="2528039"/>
            <a:ext cx="642352" cy="631109"/>
          </a:xfrm>
          <a:prstGeom prst="roundRect">
            <a:avLst>
              <a:gd name="adj" fmla="val 4810"/>
            </a:avLst>
          </a:prstGeom>
          <a:solidFill>
            <a:schemeClr val="bg1">
              <a:lumMod val="50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2700000">
            <a:off x="8005839" y="2027052"/>
            <a:ext cx="486338" cy="477825"/>
          </a:xfrm>
          <a:prstGeom prst="roundRect">
            <a:avLst>
              <a:gd name="adj" fmla="val 4810"/>
            </a:avLst>
          </a:prstGeom>
          <a:solidFill>
            <a:srgbClr val="005A9E"/>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圆角矩形 22"/>
          <p:cNvSpPr/>
          <p:nvPr/>
        </p:nvSpPr>
        <p:spPr>
          <a:xfrm rot="2700000">
            <a:off x="8087877" y="1101949"/>
            <a:ext cx="406548" cy="399432"/>
          </a:xfrm>
          <a:prstGeom prst="roundRect">
            <a:avLst>
              <a:gd name="adj" fmla="val 4810"/>
            </a:avLst>
          </a:prstGeom>
          <a:solidFill>
            <a:schemeClr val="bg1">
              <a:lumMod val="6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 name="圆角矩形 7"/>
          <p:cNvSpPr/>
          <p:nvPr/>
        </p:nvSpPr>
        <p:spPr>
          <a:xfrm rot="2700000">
            <a:off x="5715131" y="905770"/>
            <a:ext cx="412229" cy="405014"/>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圆角矩形 8"/>
          <p:cNvSpPr/>
          <p:nvPr/>
        </p:nvSpPr>
        <p:spPr>
          <a:xfrm rot="2700000">
            <a:off x="8069985" y="898689"/>
            <a:ext cx="412229" cy="405014"/>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rot="2700000">
            <a:off x="8022298" y="1779825"/>
            <a:ext cx="453911" cy="445967"/>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rot="2700000">
            <a:off x="6583363" y="1157121"/>
            <a:ext cx="1011601" cy="993896"/>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圆角矩形 11"/>
          <p:cNvSpPr/>
          <p:nvPr/>
        </p:nvSpPr>
        <p:spPr>
          <a:xfrm rot="2700000">
            <a:off x="7800227" y="2538519"/>
            <a:ext cx="616355" cy="605567"/>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rot="2700000">
            <a:off x="5854057" y="2998751"/>
            <a:ext cx="903315" cy="887506"/>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圆角矩形 13"/>
          <p:cNvSpPr/>
          <p:nvPr/>
        </p:nvSpPr>
        <p:spPr>
          <a:xfrm rot="2700000">
            <a:off x="4538515" y="3188343"/>
            <a:ext cx="486980" cy="478456"/>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rot="2700000">
            <a:off x="8451672" y="3616983"/>
            <a:ext cx="486980" cy="478456"/>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rot="2700000">
            <a:off x="7577929" y="3225915"/>
            <a:ext cx="387711" cy="380925"/>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圆角矩形 24"/>
          <p:cNvSpPr/>
          <p:nvPr/>
        </p:nvSpPr>
        <p:spPr>
          <a:xfrm rot="2700000">
            <a:off x="5472363" y="3684344"/>
            <a:ext cx="196352" cy="192915"/>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圆角矩形 25"/>
          <p:cNvSpPr/>
          <p:nvPr/>
        </p:nvSpPr>
        <p:spPr>
          <a:xfrm rot="2700000">
            <a:off x="8446198" y="3288023"/>
            <a:ext cx="196352" cy="192915"/>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rot="2700000">
            <a:off x="8456689" y="1356571"/>
            <a:ext cx="196352" cy="192915"/>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8" name="圆角矩形 27"/>
          <p:cNvSpPr/>
          <p:nvPr/>
        </p:nvSpPr>
        <p:spPr>
          <a:xfrm rot="2700000">
            <a:off x="6628018" y="2533177"/>
            <a:ext cx="196352" cy="192915"/>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1265219" y="1419622"/>
            <a:ext cx="7344816" cy="1015505"/>
          </a:xfrm>
          <a:prstGeom prst="rect">
            <a:avLst/>
          </a:prstGeom>
        </p:spPr>
        <p:txBody>
          <a:bodyPr wrap="square" lIns="91284" tIns="45642" rIns="91284" bIns="45642">
            <a:spAutoFit/>
          </a:bodyPr>
          <a:lstStyle/>
          <a:p>
            <a:r>
              <a:rPr lang="zh-CN" altLang="en-US" sz="6000" b="1" spc="300" dirty="0">
                <a:solidFill>
                  <a:srgbClr val="005A9E"/>
                </a:solidFill>
                <a:latin typeface="华文中宋" panose="02010600040101010101" pitchFamily="2" charset="-122"/>
                <a:ea typeface="华文中宋" panose="02010600040101010101" pitchFamily="2" charset="-122"/>
                <a:cs typeface="+mn-ea"/>
                <a:sym typeface="+mn-lt"/>
              </a:rPr>
              <a:t>感谢聆听</a:t>
            </a:r>
            <a:endParaRPr lang="en-US" altLang="zh-CN" sz="6000" b="1" spc="300" dirty="0">
              <a:solidFill>
                <a:srgbClr val="005A9E"/>
              </a:solidFill>
              <a:latin typeface="华文中宋" panose="02010600040101010101" pitchFamily="2" charset="-122"/>
              <a:ea typeface="华文中宋" panose="02010600040101010101" pitchFamily="2" charset="-122"/>
              <a:cs typeface="+mn-ea"/>
              <a:sym typeface="+mn-lt"/>
            </a:endParaRPr>
          </a:p>
        </p:txBody>
      </p:sp>
      <p:sp>
        <p:nvSpPr>
          <p:cNvPr id="33" name="矩形 32"/>
          <p:cNvSpPr/>
          <p:nvPr/>
        </p:nvSpPr>
        <p:spPr>
          <a:xfrm>
            <a:off x="1265219" y="2876489"/>
            <a:ext cx="7344816" cy="415341"/>
          </a:xfrm>
          <a:prstGeom prst="rect">
            <a:avLst/>
          </a:prstGeom>
        </p:spPr>
        <p:txBody>
          <a:bodyPr wrap="square" lIns="91284" tIns="45642" rIns="91284" bIns="45642">
            <a:spAutoFit/>
          </a:bodyPr>
          <a:lstStyle/>
          <a:p>
            <a:r>
              <a:rPr lang="en-US" altLang="zh-CN" sz="2100" dirty="0">
                <a:solidFill>
                  <a:srgbClr val="005A9E"/>
                </a:solidFill>
                <a:latin typeface="Times New Roman" panose="02020603050405020304" pitchFamily="18" charset="0"/>
                <a:ea typeface="微软雅黑" panose="020B0503020204020204" pitchFamily="34" charset="-122"/>
                <a:cs typeface="Times New Roman" panose="02020603050405020304" pitchFamily="18" charset="0"/>
                <a:sym typeface="+mn-lt"/>
              </a:rPr>
              <a:t>THANK YOU FOR LISTENING</a:t>
            </a:r>
            <a:endParaRPr lang="zh-CN" altLang="en-US" sz="2100" dirty="0">
              <a:solidFill>
                <a:srgbClr val="005A9E"/>
              </a:solidFill>
              <a:latin typeface="Times New Roman" panose="02020603050405020304" pitchFamily="18" charset="0"/>
              <a:ea typeface="微软雅黑" panose="020B0503020204020204" pitchFamily="34" charset="-122"/>
              <a:cs typeface="Times New Roman" panose="02020603050405020304" pitchFamily="18" charset="0"/>
              <a:sym typeface="+mn-lt"/>
            </a:endParaRPr>
          </a:p>
        </p:txBody>
      </p:sp>
    </p:spTree>
    <p:extLst>
      <p:ext uri="{BB962C8B-B14F-4D97-AF65-F5344CB8AC3E}">
        <p14:creationId xmlns:p14="http://schemas.microsoft.com/office/powerpoint/2010/main" val="5602281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a:extLst>
              <a:ext uri="{FF2B5EF4-FFF2-40B4-BE49-F238E27FC236}">
                <a16:creationId xmlns:a16="http://schemas.microsoft.com/office/drawing/2014/main" id="{3727A7EE-FA2D-4352-877F-9B40999CEBF4}"/>
              </a:ext>
            </a:extLst>
          </p:cNvPr>
          <p:cNvSpPr/>
          <p:nvPr/>
        </p:nvSpPr>
        <p:spPr>
          <a:xfrm rot="13403634">
            <a:off x="1554732" y="2469506"/>
            <a:ext cx="657633" cy="677709"/>
          </a:xfrm>
          <a:prstGeom prst="rect">
            <a:avLst/>
          </a:prstGeom>
          <a:solidFill>
            <a:srgbClr val="005A9E"/>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000"/>
              </a:lnSpc>
            </a:pPr>
            <a:endPar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45" name="Group 75">
            <a:extLst>
              <a:ext uri="{FF2B5EF4-FFF2-40B4-BE49-F238E27FC236}">
                <a16:creationId xmlns:a16="http://schemas.microsoft.com/office/drawing/2014/main" id="{A49283BD-FABA-4420-8D3A-6A6EABA71ECD}"/>
              </a:ext>
            </a:extLst>
          </p:cNvPr>
          <p:cNvGrpSpPr/>
          <p:nvPr/>
        </p:nvGrpSpPr>
        <p:grpSpPr>
          <a:xfrm>
            <a:off x="1731642" y="2649324"/>
            <a:ext cx="275746" cy="279492"/>
            <a:chOff x="2639219" y="3510757"/>
            <a:chExt cx="348456" cy="465138"/>
          </a:xfrm>
          <a:solidFill>
            <a:schemeClr val="bg1"/>
          </a:solidFill>
        </p:grpSpPr>
        <p:sp>
          <p:nvSpPr>
            <p:cNvPr id="46" name="AutoShape 115">
              <a:extLst>
                <a:ext uri="{FF2B5EF4-FFF2-40B4-BE49-F238E27FC236}">
                  <a16:creationId xmlns:a16="http://schemas.microsoft.com/office/drawing/2014/main" id="{92555217-F1E8-46DD-8657-AF04E709C249}"/>
                </a:ext>
              </a:extLst>
            </p:cNvPr>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47" name="AutoShape 116">
              <a:extLst>
                <a:ext uri="{FF2B5EF4-FFF2-40B4-BE49-F238E27FC236}">
                  <a16:creationId xmlns:a16="http://schemas.microsoft.com/office/drawing/2014/main" id="{C27F81B0-B7FF-4DF1-8BDF-F99374EBB8D7}"/>
                </a:ext>
              </a:extLst>
            </p:cNvPr>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sp>
        <p:nvSpPr>
          <p:cNvPr id="58" name="矩形 57">
            <a:extLst>
              <a:ext uri="{FF2B5EF4-FFF2-40B4-BE49-F238E27FC236}">
                <a16:creationId xmlns:a16="http://schemas.microsoft.com/office/drawing/2014/main" id="{8399E1F6-AEEE-44F5-A587-2D96FFE3D968}"/>
              </a:ext>
            </a:extLst>
          </p:cNvPr>
          <p:cNvSpPr/>
          <p:nvPr/>
        </p:nvSpPr>
        <p:spPr>
          <a:xfrm rot="13403634">
            <a:off x="6386920" y="2469506"/>
            <a:ext cx="657633" cy="677709"/>
          </a:xfrm>
          <a:prstGeom prst="rect">
            <a:avLst/>
          </a:prstGeom>
          <a:solidFill>
            <a:srgbClr val="005A9E"/>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000"/>
              </a:lnSpc>
            </a:pPr>
            <a:endPar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0" name="AutoShape 7">
            <a:extLst>
              <a:ext uri="{FF2B5EF4-FFF2-40B4-BE49-F238E27FC236}">
                <a16:creationId xmlns:a16="http://schemas.microsoft.com/office/drawing/2014/main" id="{EE84E05A-1396-44ED-8B68-8459F283710F}"/>
              </a:ext>
            </a:extLst>
          </p:cNvPr>
          <p:cNvSpPr/>
          <p:nvPr/>
        </p:nvSpPr>
        <p:spPr bwMode="auto">
          <a:xfrm>
            <a:off x="6515045" y="2646284"/>
            <a:ext cx="367452" cy="279492"/>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1" name="AutoShape 8">
            <a:extLst>
              <a:ext uri="{FF2B5EF4-FFF2-40B4-BE49-F238E27FC236}">
                <a16:creationId xmlns:a16="http://schemas.microsoft.com/office/drawing/2014/main" id="{FF60A431-7257-43F7-A603-A673F366E3B9}"/>
              </a:ext>
            </a:extLst>
          </p:cNvPr>
          <p:cNvSpPr/>
          <p:nvPr/>
        </p:nvSpPr>
        <p:spPr bwMode="auto">
          <a:xfrm>
            <a:off x="6675845" y="2696375"/>
            <a:ext cx="45853" cy="34817"/>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2" name="AutoShape 9">
            <a:extLst>
              <a:ext uri="{FF2B5EF4-FFF2-40B4-BE49-F238E27FC236}">
                <a16:creationId xmlns:a16="http://schemas.microsoft.com/office/drawing/2014/main" id="{E8C40861-ED00-4CE0-88BC-5DAC0A5B0EE8}"/>
              </a:ext>
            </a:extLst>
          </p:cNvPr>
          <p:cNvSpPr/>
          <p:nvPr/>
        </p:nvSpPr>
        <p:spPr bwMode="auto">
          <a:xfrm>
            <a:off x="6629364" y="2661558"/>
            <a:ext cx="138187" cy="104929"/>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3" name="AutoShape 10">
            <a:extLst>
              <a:ext uri="{FF2B5EF4-FFF2-40B4-BE49-F238E27FC236}">
                <a16:creationId xmlns:a16="http://schemas.microsoft.com/office/drawing/2014/main" id="{9AFAB8AA-2B2B-4747-B5E2-AE1D08FC3C62}"/>
              </a:ext>
            </a:extLst>
          </p:cNvPr>
          <p:cNvSpPr/>
          <p:nvPr/>
        </p:nvSpPr>
        <p:spPr bwMode="auto">
          <a:xfrm>
            <a:off x="6721699" y="2731193"/>
            <a:ext cx="57159" cy="44834"/>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4" name="AutoShape 11">
            <a:extLst>
              <a:ext uri="{FF2B5EF4-FFF2-40B4-BE49-F238E27FC236}">
                <a16:creationId xmlns:a16="http://schemas.microsoft.com/office/drawing/2014/main" id="{422273DF-E1FD-49BE-AD41-A004AB51C684}"/>
              </a:ext>
            </a:extLst>
          </p:cNvPr>
          <p:cNvSpPr/>
          <p:nvPr/>
        </p:nvSpPr>
        <p:spPr bwMode="auto">
          <a:xfrm>
            <a:off x="6744310" y="2820848"/>
            <a:ext cx="82284" cy="63911"/>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5" name="AutoShape 12">
            <a:extLst>
              <a:ext uri="{FF2B5EF4-FFF2-40B4-BE49-F238E27FC236}">
                <a16:creationId xmlns:a16="http://schemas.microsoft.com/office/drawing/2014/main" id="{FBCDC3D2-45E7-4775-BF31-A6CCB69D9216}"/>
              </a:ext>
            </a:extLst>
          </p:cNvPr>
          <p:cNvSpPr/>
          <p:nvPr/>
        </p:nvSpPr>
        <p:spPr bwMode="auto">
          <a:xfrm>
            <a:off x="6733004" y="2812262"/>
            <a:ext cx="69721" cy="53895"/>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6" name="AutoShape 13">
            <a:extLst>
              <a:ext uri="{FF2B5EF4-FFF2-40B4-BE49-F238E27FC236}">
                <a16:creationId xmlns:a16="http://schemas.microsoft.com/office/drawing/2014/main" id="{76E2EBB8-00C6-4F60-BFDA-9B7CC591B3BC}"/>
              </a:ext>
            </a:extLst>
          </p:cNvPr>
          <p:cNvSpPr/>
          <p:nvPr/>
        </p:nvSpPr>
        <p:spPr bwMode="auto">
          <a:xfrm>
            <a:off x="6618058" y="2652973"/>
            <a:ext cx="57787" cy="44357"/>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7" name="AutoShape 14">
            <a:extLst>
              <a:ext uri="{FF2B5EF4-FFF2-40B4-BE49-F238E27FC236}">
                <a16:creationId xmlns:a16="http://schemas.microsoft.com/office/drawing/2014/main" id="{8903EC1A-9890-4398-ACEF-B77EBECB38C8}"/>
              </a:ext>
            </a:extLst>
          </p:cNvPr>
          <p:cNvSpPr/>
          <p:nvPr/>
        </p:nvSpPr>
        <p:spPr bwMode="auto">
          <a:xfrm>
            <a:off x="6572204" y="2618156"/>
            <a:ext cx="82284" cy="63434"/>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8" name="AutoShape 15">
            <a:extLst>
              <a:ext uri="{FF2B5EF4-FFF2-40B4-BE49-F238E27FC236}">
                <a16:creationId xmlns:a16="http://schemas.microsoft.com/office/drawing/2014/main" id="{75959E5D-59B3-40D4-92EA-F58F047FD01C}"/>
              </a:ext>
            </a:extLst>
          </p:cNvPr>
          <p:cNvSpPr/>
          <p:nvPr/>
        </p:nvSpPr>
        <p:spPr bwMode="auto">
          <a:xfrm>
            <a:off x="6595445" y="2635326"/>
            <a:ext cx="69722" cy="5437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9" name="矩形 68">
            <a:extLst>
              <a:ext uri="{FF2B5EF4-FFF2-40B4-BE49-F238E27FC236}">
                <a16:creationId xmlns:a16="http://schemas.microsoft.com/office/drawing/2014/main" id="{E87DCE06-2D78-476F-9919-85EFF974075A}"/>
              </a:ext>
            </a:extLst>
          </p:cNvPr>
          <p:cNvSpPr/>
          <p:nvPr/>
        </p:nvSpPr>
        <p:spPr>
          <a:xfrm rot="13403634">
            <a:off x="3945124" y="2526383"/>
            <a:ext cx="657633" cy="677709"/>
          </a:xfrm>
          <a:prstGeom prst="rect">
            <a:avLst/>
          </a:prstGeom>
          <a:solidFill>
            <a:srgbClr val="005A9E"/>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000"/>
              </a:lnSpc>
            </a:pPr>
            <a:endPar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70" name="Group 68">
            <a:extLst>
              <a:ext uri="{FF2B5EF4-FFF2-40B4-BE49-F238E27FC236}">
                <a16:creationId xmlns:a16="http://schemas.microsoft.com/office/drawing/2014/main" id="{4694F3DC-E3BA-474E-9A6A-363D72493CDA}"/>
              </a:ext>
            </a:extLst>
          </p:cNvPr>
          <p:cNvGrpSpPr/>
          <p:nvPr/>
        </p:nvGrpSpPr>
        <p:grpSpPr>
          <a:xfrm>
            <a:off x="4150227" y="2690943"/>
            <a:ext cx="277757" cy="279492"/>
            <a:chOff x="3582988" y="3510757"/>
            <a:chExt cx="319088" cy="465138"/>
          </a:xfrm>
          <a:solidFill>
            <a:schemeClr val="bg1"/>
          </a:solidFill>
        </p:grpSpPr>
        <p:sp>
          <p:nvSpPr>
            <p:cNvPr id="71" name="AutoShape 113">
              <a:extLst>
                <a:ext uri="{FF2B5EF4-FFF2-40B4-BE49-F238E27FC236}">
                  <a16:creationId xmlns:a16="http://schemas.microsoft.com/office/drawing/2014/main" id="{4F9988AD-3DF1-4E63-BABC-8D24FE815A9A}"/>
                </a:ext>
              </a:extLst>
            </p:cNvPr>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72" name="AutoShape 114">
              <a:extLst>
                <a:ext uri="{FF2B5EF4-FFF2-40B4-BE49-F238E27FC236}">
                  <a16:creationId xmlns:a16="http://schemas.microsoft.com/office/drawing/2014/main" id="{B6AC7D2B-A006-415C-A47C-FFD65DAA460E}"/>
                </a:ext>
              </a:extLst>
            </p:cNvPr>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4288" tIns="14288" rIns="14288" bIns="14288" anchor="ctr"/>
            <a:lstStyle/>
            <a:p>
              <a:pPr algn="ctr" defTabSz="171450" fontAlgn="base" hangingPunct="0">
                <a:lnSpc>
                  <a:spcPts val="3000"/>
                </a:lnSpc>
                <a:spcBef>
                  <a:spcPct val="0"/>
                </a:spcBef>
                <a:spcAft>
                  <a:spcPct val="0"/>
                </a:spcAft>
              </a:pPr>
              <a:endParaRPr lang="en-US" sz="2000" b="1"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sp>
        <p:nvSpPr>
          <p:cNvPr id="111" name="矩形 110">
            <a:extLst>
              <a:ext uri="{FF2B5EF4-FFF2-40B4-BE49-F238E27FC236}">
                <a16:creationId xmlns:a16="http://schemas.microsoft.com/office/drawing/2014/main" id="{666C2F6E-E3AE-4FFD-A959-48037D17E1B4}"/>
              </a:ext>
            </a:extLst>
          </p:cNvPr>
          <p:cNvSpPr/>
          <p:nvPr/>
        </p:nvSpPr>
        <p:spPr>
          <a:xfrm>
            <a:off x="720080" y="1092262"/>
            <a:ext cx="8281076" cy="1246495"/>
          </a:xfrm>
          <a:prstGeom prst="rect">
            <a:avLst/>
          </a:prstGeom>
        </p:spPr>
        <p:txBody>
          <a:bodyPr wrap="square">
            <a:spAutoFit/>
          </a:bodyPr>
          <a:lstStyle/>
          <a:p>
            <a:pPr algn="ctr">
              <a:lnSpc>
                <a:spcPts val="3000"/>
              </a:lnSpc>
            </a:pPr>
            <a:r>
              <a:rPr lang="zh-CN" altLang="en-US" b="1" dirty="0" smtClean="0">
                <a:solidFill>
                  <a:srgbClr val="00B050"/>
                </a:solidFill>
                <a:latin typeface="微软雅黑" panose="020B0503020204020204" pitchFamily="34" charset="-122"/>
                <a:ea typeface="微软雅黑" panose="020B0503020204020204" pitchFamily="34" charset="-122"/>
                <a:cs typeface="+mn-ea"/>
                <a:sym typeface="+mn-lt"/>
              </a:rPr>
              <a:t>（</a:t>
            </a:r>
            <a:r>
              <a:rPr lang="en-US" altLang="zh-CN" b="1" dirty="0" smtClean="0">
                <a:solidFill>
                  <a:srgbClr val="00B050"/>
                </a:solidFill>
                <a:latin typeface="微软雅黑" panose="020B0503020204020204" pitchFamily="34" charset="-122"/>
                <a:ea typeface="微软雅黑" panose="020B0503020204020204" pitchFamily="34" charset="-122"/>
                <a:cs typeface="+mn-ea"/>
                <a:sym typeface="+mn-lt"/>
              </a:rPr>
              <a:t>DC-1</a:t>
            </a:r>
            <a:r>
              <a:rPr lang="zh-CN" altLang="en-US" b="1" dirty="0" smtClean="0">
                <a:solidFill>
                  <a:srgbClr val="00B050"/>
                </a:solidFill>
                <a:latin typeface="微软雅黑" panose="020B0503020204020204" pitchFamily="34" charset="-122"/>
                <a:ea typeface="微软雅黑" panose="020B0503020204020204" pitchFamily="34" charset="-122"/>
                <a:cs typeface="+mn-ea"/>
                <a:sym typeface="+mn-lt"/>
              </a:rPr>
              <a:t>）财政</a:t>
            </a:r>
            <a:r>
              <a:rPr lang="zh-CN" altLang="en-US" b="1" dirty="0">
                <a:solidFill>
                  <a:srgbClr val="00B050"/>
                </a:solidFill>
                <a:latin typeface="微软雅黑" panose="020B0503020204020204" pitchFamily="34" charset="-122"/>
                <a:ea typeface="微软雅黑" panose="020B0503020204020204" pitchFamily="34" charset="-122"/>
                <a:cs typeface="+mn-ea"/>
                <a:sym typeface="+mn-lt"/>
              </a:rPr>
              <a:t>科学技术支出     </a:t>
            </a:r>
            <a:r>
              <a:rPr lang="zh-CN" altLang="en-US" b="1" dirty="0" smtClean="0">
                <a:solidFill>
                  <a:srgbClr val="00B050"/>
                </a:solidFill>
                <a:latin typeface="微软雅黑" panose="020B0503020204020204" pitchFamily="34" charset="-122"/>
                <a:ea typeface="微软雅黑" panose="020B0503020204020204" pitchFamily="34" charset="-122"/>
                <a:cs typeface="+mn-ea"/>
                <a:sym typeface="+mn-lt"/>
              </a:rPr>
              <a:t>（</a:t>
            </a:r>
            <a:r>
              <a:rPr lang="en-US" altLang="zh-CN" b="1" dirty="0" smtClean="0">
                <a:solidFill>
                  <a:srgbClr val="00B050"/>
                </a:solidFill>
                <a:latin typeface="微软雅黑" panose="020B0503020204020204" pitchFamily="34" charset="-122"/>
                <a:ea typeface="微软雅黑" panose="020B0503020204020204" pitchFamily="34" charset="-122"/>
                <a:cs typeface="+mn-ea"/>
                <a:sym typeface="+mn-lt"/>
              </a:rPr>
              <a:t>DC-2</a:t>
            </a:r>
            <a:r>
              <a:rPr lang="zh-CN" altLang="en-US" b="1" dirty="0" smtClean="0">
                <a:solidFill>
                  <a:srgbClr val="00B050"/>
                </a:solidFill>
                <a:latin typeface="微软雅黑" panose="020B0503020204020204" pitchFamily="34" charset="-122"/>
                <a:ea typeface="微软雅黑" panose="020B0503020204020204" pitchFamily="34" charset="-122"/>
                <a:cs typeface="+mn-ea"/>
                <a:sym typeface="+mn-lt"/>
              </a:rPr>
              <a:t>）财政</a:t>
            </a:r>
            <a:r>
              <a:rPr lang="zh-CN" altLang="en-US" b="1" dirty="0">
                <a:solidFill>
                  <a:srgbClr val="00B050"/>
                </a:solidFill>
                <a:latin typeface="微软雅黑" panose="020B0503020204020204" pitchFamily="34" charset="-122"/>
                <a:ea typeface="微软雅黑" panose="020B0503020204020204" pitchFamily="34" charset="-122"/>
                <a:cs typeface="+mn-ea"/>
                <a:sym typeface="+mn-lt"/>
              </a:rPr>
              <a:t>其他功能支出</a:t>
            </a:r>
            <a:r>
              <a:rPr lang="zh-CN" altLang="en-US" b="1" dirty="0" smtClean="0">
                <a:solidFill>
                  <a:srgbClr val="00B050"/>
                </a:solidFill>
                <a:latin typeface="微软雅黑" panose="020B0503020204020204" pitchFamily="34" charset="-122"/>
                <a:ea typeface="微软雅黑" panose="020B0503020204020204" pitchFamily="34" charset="-122"/>
                <a:cs typeface="+mn-ea"/>
                <a:sym typeface="+mn-lt"/>
              </a:rPr>
              <a:t>中科学技术支出</a:t>
            </a:r>
            <a:endParaRPr lang="en-US" altLang="zh-CN" b="1" dirty="0">
              <a:solidFill>
                <a:srgbClr val="00B050"/>
              </a:solidFill>
              <a:latin typeface="微软雅黑" panose="020B0503020204020204" pitchFamily="34" charset="-122"/>
              <a:ea typeface="微软雅黑" panose="020B0503020204020204" pitchFamily="34" charset="-122"/>
              <a:cs typeface="+mn-ea"/>
              <a:sym typeface="+mn-lt"/>
            </a:endParaRPr>
          </a:p>
          <a:p>
            <a:pPr algn="ctr">
              <a:lnSpc>
                <a:spcPts val="3000"/>
              </a:lnSpc>
            </a:pPr>
            <a:r>
              <a:rPr lang="zh-CN" altLang="en-US" b="1" dirty="0" smtClean="0">
                <a:solidFill>
                  <a:srgbClr val="C00000"/>
                </a:solidFill>
                <a:latin typeface="微软雅黑" panose="020B0503020204020204" pitchFamily="34" charset="-122"/>
                <a:ea typeface="微软雅黑" panose="020B0503020204020204" pitchFamily="34" charset="-122"/>
                <a:cs typeface="+mn-ea"/>
                <a:sym typeface="+mn-lt"/>
              </a:rPr>
              <a:t>（附表</a:t>
            </a:r>
            <a:r>
              <a:rPr lang="en-US" altLang="zh-CN" b="1" dirty="0" smtClean="0">
                <a:solidFill>
                  <a:srgbClr val="C00000"/>
                </a:solidFill>
                <a:latin typeface="微软雅黑" panose="020B0503020204020204" pitchFamily="34" charset="-122"/>
                <a:ea typeface="微软雅黑" panose="020B0503020204020204" pitchFamily="34" charset="-122"/>
                <a:cs typeface="+mn-ea"/>
                <a:sym typeface="+mn-lt"/>
              </a:rPr>
              <a:t>1</a:t>
            </a:r>
            <a:r>
              <a:rPr lang="zh-CN" altLang="en-US" b="1" dirty="0" smtClean="0">
                <a:solidFill>
                  <a:srgbClr val="C00000"/>
                </a:solidFill>
                <a:latin typeface="微软雅黑" panose="020B0503020204020204" pitchFamily="34" charset="-122"/>
                <a:ea typeface="微软雅黑" panose="020B0503020204020204" pitchFamily="34" charset="-122"/>
                <a:cs typeface="+mn-ea"/>
                <a:sym typeface="+mn-lt"/>
              </a:rPr>
              <a:t>）财政</a:t>
            </a: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科技支出与研发经费对应关系</a:t>
            </a:r>
            <a:endParaRPr lang="en-US" altLang="zh-CN" b="1" dirty="0">
              <a:solidFill>
                <a:srgbClr val="C00000"/>
              </a:solidFill>
              <a:latin typeface="微软雅黑" panose="020B0503020204020204" pitchFamily="34" charset="-122"/>
              <a:ea typeface="微软雅黑" panose="020B0503020204020204" pitchFamily="34" charset="-122"/>
              <a:cs typeface="+mn-ea"/>
              <a:sym typeface="+mn-lt"/>
            </a:endParaRPr>
          </a:p>
          <a:p>
            <a:pPr>
              <a:lnSpc>
                <a:spcPts val="3000"/>
              </a:lnSpc>
            </a:pPr>
            <a:r>
              <a:rPr lang="en-US" altLang="zh-CN" b="1" dirty="0">
                <a:solidFill>
                  <a:srgbClr val="C00000"/>
                </a:solidFill>
                <a:latin typeface="微软雅黑" panose="020B0503020204020204" pitchFamily="34" charset="-122"/>
                <a:ea typeface="微软雅黑" panose="020B0503020204020204" pitchFamily="34" charset="-122"/>
                <a:cs typeface="+mn-ea"/>
                <a:sym typeface="+mn-lt"/>
              </a:rPr>
              <a:t>                                          </a:t>
            </a:r>
            <a:r>
              <a:rPr lang="zh-CN" altLang="en-US" b="1" dirty="0" smtClean="0">
                <a:solidFill>
                  <a:srgbClr val="C00000"/>
                </a:solidFill>
                <a:latin typeface="微软雅黑" panose="020B0503020204020204" pitchFamily="34" charset="-122"/>
                <a:ea typeface="微软雅黑" panose="020B0503020204020204" pitchFamily="34" charset="-122"/>
                <a:cs typeface="+mn-ea"/>
                <a:sym typeface="+mn-lt"/>
              </a:rPr>
              <a:t>（附表</a:t>
            </a:r>
            <a:r>
              <a:rPr lang="en-US" altLang="zh-CN" b="1" dirty="0" smtClean="0">
                <a:solidFill>
                  <a:srgbClr val="C00000"/>
                </a:solidFill>
                <a:latin typeface="微软雅黑" panose="020B0503020204020204" pitchFamily="34" charset="-122"/>
                <a:ea typeface="微软雅黑" panose="020B0503020204020204" pitchFamily="34" charset="-122"/>
                <a:cs typeface="+mn-ea"/>
                <a:sym typeface="+mn-lt"/>
              </a:rPr>
              <a:t>2</a:t>
            </a:r>
            <a:r>
              <a:rPr lang="zh-CN" altLang="en-US" b="1" dirty="0" smtClean="0">
                <a:solidFill>
                  <a:srgbClr val="C00000"/>
                </a:solidFill>
                <a:latin typeface="微软雅黑" panose="020B0503020204020204" pitchFamily="34" charset="-122"/>
                <a:ea typeface="微软雅黑" panose="020B0503020204020204" pitchFamily="34" charset="-122"/>
                <a:cs typeface="+mn-ea"/>
                <a:sym typeface="+mn-lt"/>
              </a:rPr>
              <a:t>）机构</a:t>
            </a: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清单表</a:t>
            </a:r>
            <a:endParaRPr lang="en-US" altLang="zh-CN" b="1"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112" name="矩形 1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4BA48F12-FF34-4395-BA37-4E8E2004B8E3}"/>
              </a:ext>
            </a:extLst>
          </p:cNvPr>
          <p:cNvSpPr/>
          <p:nvPr/>
        </p:nvSpPr>
        <p:spPr>
          <a:xfrm>
            <a:off x="1857356" y="714362"/>
            <a:ext cx="6215106" cy="477054"/>
          </a:xfrm>
          <a:prstGeom prst="rect">
            <a:avLst/>
          </a:prstGeom>
        </p:spPr>
        <p:txBody>
          <a:bodyPr wrap="square">
            <a:spAutoFit/>
          </a:bodyPr>
          <a:lstStyle/>
          <a:p>
            <a:pPr algn="ctr" fontAlgn="base">
              <a:lnSpc>
                <a:spcPts val="3000"/>
              </a:lnSpc>
              <a:spcBef>
                <a:spcPct val="0"/>
              </a:spcBef>
              <a:spcAft>
                <a:spcPct val="0"/>
              </a:spcAft>
              <a:defRPr/>
            </a:pPr>
            <a:r>
              <a:rPr lang="en-US" altLang="zh-CN" sz="2400" b="1" dirty="0" smtClean="0">
                <a:solidFill>
                  <a:srgbClr val="376092"/>
                </a:solidFill>
                <a:latin typeface="微软雅黑" panose="020B0503020204020204" pitchFamily="34" charset="-122"/>
                <a:ea typeface="微软雅黑" panose="020B0503020204020204" pitchFamily="34" charset="-122"/>
                <a:cs typeface="+mn-ea"/>
                <a:sym typeface="+mn-lt"/>
              </a:rPr>
              <a:t>What-</a:t>
            </a:r>
            <a:r>
              <a:rPr lang="zh-CN" altLang="en-US" sz="2400" b="1" dirty="0" smtClean="0">
                <a:solidFill>
                  <a:srgbClr val="376092"/>
                </a:solidFill>
                <a:latin typeface="微软雅黑" panose="020B0503020204020204" pitchFamily="34" charset="-122"/>
                <a:ea typeface="微软雅黑" panose="020B0503020204020204" pitchFamily="34" charset="-122"/>
                <a:cs typeface="+mn-ea"/>
                <a:sym typeface="+mn-lt"/>
              </a:rPr>
              <a:t>调查内容（</a:t>
            </a:r>
            <a:r>
              <a:rPr lang="en-US" altLang="zh-CN" sz="2400" b="1" dirty="0" smtClean="0">
                <a:solidFill>
                  <a:srgbClr val="C00000"/>
                </a:solidFill>
                <a:latin typeface="微软雅黑" panose="020B0503020204020204" pitchFamily="34" charset="-122"/>
                <a:ea typeface="微软雅黑" panose="020B0503020204020204" pitchFamily="34" charset="-122"/>
                <a:cs typeface="+mn-ea"/>
                <a:sym typeface="+mn-lt"/>
              </a:rPr>
              <a:t>2019.1.1-2019.12.31</a:t>
            </a:r>
            <a:r>
              <a:rPr lang="zh-CN" altLang="en-US" sz="2400" b="1" dirty="0" smtClean="0">
                <a:solidFill>
                  <a:srgbClr val="376092"/>
                </a:solidFill>
                <a:latin typeface="微软雅黑" panose="020B0503020204020204" pitchFamily="34" charset="-122"/>
                <a:ea typeface="微软雅黑" panose="020B0503020204020204" pitchFamily="34" charset="-122"/>
                <a:cs typeface="+mn-ea"/>
                <a:sym typeface="+mn-lt"/>
              </a:rPr>
              <a:t>）</a:t>
            </a:r>
            <a:endParaRPr lang="en-US" altLang="zh-CN" sz="2400" b="1" dirty="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114" name="矩形 113">
            <a:extLst>
              <a:ext uri="{FF2B5EF4-FFF2-40B4-BE49-F238E27FC236}">
                <a16:creationId xmlns:a16="http://schemas.microsoft.com/office/drawing/2014/main" id="{91A35C27-5867-4CB4-AF7A-82DE96092310}"/>
              </a:ext>
            </a:extLst>
          </p:cNvPr>
          <p:cNvSpPr/>
          <p:nvPr/>
        </p:nvSpPr>
        <p:spPr>
          <a:xfrm>
            <a:off x="251520" y="3872688"/>
            <a:ext cx="3741421" cy="861774"/>
          </a:xfrm>
          <a:prstGeom prst="rect">
            <a:avLst/>
          </a:prstGeom>
        </p:spPr>
        <p:txBody>
          <a:bodyPr wrap="square">
            <a:spAutoFit/>
          </a:bodyPr>
          <a:lstStyle/>
          <a:p>
            <a:pPr algn="ctr">
              <a:lnSpc>
                <a:spcPts val="3000"/>
              </a:lnSpc>
            </a:pPr>
            <a:r>
              <a:rPr lang="zh-CN" altLang="en-US" b="1" dirty="0">
                <a:latin typeface="微软雅黑" panose="020B0503020204020204" pitchFamily="34" charset="-122"/>
                <a:ea typeface="微软雅黑" panose="020B0503020204020204" pitchFamily="34" charset="-122"/>
                <a:cs typeface="+mn-ea"/>
                <a:sym typeface="+mn-lt"/>
              </a:rPr>
              <a:t>省、地市、县区各级</a:t>
            </a:r>
            <a:r>
              <a:rPr lang="zh-CN" altLang="en-US" b="1" dirty="0" smtClean="0">
                <a:latin typeface="微软雅黑" panose="020B0503020204020204" pitchFamily="34" charset="-122"/>
                <a:ea typeface="微软雅黑" panose="020B0503020204020204" pitchFamily="34" charset="-122"/>
                <a:cs typeface="+mn-ea"/>
                <a:sym typeface="+mn-lt"/>
              </a:rPr>
              <a:t>地方政府</a:t>
            </a:r>
            <a:endParaRPr lang="en-US" altLang="zh-CN" b="1" dirty="0">
              <a:latin typeface="微软雅黑" panose="020B0503020204020204" pitchFamily="34" charset="-122"/>
              <a:ea typeface="微软雅黑" panose="020B0503020204020204" pitchFamily="34" charset="-122"/>
              <a:cs typeface="+mn-ea"/>
              <a:sym typeface="+mn-lt"/>
            </a:endParaRPr>
          </a:p>
          <a:p>
            <a:pPr algn="ctr">
              <a:lnSpc>
                <a:spcPts val="3000"/>
              </a:lnSpc>
            </a:pPr>
            <a:r>
              <a:rPr lang="zh-CN" altLang="en-US" b="1" dirty="0" smtClean="0">
                <a:solidFill>
                  <a:srgbClr val="C00000"/>
                </a:solidFill>
                <a:latin typeface="微软雅黑" panose="020B0503020204020204" pitchFamily="34" charset="-122"/>
                <a:ea typeface="微软雅黑" panose="020B0503020204020204" pitchFamily="34" charset="-122"/>
                <a:cs typeface="+mn-ea"/>
                <a:sym typeface="+mn-lt"/>
              </a:rPr>
              <a:t>（其他</a:t>
            </a: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单独一级财政调查</a:t>
            </a:r>
            <a:r>
              <a:rPr lang="zh-CN" altLang="en-US" b="1" dirty="0" smtClean="0">
                <a:solidFill>
                  <a:srgbClr val="C00000"/>
                </a:solidFill>
                <a:latin typeface="微软雅黑" panose="020B0503020204020204" pitchFamily="34" charset="-122"/>
                <a:ea typeface="微软雅黑" panose="020B0503020204020204" pitchFamily="34" charset="-122"/>
                <a:cs typeface="+mn-ea"/>
                <a:sym typeface="+mn-lt"/>
              </a:rPr>
              <a:t>单位）</a:t>
            </a:r>
            <a:endParaRPr lang="en-US" altLang="zh-CN" b="1"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115" name="矩形 11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ECC5C7B8-268C-41AB-A36B-BBE19C2F8BF2}"/>
              </a:ext>
            </a:extLst>
          </p:cNvPr>
          <p:cNvSpPr/>
          <p:nvPr/>
        </p:nvSpPr>
        <p:spPr>
          <a:xfrm>
            <a:off x="-142908" y="3380580"/>
            <a:ext cx="4929189" cy="477054"/>
          </a:xfrm>
          <a:prstGeom prst="rect">
            <a:avLst/>
          </a:prstGeom>
        </p:spPr>
        <p:txBody>
          <a:bodyPr wrap="square">
            <a:spAutoFit/>
          </a:bodyPr>
          <a:lstStyle/>
          <a:p>
            <a:pPr algn="ctr" fontAlgn="base">
              <a:lnSpc>
                <a:spcPts val="3000"/>
              </a:lnSpc>
              <a:spcBef>
                <a:spcPct val="0"/>
              </a:spcBef>
              <a:spcAft>
                <a:spcPct val="0"/>
              </a:spcAft>
              <a:defRPr/>
            </a:pPr>
            <a:r>
              <a:rPr lang="en-US" altLang="zh-CN" sz="2400" b="1" dirty="0" smtClean="0">
                <a:solidFill>
                  <a:srgbClr val="376092"/>
                </a:solidFill>
                <a:latin typeface="微软雅黑" panose="020B0503020204020204" pitchFamily="34" charset="-122"/>
                <a:ea typeface="微软雅黑" panose="020B0503020204020204" pitchFamily="34" charset="-122"/>
                <a:cs typeface="+mn-ea"/>
                <a:sym typeface="+mn-lt"/>
              </a:rPr>
              <a:t>Who-</a:t>
            </a:r>
            <a:r>
              <a:rPr lang="zh-CN" altLang="en-US" sz="2400" b="1" dirty="0" smtClean="0">
                <a:solidFill>
                  <a:srgbClr val="376092"/>
                </a:solidFill>
                <a:latin typeface="微软雅黑" panose="020B0503020204020204" pitchFamily="34" charset="-122"/>
                <a:ea typeface="微软雅黑" panose="020B0503020204020204" pitchFamily="34" charset="-122"/>
                <a:cs typeface="+mn-ea"/>
                <a:sym typeface="+mn-lt"/>
              </a:rPr>
              <a:t>调查对象（</a:t>
            </a:r>
            <a:r>
              <a:rPr lang="en-US" altLang="zh-CN" sz="2400" b="1" dirty="0" smtClean="0">
                <a:solidFill>
                  <a:srgbClr val="C00000"/>
                </a:solidFill>
                <a:latin typeface="微软雅黑" panose="020B0503020204020204" pitchFamily="34" charset="-122"/>
                <a:ea typeface="微软雅黑" panose="020B0503020204020204" pitchFamily="34" charset="-122"/>
                <a:cs typeface="+mn-ea"/>
                <a:sym typeface="+mn-lt"/>
              </a:rPr>
              <a:t>2019.10.31</a:t>
            </a:r>
            <a:r>
              <a:rPr lang="zh-CN" altLang="en-US" sz="2400" b="1" dirty="0" smtClean="0">
                <a:solidFill>
                  <a:srgbClr val="376092"/>
                </a:solidFill>
                <a:latin typeface="微软雅黑" panose="020B0503020204020204" pitchFamily="34" charset="-122"/>
                <a:ea typeface="微软雅黑" panose="020B0503020204020204" pitchFamily="34" charset="-122"/>
                <a:cs typeface="+mn-ea"/>
                <a:sym typeface="+mn-lt"/>
              </a:rPr>
              <a:t>）</a:t>
            </a:r>
            <a:endParaRPr lang="en-US" altLang="zh-CN" sz="2400" b="1" dirty="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117" name="矩形 116">
            <a:extLst>
              <a:ext uri="{FF2B5EF4-FFF2-40B4-BE49-F238E27FC236}">
                <a16:creationId xmlns:a16="http://schemas.microsoft.com/office/drawing/2014/main" id="{9A96A4A3-F8C2-446F-BF6B-A1A1ECBD48AE}"/>
              </a:ext>
            </a:extLst>
          </p:cNvPr>
          <p:cNvSpPr/>
          <p:nvPr/>
        </p:nvSpPr>
        <p:spPr>
          <a:xfrm>
            <a:off x="4840891" y="3742748"/>
            <a:ext cx="4698588" cy="1246495"/>
          </a:xfrm>
          <a:prstGeom prst="rect">
            <a:avLst/>
          </a:prstGeom>
        </p:spPr>
        <p:txBody>
          <a:bodyPr wrap="square">
            <a:spAutoFit/>
          </a:bodyPr>
          <a:lstStyle/>
          <a:p>
            <a:pPr>
              <a:lnSpc>
                <a:spcPts val="3000"/>
              </a:lnSpc>
            </a:pPr>
            <a:r>
              <a:rPr lang="zh-CN" altLang="zh-CN" b="1" dirty="0">
                <a:solidFill>
                  <a:srgbClr val="00B050"/>
                </a:solidFill>
                <a:latin typeface="微软雅黑" panose="020B0503020204020204" pitchFamily="34" charset="-122"/>
                <a:ea typeface="微软雅黑" panose="020B0503020204020204" pitchFamily="34" charset="-122"/>
                <a:cs typeface="+mn-ea"/>
              </a:rPr>
              <a:t>财政部门提供科学技术支出数据和资料</a:t>
            </a:r>
            <a:endParaRPr lang="en-US" altLang="zh-CN" b="1" dirty="0">
              <a:latin typeface="微软雅黑" panose="020B0503020204020204" pitchFamily="34" charset="-122"/>
              <a:ea typeface="微软雅黑" panose="020B0503020204020204" pitchFamily="34" charset="-122"/>
              <a:cs typeface="+mn-ea"/>
            </a:endParaRPr>
          </a:p>
          <a:p>
            <a:pPr>
              <a:lnSpc>
                <a:spcPts val="3000"/>
              </a:lnSpc>
            </a:pPr>
            <a:r>
              <a:rPr lang="zh-CN" altLang="zh-CN" b="1" dirty="0">
                <a:latin typeface="微软雅黑" panose="020B0503020204020204" pitchFamily="34" charset="-122"/>
                <a:ea typeface="微软雅黑" panose="020B0503020204020204" pitchFamily="34" charset="-122"/>
                <a:cs typeface="+mn-ea"/>
              </a:rPr>
              <a:t>财政部门提供数据和资料</a:t>
            </a:r>
            <a:r>
              <a:rPr lang="zh-CN" altLang="zh-CN" b="1" dirty="0">
                <a:solidFill>
                  <a:srgbClr val="C00000"/>
                </a:solidFill>
                <a:latin typeface="微软雅黑" panose="020B0503020204020204" pitchFamily="34" charset="-122"/>
                <a:ea typeface="微软雅黑" panose="020B0503020204020204" pitchFamily="34" charset="-122"/>
                <a:cs typeface="+mn-ea"/>
              </a:rPr>
              <a:t>并商科技部门</a:t>
            </a:r>
            <a:endParaRPr lang="en-US" altLang="zh-CN" b="1" dirty="0">
              <a:latin typeface="微软雅黑" panose="020B0503020204020204" pitchFamily="34" charset="-122"/>
              <a:ea typeface="微软雅黑" panose="020B0503020204020204" pitchFamily="34" charset="-122"/>
              <a:cs typeface="+mn-ea"/>
            </a:endParaRPr>
          </a:p>
          <a:p>
            <a:pPr>
              <a:lnSpc>
                <a:spcPts val="3000"/>
              </a:lnSpc>
            </a:pPr>
            <a:r>
              <a:rPr lang="zh-CN" altLang="zh-CN" b="1" dirty="0">
                <a:latin typeface="微软雅黑" panose="020B0503020204020204" pitchFamily="34" charset="-122"/>
                <a:ea typeface="微软雅黑" panose="020B0503020204020204" pitchFamily="34" charset="-122"/>
                <a:cs typeface="+mn-ea"/>
              </a:rPr>
              <a:t>科技部门填报</a:t>
            </a:r>
            <a:r>
              <a:rPr lang="zh-CN" altLang="zh-CN" b="1" dirty="0" smtClean="0">
                <a:latin typeface="微软雅黑" panose="020B0503020204020204" pitchFamily="34" charset="-122"/>
                <a:ea typeface="微软雅黑" panose="020B0503020204020204" pitchFamily="34" charset="-122"/>
                <a:cs typeface="+mn-ea"/>
              </a:rPr>
              <a:t>数据</a:t>
            </a:r>
            <a:r>
              <a:rPr lang="zh-CN" altLang="en-US" b="1" dirty="0" smtClean="0">
                <a:latin typeface="微软雅黑" panose="020B0503020204020204" pitchFamily="34" charset="-122"/>
                <a:ea typeface="微软雅黑" panose="020B0503020204020204" pitchFamily="34" charset="-122"/>
                <a:cs typeface="+mn-ea"/>
              </a:rPr>
              <a:t>并</a:t>
            </a:r>
            <a:r>
              <a:rPr lang="zh-CN" altLang="zh-CN" b="1" dirty="0" smtClean="0">
                <a:latin typeface="微软雅黑" panose="020B0503020204020204" pitchFamily="34" charset="-122"/>
                <a:ea typeface="微软雅黑" panose="020B0503020204020204" pitchFamily="34" charset="-122"/>
                <a:cs typeface="+mn-ea"/>
              </a:rPr>
              <a:t>报送</a:t>
            </a:r>
            <a:endParaRPr lang="zh-CN" altLang="zh-CN" b="1" dirty="0">
              <a:latin typeface="微软雅黑" panose="020B0503020204020204" pitchFamily="34" charset="-122"/>
              <a:ea typeface="微软雅黑" panose="020B0503020204020204" pitchFamily="34" charset="-122"/>
              <a:cs typeface="+mn-ea"/>
            </a:endParaRPr>
          </a:p>
        </p:txBody>
      </p:sp>
      <p:sp>
        <p:nvSpPr>
          <p:cNvPr id="118" name="矩形 11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E46833D5-1908-4C20-A1AA-0799C8685E81}"/>
              </a:ext>
            </a:extLst>
          </p:cNvPr>
          <p:cNvSpPr/>
          <p:nvPr/>
        </p:nvSpPr>
        <p:spPr>
          <a:xfrm>
            <a:off x="5511524" y="3357568"/>
            <a:ext cx="2846690" cy="477054"/>
          </a:xfrm>
          <a:prstGeom prst="rect">
            <a:avLst/>
          </a:prstGeom>
        </p:spPr>
        <p:txBody>
          <a:bodyPr wrap="square">
            <a:spAutoFit/>
          </a:bodyPr>
          <a:lstStyle/>
          <a:p>
            <a:pPr algn="ctr" fontAlgn="base">
              <a:lnSpc>
                <a:spcPts val="3000"/>
              </a:lnSpc>
              <a:spcBef>
                <a:spcPct val="0"/>
              </a:spcBef>
              <a:spcAft>
                <a:spcPct val="0"/>
              </a:spcAft>
              <a:defRPr/>
            </a:pPr>
            <a:r>
              <a:rPr lang="en-US" altLang="zh-CN" sz="2400" b="1" dirty="0" smtClean="0">
                <a:solidFill>
                  <a:srgbClr val="376092"/>
                </a:solidFill>
                <a:latin typeface="微软雅黑" panose="020B0503020204020204" pitchFamily="34" charset="-122"/>
                <a:ea typeface="微软雅黑" panose="020B0503020204020204" pitchFamily="34" charset="-122"/>
                <a:cs typeface="+mn-ea"/>
                <a:sym typeface="+mn-lt"/>
              </a:rPr>
              <a:t>How-</a:t>
            </a:r>
            <a:r>
              <a:rPr lang="zh-CN" altLang="en-US" sz="2400" b="1" dirty="0" smtClean="0">
                <a:solidFill>
                  <a:srgbClr val="376092"/>
                </a:solidFill>
                <a:latin typeface="微软雅黑" panose="020B0503020204020204" pitchFamily="34" charset="-122"/>
                <a:ea typeface="微软雅黑" panose="020B0503020204020204" pitchFamily="34" charset="-122"/>
                <a:cs typeface="+mn-ea"/>
                <a:sym typeface="+mn-lt"/>
              </a:rPr>
              <a:t>如何开展</a:t>
            </a:r>
            <a:endParaRPr lang="en-US" altLang="zh-CN" sz="2400" b="1" dirty="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38" name="组合 7"/>
          <p:cNvGrpSpPr>
            <a:grpSpLocks/>
          </p:cNvGrpSpPr>
          <p:nvPr/>
        </p:nvGrpSpPr>
        <p:grpSpPr bwMode="auto">
          <a:xfrm>
            <a:off x="300038" y="106293"/>
            <a:ext cx="4776018" cy="523220"/>
            <a:chOff x="400051" y="268099"/>
            <a:chExt cx="5136254" cy="580895"/>
          </a:xfrm>
        </p:grpSpPr>
        <p:sp>
          <p:nvSpPr>
            <p:cNvPr id="39" name="任意多边形 3"/>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文本框 26"/>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一、调查基本情况</a:t>
              </a:r>
            </a:p>
          </p:txBody>
        </p:sp>
      </p:grpSp>
      <p:pic>
        <p:nvPicPr>
          <p:cNvPr id="41" name="图片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38970262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38" name="组合 7"/>
          <p:cNvGrpSpPr>
            <a:grpSpLocks/>
          </p:cNvGrpSpPr>
          <p:nvPr/>
        </p:nvGrpSpPr>
        <p:grpSpPr bwMode="auto">
          <a:xfrm>
            <a:off x="300038" y="106293"/>
            <a:ext cx="4776018" cy="523220"/>
            <a:chOff x="400051" y="268099"/>
            <a:chExt cx="5136254" cy="580895"/>
          </a:xfrm>
        </p:grpSpPr>
        <p:sp>
          <p:nvSpPr>
            <p:cNvPr id="39" name="任意多边形 3"/>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文本框 26"/>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一、调查基本情况</a:t>
              </a:r>
            </a:p>
          </p:txBody>
        </p:sp>
      </p:grpSp>
      <p:pic>
        <p:nvPicPr>
          <p:cNvPr id="41" name="图片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pic>
        <p:nvPicPr>
          <p:cNvPr id="1026" name="Picture 2"/>
          <p:cNvPicPr>
            <a:picLocks noChangeAspect="1" noChangeArrowheads="1"/>
          </p:cNvPicPr>
          <p:nvPr/>
        </p:nvPicPr>
        <p:blipFill>
          <a:blip r:embed="rId4"/>
          <a:srcRect/>
          <a:stretch>
            <a:fillRect/>
          </a:stretch>
        </p:blipFill>
        <p:spPr bwMode="auto">
          <a:xfrm>
            <a:off x="118251" y="1500180"/>
            <a:ext cx="8811467" cy="2357454"/>
          </a:xfrm>
          <a:prstGeom prst="rect">
            <a:avLst/>
          </a:prstGeom>
          <a:noFill/>
          <a:ln w="9525">
            <a:noFill/>
            <a:miter lim="800000"/>
            <a:headEnd/>
            <a:tailEnd/>
          </a:ln>
          <a:effectLst/>
        </p:spPr>
      </p:pic>
    </p:spTree>
    <p:extLst>
      <p:ext uri="{BB962C8B-B14F-4D97-AF65-F5344CB8AC3E}">
        <p14:creationId xmlns:p14="http://schemas.microsoft.com/office/powerpoint/2010/main" val="22997453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rot="5400000">
            <a:off x="-1313377" y="1313377"/>
            <a:ext cx="5143500" cy="2516746"/>
          </a:xfrm>
          <a:prstGeom prst="triangle">
            <a:avLst/>
          </a:prstGeom>
          <a:solidFill>
            <a:srgbClr val="005A9E"/>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527260" y="2247715"/>
            <a:ext cx="1164421" cy="992579"/>
          </a:xfrm>
          <a:prstGeom prst="rect">
            <a:avLst/>
          </a:prstGeom>
        </p:spPr>
        <p:txBody>
          <a:bodyPr wrap="none" lIns="68580" tIns="34290" rIns="68580" bIns="34290">
            <a:spAutoFit/>
          </a:bodyPr>
          <a:lstStyle/>
          <a:p>
            <a:pPr defTabSz="913765">
              <a:spcBef>
                <a:spcPts val="0"/>
              </a:spcBef>
              <a:spcAft>
                <a:spcPts val="0"/>
              </a:spcAft>
              <a:defRPr/>
            </a:pPr>
            <a:r>
              <a:rPr lang="en-US" altLang="zh-CN" sz="6000" b="1" kern="0" spc="3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6000" b="1" kern="0" spc="3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23125" y="0"/>
            <a:ext cx="8020877" cy="257175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矩形 8"/>
          <p:cNvSpPr/>
          <p:nvPr/>
        </p:nvSpPr>
        <p:spPr>
          <a:xfrm>
            <a:off x="3491880" y="3003798"/>
            <a:ext cx="3831818" cy="807913"/>
          </a:xfrm>
          <a:prstGeom prst="rect">
            <a:avLst/>
          </a:prstGeom>
        </p:spPr>
        <p:txBody>
          <a:bodyPr wrap="none" lIns="68580" tIns="34290" rIns="68580" bIns="34290">
            <a:spAutoFit/>
          </a:bodyPr>
          <a:lstStyle/>
          <a:p>
            <a:pPr defTabSz="913765">
              <a:spcBef>
                <a:spcPts val="0"/>
              </a:spcBef>
              <a:spcAft>
                <a:spcPts val="0"/>
              </a:spcAft>
              <a:defRPr/>
            </a:pPr>
            <a:r>
              <a:rPr lang="zh-CN" altLang="en-US" sz="4800" b="1" kern="0" dirty="0">
                <a:solidFill>
                  <a:schemeClr val="tx1">
                    <a:lumMod val="75000"/>
                    <a:lumOff val="25000"/>
                  </a:schemeClr>
                </a:solidFill>
                <a:latin typeface="华文中宋" panose="02010600040101010101" pitchFamily="2" charset="-122"/>
                <a:ea typeface="华文中宋" panose="02010600040101010101" pitchFamily="2" charset="-122"/>
                <a:cs typeface="+mn-ea"/>
                <a:sym typeface="+mn-lt"/>
              </a:rPr>
              <a:t>填报注意事项</a:t>
            </a:r>
          </a:p>
        </p:txBody>
      </p:sp>
    </p:spTree>
    <p:extLst>
      <p:ext uri="{BB962C8B-B14F-4D97-AF65-F5344CB8AC3E}">
        <p14:creationId xmlns:p14="http://schemas.microsoft.com/office/powerpoint/2010/main" val="3691109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2BD6EB95-32C6-4BE3-AED7-6082B3814121}"/>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8" name="组合 7">
            <a:extLst>
              <a:ext uri="{FF2B5EF4-FFF2-40B4-BE49-F238E27FC236}">
                <a16:creationId xmlns:a16="http://schemas.microsoft.com/office/drawing/2014/main" id="{7B7C684B-3DA5-417A-85A2-A49EB1FEAC6F}"/>
              </a:ext>
            </a:extLst>
          </p:cNvPr>
          <p:cNvGrpSpPr>
            <a:grpSpLocks/>
          </p:cNvGrpSpPr>
          <p:nvPr/>
        </p:nvGrpSpPr>
        <p:grpSpPr bwMode="auto">
          <a:xfrm>
            <a:off x="300038" y="106293"/>
            <a:ext cx="4776018" cy="523220"/>
            <a:chOff x="400051" y="268099"/>
            <a:chExt cx="5136254" cy="580895"/>
          </a:xfrm>
        </p:grpSpPr>
        <p:sp>
          <p:nvSpPr>
            <p:cNvPr id="9" name="任意多边形 3">
              <a:extLst>
                <a:ext uri="{FF2B5EF4-FFF2-40B4-BE49-F238E27FC236}">
                  <a16:creationId xmlns:a16="http://schemas.microsoft.com/office/drawing/2014/main" id="{518562FA-12FE-45FA-B955-8374FA14A158}"/>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文本框 26">
              <a:extLst>
                <a:ext uri="{FF2B5EF4-FFF2-40B4-BE49-F238E27FC236}">
                  <a16:creationId xmlns:a16="http://schemas.microsoft.com/office/drawing/2014/main" id="{08C1C5AC-D103-4897-B6CB-8DB71F9E3626}"/>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平台</a:t>
              </a:r>
            </a:p>
          </p:txBody>
        </p:sp>
      </p:grpSp>
      <p:pic>
        <p:nvPicPr>
          <p:cNvPr id="11" name="图片 10">
            <a:extLst>
              <a:ext uri="{FF2B5EF4-FFF2-40B4-BE49-F238E27FC236}">
                <a16:creationId xmlns:a16="http://schemas.microsoft.com/office/drawing/2014/main" id="{6E8FA660-A4E9-47BC-9369-ED1E4C0FC0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pic>
        <p:nvPicPr>
          <p:cNvPr id="2051" name="Picture 3"/>
          <p:cNvPicPr>
            <a:picLocks noChangeAspect="1" noChangeArrowheads="1"/>
          </p:cNvPicPr>
          <p:nvPr/>
        </p:nvPicPr>
        <p:blipFill>
          <a:blip r:embed="rId4"/>
          <a:srcRect/>
          <a:stretch>
            <a:fillRect/>
          </a:stretch>
        </p:blipFill>
        <p:spPr bwMode="auto">
          <a:xfrm>
            <a:off x="1071538" y="1000114"/>
            <a:ext cx="6786610" cy="3555267"/>
          </a:xfrm>
          <a:prstGeom prst="rect">
            <a:avLst/>
          </a:prstGeom>
          <a:noFill/>
          <a:ln w="9525">
            <a:noFill/>
            <a:miter lim="800000"/>
            <a:headEnd/>
            <a:tailEnd/>
          </a:ln>
          <a:effectLst/>
        </p:spPr>
      </p:pic>
    </p:spTree>
    <p:extLst>
      <p:ext uri="{BB962C8B-B14F-4D97-AF65-F5344CB8AC3E}">
        <p14:creationId xmlns:p14="http://schemas.microsoft.com/office/powerpoint/2010/main" val="34457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p:cNvSpPr txBox="1">
            <a:spLocks noChangeArrowheads="1"/>
          </p:cNvSpPr>
          <p:nvPr/>
        </p:nvSpPr>
        <p:spPr bwMode="gray">
          <a:xfrm>
            <a:off x="959559" y="4644563"/>
            <a:ext cx="331787" cy="461962"/>
          </a:xfrm>
          <a:prstGeom prst="rect">
            <a:avLst/>
          </a:prstGeom>
          <a:noFill/>
          <a:ln w="9525">
            <a:noFill/>
            <a:miter lim="800000"/>
          </a:ln>
        </p:spPr>
        <p:txBody>
          <a:bodyPr>
            <a:spAutoFit/>
          </a:bodyPr>
          <a:lstStyle/>
          <a:p>
            <a:pPr algn="ctr" eaLnBrk="0" hangingPunct="0"/>
            <a:r>
              <a:rPr lang="en-US" altLang="zh-CN" sz="2400" b="1">
                <a:solidFill>
                  <a:srgbClr val="FFFFFF"/>
                </a:solidFill>
                <a:latin typeface="仿宋" panose="02010609060101010101" charset="-122"/>
                <a:ea typeface="仿宋" panose="02010609060101010101" charset="-122"/>
                <a:cs typeface="Arial" panose="020B0604020202020204" pitchFamily="34" charset="0"/>
              </a:rPr>
              <a:t>2</a:t>
            </a:r>
          </a:p>
        </p:txBody>
      </p:sp>
      <p:sp>
        <p:nvSpPr>
          <p:cNvPr id="9" name="Text Box 28"/>
          <p:cNvSpPr txBox="1">
            <a:spLocks noChangeArrowheads="1"/>
          </p:cNvSpPr>
          <p:nvPr/>
        </p:nvSpPr>
        <p:spPr bwMode="gray">
          <a:xfrm>
            <a:off x="1010359" y="4612813"/>
            <a:ext cx="331787" cy="461962"/>
          </a:xfrm>
          <a:prstGeom prst="rect">
            <a:avLst/>
          </a:prstGeom>
          <a:noFill/>
          <a:ln w="9525">
            <a:noFill/>
            <a:miter lim="800000"/>
          </a:ln>
        </p:spPr>
        <p:txBody>
          <a:bodyPr>
            <a:spAutoFit/>
          </a:bodyPr>
          <a:lstStyle/>
          <a:p>
            <a:pPr algn="ctr" eaLnBrk="0" hangingPunct="0"/>
            <a:r>
              <a:rPr lang="en-US" altLang="zh-CN" sz="2400" b="1">
                <a:solidFill>
                  <a:srgbClr val="FFFFFF"/>
                </a:solidFill>
                <a:latin typeface="仿宋" panose="02010609060101010101" charset="-122"/>
                <a:ea typeface="仿宋" panose="02010609060101010101" charset="-122"/>
                <a:cs typeface="Arial" panose="020B0604020202020204" pitchFamily="34" charset="0"/>
              </a:rPr>
              <a:t>2</a:t>
            </a:r>
          </a:p>
        </p:txBody>
      </p:sp>
      <p:pic>
        <p:nvPicPr>
          <p:cNvPr id="10" name="图片 9"/>
          <p:cNvPicPr>
            <a:picLocks noChangeAspect="1"/>
          </p:cNvPicPr>
          <p:nvPr/>
        </p:nvPicPr>
        <p:blipFill>
          <a:blip r:embed="rId3"/>
          <a:stretch>
            <a:fillRect/>
          </a:stretch>
        </p:blipFill>
        <p:spPr>
          <a:xfrm>
            <a:off x="676157" y="1071716"/>
            <a:ext cx="7802675" cy="3954279"/>
          </a:xfrm>
          <a:prstGeom prst="rect">
            <a:avLst/>
          </a:prstGeom>
        </p:spPr>
      </p:pic>
      <p:sp>
        <p:nvSpPr>
          <p:cNvPr id="11" name="矩形 10">
            <a:extLst>
              <a:ext uri="{FF2B5EF4-FFF2-40B4-BE49-F238E27FC236}">
                <a16:creationId xmlns:a16="http://schemas.microsoft.com/office/drawing/2014/main" id="{91A35C27-5867-4CB4-AF7A-82DE96092310}"/>
              </a:ext>
            </a:extLst>
          </p:cNvPr>
          <p:cNvSpPr/>
          <p:nvPr/>
        </p:nvSpPr>
        <p:spPr>
          <a:xfrm>
            <a:off x="2887803" y="635891"/>
            <a:ext cx="3741421" cy="454099"/>
          </a:xfrm>
          <a:prstGeom prst="rect">
            <a:avLst/>
          </a:prstGeom>
        </p:spPr>
        <p:txBody>
          <a:bodyPr wrap="square">
            <a:spAutoFit/>
          </a:bodyPr>
          <a:lstStyle/>
          <a:p>
            <a:pPr algn="ctr">
              <a:lnSpc>
                <a:spcPts val="3000"/>
              </a:lnSpc>
            </a:pPr>
            <a:r>
              <a:rPr lang="en-US" altLang="zh-CN" sz="2400" b="1" dirty="0">
                <a:solidFill>
                  <a:srgbClr val="C00000"/>
                </a:solidFill>
                <a:latin typeface="微软雅黑" panose="020B0503020204020204" pitchFamily="34" charset="-122"/>
                <a:ea typeface="微软雅黑" panose="020B0503020204020204" pitchFamily="34" charset="-122"/>
                <a:cs typeface="+mn-ea"/>
                <a:sym typeface="+mn-lt"/>
              </a:rPr>
              <a:t>www.sts.org.cn</a:t>
            </a:r>
          </a:p>
        </p:txBody>
      </p:sp>
      <p:sp>
        <p:nvSpPr>
          <p:cNvPr id="12" name="矩形 11">
            <a:extLst>
              <a:ext uri="{FF2B5EF4-FFF2-40B4-BE49-F238E27FC236}">
                <a16:creationId xmlns:a16="http://schemas.microsoft.com/office/drawing/2014/main" id="{C22A24DC-85C2-42A9-AE24-40D2944563F1}"/>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3" name="组合 12">
            <a:extLst>
              <a:ext uri="{FF2B5EF4-FFF2-40B4-BE49-F238E27FC236}">
                <a16:creationId xmlns:a16="http://schemas.microsoft.com/office/drawing/2014/main" id="{6A29DEBD-B1B6-4ED9-822F-103FD5E41F1B}"/>
              </a:ext>
            </a:extLst>
          </p:cNvPr>
          <p:cNvGrpSpPr>
            <a:grpSpLocks/>
          </p:cNvGrpSpPr>
          <p:nvPr/>
        </p:nvGrpSpPr>
        <p:grpSpPr bwMode="auto">
          <a:xfrm>
            <a:off x="300038" y="106293"/>
            <a:ext cx="4776018" cy="523220"/>
            <a:chOff x="400051" y="268099"/>
            <a:chExt cx="5136254" cy="580895"/>
          </a:xfrm>
        </p:grpSpPr>
        <p:sp>
          <p:nvSpPr>
            <p:cNvPr id="14" name="任意多边形 3">
              <a:extLst>
                <a:ext uri="{FF2B5EF4-FFF2-40B4-BE49-F238E27FC236}">
                  <a16:creationId xmlns:a16="http://schemas.microsoft.com/office/drawing/2014/main" id="{883CE75E-A275-4C5D-B29F-D77207B98DA2}"/>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文本框 26">
              <a:extLst>
                <a:ext uri="{FF2B5EF4-FFF2-40B4-BE49-F238E27FC236}">
                  <a16:creationId xmlns:a16="http://schemas.microsoft.com/office/drawing/2014/main" id="{D1F5A666-7B08-4E65-A569-AC0A35095BEA}"/>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平台</a:t>
              </a:r>
            </a:p>
          </p:txBody>
        </p:sp>
      </p:grpSp>
      <p:pic>
        <p:nvPicPr>
          <p:cNvPr id="16" name="图片 15">
            <a:extLst>
              <a:ext uri="{FF2B5EF4-FFF2-40B4-BE49-F238E27FC236}">
                <a16:creationId xmlns:a16="http://schemas.microsoft.com/office/drawing/2014/main" id="{6C87F114-E1D5-478C-A5F1-47E3E7A8CF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3324422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4">
            <a:extLst>
              <a:ext uri="{FF2B5EF4-FFF2-40B4-BE49-F238E27FC236}">
                <a16:creationId xmlns:a16="http://schemas.microsoft.com/office/drawing/2014/main" id="{72222671-61C1-4BC7-B18B-69FA4759A683}"/>
              </a:ext>
            </a:extLst>
          </p:cNvPr>
          <p:cNvSpPr/>
          <p:nvPr/>
        </p:nvSpPr>
        <p:spPr>
          <a:xfrm>
            <a:off x="3571868" y="2500312"/>
            <a:ext cx="4502304" cy="318852"/>
          </a:xfrm>
          <a:prstGeom prst="homePlate">
            <a:avLst/>
          </a:prstGeom>
          <a:solidFill>
            <a:srgbClr val="0088D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 name="Pentagon 5">
            <a:extLst>
              <a:ext uri="{FF2B5EF4-FFF2-40B4-BE49-F238E27FC236}">
                <a16:creationId xmlns:a16="http://schemas.microsoft.com/office/drawing/2014/main" id="{78EBEA36-E2E0-426F-B619-BB5E1CF01A69}"/>
              </a:ext>
            </a:extLst>
          </p:cNvPr>
          <p:cNvSpPr/>
          <p:nvPr/>
        </p:nvSpPr>
        <p:spPr>
          <a:xfrm>
            <a:off x="1071538" y="2500312"/>
            <a:ext cx="3501032" cy="318852"/>
          </a:xfrm>
          <a:prstGeom prst="homePlate">
            <a:avLst/>
          </a:prstGeom>
          <a:solidFill>
            <a:srgbClr val="005BAA"/>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4" name="TextBox 11">
            <a:extLst>
              <a:ext uri="{FF2B5EF4-FFF2-40B4-BE49-F238E27FC236}">
                <a16:creationId xmlns:a16="http://schemas.microsoft.com/office/drawing/2014/main" id="{737ACC7D-3A1D-42D9-8095-B28AE5A67B9F}"/>
              </a:ext>
            </a:extLst>
          </p:cNvPr>
          <p:cNvSpPr txBox="1"/>
          <p:nvPr/>
        </p:nvSpPr>
        <p:spPr>
          <a:xfrm>
            <a:off x="1306308" y="1214428"/>
            <a:ext cx="2908502" cy="1212640"/>
          </a:xfrm>
          <a:prstGeom prst="rect">
            <a:avLst/>
          </a:prstGeom>
          <a:noFill/>
        </p:spPr>
        <p:txBody>
          <a:bodyPr wrap="square" rtlCol="0">
            <a:spAutoFit/>
          </a:bodyPr>
          <a:lstStyle/>
          <a:p>
            <a:pPr algn="ctr">
              <a:lnSpc>
                <a:spcPct val="120000"/>
              </a:lnSpc>
              <a:spcBef>
                <a:spcPct val="20000"/>
              </a:spcBef>
              <a:buClr>
                <a:srgbClr val="E1B40C"/>
              </a:buClr>
            </a:pPr>
            <a:r>
              <a:rPr lang="zh-CN" altLang="en-US" sz="2800" b="1" dirty="0">
                <a:solidFill>
                  <a:srgbClr val="376092"/>
                </a:solidFill>
                <a:latin typeface="微软雅黑" panose="020B0503020204020204" pitchFamily="34" charset="-122"/>
                <a:ea typeface="微软雅黑" panose="020B0503020204020204" pitchFamily="34" charset="-122"/>
                <a:cs typeface="+mn-ea"/>
              </a:rPr>
              <a:t>无变化单位</a:t>
            </a:r>
            <a:endParaRPr lang="en-US" altLang="zh-CN" sz="2800" b="1" dirty="0">
              <a:solidFill>
                <a:srgbClr val="376092"/>
              </a:solidFill>
              <a:latin typeface="微软雅黑" panose="020B0503020204020204" pitchFamily="34" charset="-122"/>
              <a:ea typeface="微软雅黑" panose="020B0503020204020204" pitchFamily="34" charset="-122"/>
              <a:cs typeface="+mn-ea"/>
            </a:endParaRPr>
          </a:p>
          <a:p>
            <a:pPr algn="ctr">
              <a:lnSpc>
                <a:spcPct val="120000"/>
              </a:lnSpc>
              <a:spcBef>
                <a:spcPct val="20000"/>
              </a:spcBef>
              <a:buClr>
                <a:srgbClr val="E1B40C"/>
              </a:buClr>
            </a:pPr>
            <a:r>
              <a:rPr lang="zh-CN" altLang="en-US" sz="2800" b="1" dirty="0">
                <a:solidFill>
                  <a:srgbClr val="376092"/>
                </a:solidFill>
                <a:latin typeface="微软雅黑" panose="020B0503020204020204" pitchFamily="34" charset="-122"/>
                <a:ea typeface="微软雅黑" panose="020B0503020204020204" pitchFamily="34" charset="-122"/>
                <a:cs typeface="+mn-ea"/>
              </a:rPr>
              <a:t>仅地域名称变化</a:t>
            </a:r>
          </a:p>
        </p:txBody>
      </p:sp>
      <p:sp>
        <p:nvSpPr>
          <p:cNvPr id="5" name="TextBox 11">
            <a:extLst>
              <a:ext uri="{FF2B5EF4-FFF2-40B4-BE49-F238E27FC236}">
                <a16:creationId xmlns:a16="http://schemas.microsoft.com/office/drawing/2014/main" id="{6CD202E4-D0A1-4E18-B752-C73BCD2AE616}"/>
              </a:ext>
            </a:extLst>
          </p:cNvPr>
          <p:cNvSpPr txBox="1"/>
          <p:nvPr/>
        </p:nvSpPr>
        <p:spPr>
          <a:xfrm>
            <a:off x="3428992" y="1357304"/>
            <a:ext cx="5623146" cy="1126462"/>
          </a:xfrm>
          <a:prstGeom prst="rect">
            <a:avLst/>
          </a:prstGeom>
          <a:noFill/>
        </p:spPr>
        <p:txBody>
          <a:bodyPr wrap="square" rtlCol="0">
            <a:spAutoFit/>
          </a:bodyPr>
          <a:lstStyle/>
          <a:p>
            <a:pPr algn="ctr" defTabSz="685800">
              <a:defRPr/>
            </a:pPr>
            <a:r>
              <a:rPr lang="zh-CN" altLang="en-US" sz="2800" b="1" kern="0" dirty="0">
                <a:solidFill>
                  <a:srgbClr val="376092"/>
                </a:solidFill>
                <a:latin typeface="微软雅黑" panose="020B0503020204020204" pitchFamily="34" charset="-122"/>
                <a:ea typeface="微软雅黑" panose="020B0503020204020204" pitchFamily="34" charset="-122"/>
                <a:cs typeface="+mn-ea"/>
                <a:sym typeface="+mn-lt"/>
              </a:rPr>
              <a:t>新纳统单位</a:t>
            </a:r>
          </a:p>
          <a:p>
            <a:pPr algn="ctr">
              <a:lnSpc>
                <a:spcPct val="120000"/>
              </a:lnSpc>
              <a:spcBef>
                <a:spcPct val="20000"/>
              </a:spcBef>
              <a:buClr>
                <a:srgbClr val="E1B40C"/>
              </a:buClr>
            </a:pPr>
            <a:r>
              <a:rPr lang="zh-CN" altLang="en-US" sz="2800" b="1" dirty="0">
                <a:solidFill>
                  <a:srgbClr val="376092"/>
                </a:solidFill>
                <a:latin typeface="微软雅黑" panose="020B0503020204020204" pitchFamily="34" charset="-122"/>
                <a:ea typeface="微软雅黑" panose="020B0503020204020204" pitchFamily="34" charset="-122"/>
                <a:cs typeface="+mn-ea"/>
              </a:rPr>
              <a:t>地域</a:t>
            </a:r>
            <a:r>
              <a:rPr lang="zh-CN" altLang="en-US" sz="2800" b="1" dirty="0" smtClean="0">
                <a:solidFill>
                  <a:srgbClr val="376092"/>
                </a:solidFill>
                <a:latin typeface="微软雅黑" panose="020B0503020204020204" pitchFamily="34" charset="-122"/>
                <a:ea typeface="微软雅黑" panose="020B0503020204020204" pitchFamily="34" charset="-122"/>
                <a:cs typeface="+mn-ea"/>
              </a:rPr>
              <a:t>代码变化</a:t>
            </a:r>
            <a:endParaRPr lang="zh-CN" altLang="en-US" sz="2800" b="1" dirty="0">
              <a:solidFill>
                <a:srgbClr val="376092"/>
              </a:solidFill>
              <a:latin typeface="微软雅黑" panose="020B0503020204020204" pitchFamily="34" charset="-122"/>
              <a:ea typeface="微软雅黑" panose="020B0503020204020204" pitchFamily="34" charset="-122"/>
              <a:cs typeface="+mn-ea"/>
            </a:endParaRPr>
          </a:p>
        </p:txBody>
      </p:sp>
      <p:sp>
        <p:nvSpPr>
          <p:cNvPr id="36" name="文本框 6">
            <a:extLst>
              <a:ext uri="{FF2B5EF4-FFF2-40B4-BE49-F238E27FC236}">
                <a16:creationId xmlns:a16="http://schemas.microsoft.com/office/drawing/2014/main" id="{FF2B71B9-6102-4DD6-A68C-DA8EC3BBCCDF}"/>
              </a:ext>
            </a:extLst>
          </p:cNvPr>
          <p:cNvSpPr txBox="1"/>
          <p:nvPr/>
        </p:nvSpPr>
        <p:spPr>
          <a:xfrm>
            <a:off x="1148596" y="3112124"/>
            <a:ext cx="3052530" cy="31688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ts val="1650"/>
              </a:lnSpc>
            </a:pPr>
            <a:r>
              <a:rPr lang="zh-CN" altLang="en-US" sz="2000" b="1" dirty="0">
                <a:latin typeface="微软雅黑" panose="020B0503020204020204" pitchFamily="34" charset="-122"/>
                <a:ea typeface="微软雅黑" panose="020B0503020204020204" pitchFamily="34" charset="-122"/>
                <a:cs typeface="+mn-ea"/>
                <a:sym typeface="+mn-lt"/>
              </a:rPr>
              <a:t>用户名和密码延续上年</a:t>
            </a:r>
            <a:endParaRPr lang="en-US" altLang="zh-CN" sz="2000" b="1" dirty="0">
              <a:latin typeface="微软雅黑" panose="020B0503020204020204" pitchFamily="34" charset="-122"/>
              <a:ea typeface="微软雅黑" panose="020B0503020204020204" pitchFamily="34" charset="-122"/>
              <a:cs typeface="+mn-ea"/>
              <a:sym typeface="+mn-lt"/>
            </a:endParaRPr>
          </a:p>
        </p:txBody>
      </p:sp>
      <p:sp>
        <p:nvSpPr>
          <p:cNvPr id="38" name="文本框 6">
            <a:extLst>
              <a:ext uri="{FF2B5EF4-FFF2-40B4-BE49-F238E27FC236}">
                <a16:creationId xmlns:a16="http://schemas.microsoft.com/office/drawing/2014/main" id="{B885B550-5153-4678-9AF7-D0803BC16825}"/>
              </a:ext>
            </a:extLst>
          </p:cNvPr>
          <p:cNvSpPr txBox="1"/>
          <p:nvPr/>
        </p:nvSpPr>
        <p:spPr>
          <a:xfrm>
            <a:off x="4572000" y="2995860"/>
            <a:ext cx="3571900" cy="163121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3000"/>
              </a:lnSpc>
            </a:pPr>
            <a:r>
              <a:rPr lang="zh-CN" altLang="en-US" sz="2000" b="1" dirty="0" smtClean="0">
                <a:latin typeface="微软雅黑" panose="020B0503020204020204" pitchFamily="34" charset="-122"/>
                <a:ea typeface="微软雅黑" panose="020B0503020204020204" pitchFamily="34" charset="-122"/>
                <a:cs typeface="+mn-ea"/>
                <a:sym typeface="+mn-lt"/>
              </a:rPr>
              <a:t>用户名：</a:t>
            </a:r>
            <a:r>
              <a:rPr lang="zh-CN" altLang="en-US" sz="2000" b="1" dirty="0" smtClean="0">
                <a:solidFill>
                  <a:srgbClr val="C00000"/>
                </a:solidFill>
                <a:latin typeface="微软雅黑" panose="020B0503020204020204" pitchFamily="34" charset="-122"/>
                <a:ea typeface="微软雅黑" panose="020B0503020204020204" pitchFamily="34" charset="-122"/>
                <a:cs typeface="+mn-ea"/>
                <a:sym typeface="+mn-lt"/>
              </a:rPr>
              <a:t>地域代码（行政区划 </a:t>
            </a:r>
            <a:endParaRPr lang="en-US" altLang="zh-CN" sz="2000" b="1" dirty="0" smtClean="0">
              <a:solidFill>
                <a:srgbClr val="C00000"/>
              </a:solidFill>
              <a:latin typeface="微软雅黑" panose="020B0503020204020204" pitchFamily="34" charset="-122"/>
              <a:ea typeface="微软雅黑" panose="020B0503020204020204" pitchFamily="34" charset="-122"/>
              <a:cs typeface="+mn-ea"/>
              <a:sym typeface="+mn-lt"/>
            </a:endParaRPr>
          </a:p>
          <a:p>
            <a:pPr>
              <a:lnSpc>
                <a:spcPts val="3000"/>
              </a:lnSpc>
            </a:pPr>
            <a:r>
              <a:rPr lang="en-US" altLang="zh-CN" sz="2000" b="1" dirty="0" smtClean="0">
                <a:solidFill>
                  <a:srgbClr val="C00000"/>
                </a:solidFill>
                <a:latin typeface="微软雅黑" panose="020B0503020204020204" pitchFamily="34" charset="-122"/>
                <a:ea typeface="微软雅黑" panose="020B0503020204020204" pitchFamily="34" charset="-122"/>
                <a:cs typeface="+mn-ea"/>
                <a:sym typeface="+mn-lt"/>
              </a:rPr>
              <a:t>              </a:t>
            </a:r>
            <a:r>
              <a:rPr lang="zh-CN" altLang="en-US" sz="2000" b="1" dirty="0" smtClean="0">
                <a:solidFill>
                  <a:srgbClr val="C00000"/>
                </a:solidFill>
                <a:latin typeface="微软雅黑" panose="020B0503020204020204" pitchFamily="34" charset="-122"/>
                <a:ea typeface="微软雅黑" panose="020B0503020204020204" pitchFamily="34" charset="-122"/>
                <a:cs typeface="+mn-ea"/>
                <a:sym typeface="+mn-lt"/>
              </a:rPr>
              <a:t>代码前</a:t>
            </a:r>
            <a:r>
              <a:rPr lang="en-US" altLang="zh-CN" sz="2000" b="1" dirty="0" smtClean="0">
                <a:solidFill>
                  <a:srgbClr val="C00000"/>
                </a:solidFill>
                <a:latin typeface="微软雅黑" panose="020B0503020204020204" pitchFamily="34" charset="-122"/>
                <a:ea typeface="微软雅黑" panose="020B0503020204020204" pitchFamily="34" charset="-122"/>
                <a:cs typeface="+mn-ea"/>
                <a:sym typeface="+mn-lt"/>
              </a:rPr>
              <a:t>6</a:t>
            </a:r>
            <a:r>
              <a:rPr lang="zh-CN" altLang="en-US" sz="2000" b="1" dirty="0" smtClean="0">
                <a:solidFill>
                  <a:srgbClr val="C00000"/>
                </a:solidFill>
                <a:latin typeface="微软雅黑" panose="020B0503020204020204" pitchFamily="34" charset="-122"/>
                <a:ea typeface="微软雅黑" panose="020B0503020204020204" pitchFamily="34" charset="-122"/>
                <a:cs typeface="+mn-ea"/>
                <a:sym typeface="+mn-lt"/>
              </a:rPr>
              <a:t>位）</a:t>
            </a:r>
            <a:r>
              <a:rPr lang="en-US" altLang="zh-CN" sz="2000" b="1" dirty="0" smtClean="0">
                <a:solidFill>
                  <a:srgbClr val="C00000"/>
                </a:solidFill>
                <a:latin typeface="微软雅黑" panose="020B0503020204020204" pitchFamily="34" charset="-122"/>
                <a:ea typeface="微软雅黑" panose="020B0503020204020204" pitchFamily="34" charset="-122"/>
                <a:cs typeface="+mn-ea"/>
                <a:sym typeface="+mn-lt"/>
              </a:rPr>
              <a:t>+</a:t>
            </a:r>
            <a:r>
              <a:rPr lang="en-US" altLang="zh-CN" sz="2000" b="1" dirty="0">
                <a:solidFill>
                  <a:srgbClr val="C00000"/>
                </a:solidFill>
                <a:latin typeface="微软雅黑" panose="020B0503020204020204" pitchFamily="34" charset="-122"/>
                <a:ea typeface="微软雅黑" panose="020B0503020204020204" pitchFamily="34" charset="-122"/>
                <a:cs typeface="+mn-ea"/>
                <a:sym typeface="+mn-lt"/>
              </a:rPr>
              <a:t>DC</a:t>
            </a:r>
          </a:p>
          <a:p>
            <a:pPr>
              <a:lnSpc>
                <a:spcPts val="3000"/>
              </a:lnSpc>
            </a:pPr>
            <a:r>
              <a:rPr lang="zh-CN" altLang="en-US" sz="2000" b="1" dirty="0">
                <a:latin typeface="微软雅黑" panose="020B0503020204020204" pitchFamily="34" charset="-122"/>
                <a:ea typeface="微软雅黑" panose="020B0503020204020204" pitchFamily="34" charset="-122"/>
                <a:cs typeface="+mn-ea"/>
                <a:sym typeface="+mn-lt"/>
              </a:rPr>
              <a:t>密码：上级管理机构</a:t>
            </a:r>
            <a:r>
              <a:rPr lang="zh-CN" altLang="en-US" sz="2000" b="1" dirty="0" smtClean="0">
                <a:latin typeface="微软雅黑" panose="020B0503020204020204" pitchFamily="34" charset="-122"/>
                <a:ea typeface="微软雅黑" panose="020B0503020204020204" pitchFamily="34" charset="-122"/>
                <a:cs typeface="+mn-ea"/>
                <a:sym typeface="+mn-lt"/>
              </a:rPr>
              <a:t>设置</a:t>
            </a:r>
            <a:endParaRPr lang="en-US" altLang="zh-CN" sz="2000" b="1" dirty="0" smtClean="0">
              <a:latin typeface="微软雅黑" panose="020B0503020204020204" pitchFamily="34" charset="-122"/>
              <a:ea typeface="微软雅黑" panose="020B0503020204020204" pitchFamily="34" charset="-122"/>
              <a:cs typeface="+mn-ea"/>
              <a:sym typeface="+mn-lt"/>
            </a:endParaRPr>
          </a:p>
          <a:p>
            <a:pPr>
              <a:lnSpc>
                <a:spcPts val="3000"/>
              </a:lnSpc>
            </a:pPr>
            <a:endParaRPr lang="en-US" altLang="zh-CN" sz="2000" b="1" dirty="0">
              <a:latin typeface="微软雅黑" panose="020B0503020204020204" pitchFamily="34" charset="-122"/>
              <a:ea typeface="微软雅黑" panose="020B0503020204020204" pitchFamily="34" charset="-122"/>
              <a:cs typeface="+mn-ea"/>
              <a:sym typeface="+mn-lt"/>
            </a:endParaRPr>
          </a:p>
        </p:txBody>
      </p:sp>
      <p:sp>
        <p:nvSpPr>
          <p:cNvPr id="39" name="矩形 38">
            <a:extLst>
              <a:ext uri="{FF2B5EF4-FFF2-40B4-BE49-F238E27FC236}">
                <a16:creationId xmlns:a16="http://schemas.microsoft.com/office/drawing/2014/main" id="{81C80F5C-B359-4FCC-A70A-827007D9153B}"/>
              </a:ext>
            </a:extLst>
          </p:cNvPr>
          <p:cNvSpPr/>
          <p:nvPr/>
        </p:nvSpPr>
        <p:spPr>
          <a:xfrm>
            <a:off x="0" y="1"/>
            <a:ext cx="9144000" cy="73580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40" name="组合 39">
            <a:extLst>
              <a:ext uri="{FF2B5EF4-FFF2-40B4-BE49-F238E27FC236}">
                <a16:creationId xmlns:a16="http://schemas.microsoft.com/office/drawing/2014/main" id="{E84C23DE-F39C-4BCB-9A22-3F4E35C8FF4D}"/>
              </a:ext>
            </a:extLst>
          </p:cNvPr>
          <p:cNvGrpSpPr>
            <a:grpSpLocks/>
          </p:cNvGrpSpPr>
          <p:nvPr/>
        </p:nvGrpSpPr>
        <p:grpSpPr bwMode="auto">
          <a:xfrm>
            <a:off x="300038" y="106293"/>
            <a:ext cx="4776018" cy="523220"/>
            <a:chOff x="400051" y="268099"/>
            <a:chExt cx="5136254" cy="580895"/>
          </a:xfrm>
        </p:grpSpPr>
        <p:sp>
          <p:nvSpPr>
            <p:cNvPr id="41" name="任意多边形 3">
              <a:extLst>
                <a:ext uri="{FF2B5EF4-FFF2-40B4-BE49-F238E27FC236}">
                  <a16:creationId xmlns:a16="http://schemas.microsoft.com/office/drawing/2014/main" id="{3B34A5DD-D94C-49D9-994F-71CA54C14144}"/>
                </a:ext>
              </a:extLst>
            </p:cNvPr>
            <p:cNvSpPr/>
            <p:nvPr/>
          </p:nvSpPr>
          <p:spPr>
            <a:xfrm>
              <a:off x="400051" y="353428"/>
              <a:ext cx="379483" cy="379751"/>
            </a:xfrm>
            <a:custGeom>
              <a:avLst/>
              <a:gdLst>
                <a:gd name="connsiteX0" fmla="*/ 157734 w 406400"/>
                <a:gd name="connsiteY0" fmla="*/ 125523 h 406400"/>
                <a:gd name="connsiteX1" fmla="*/ 157734 w 406400"/>
                <a:gd name="connsiteY1" fmla="*/ 285067 h 406400"/>
                <a:gd name="connsiteX2" fmla="*/ 295272 w 406400"/>
                <a:gd name="connsiteY2" fmla="*/ 205295 h 406400"/>
                <a:gd name="connsiteX3" fmla="*/ 203200 w 406400"/>
                <a:gd name="connsiteY3" fmla="*/ 0 h 406400"/>
                <a:gd name="connsiteX4" fmla="*/ 406400 w 406400"/>
                <a:gd name="connsiteY4" fmla="*/ 203200 h 406400"/>
                <a:gd name="connsiteX5" fmla="*/ 203200 w 406400"/>
                <a:gd name="connsiteY5" fmla="*/ 406400 h 406400"/>
                <a:gd name="connsiteX6" fmla="*/ 0 w 406400"/>
                <a:gd name="connsiteY6" fmla="*/ 203200 h 406400"/>
                <a:gd name="connsiteX7" fmla="*/ 203200 w 406400"/>
                <a:gd name="connsiteY7"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400" h="406400">
                  <a:moveTo>
                    <a:pt x="157734" y="125523"/>
                  </a:moveTo>
                  <a:lnTo>
                    <a:pt x="157734" y="285067"/>
                  </a:lnTo>
                  <a:lnTo>
                    <a:pt x="295272" y="205295"/>
                  </a:lnTo>
                  <a:close/>
                  <a:moveTo>
                    <a:pt x="203200" y="0"/>
                  </a:moveTo>
                  <a:cubicBezTo>
                    <a:pt x="315424" y="0"/>
                    <a:pt x="406400" y="90976"/>
                    <a:pt x="406400" y="203200"/>
                  </a:cubicBezTo>
                  <a:cubicBezTo>
                    <a:pt x="406400" y="315424"/>
                    <a:pt x="315424" y="406400"/>
                    <a:pt x="203200" y="406400"/>
                  </a:cubicBezTo>
                  <a:cubicBezTo>
                    <a:pt x="90976" y="406400"/>
                    <a:pt x="0" y="315424"/>
                    <a:pt x="0" y="203200"/>
                  </a:cubicBezTo>
                  <a:cubicBezTo>
                    <a:pt x="0" y="90976"/>
                    <a:pt x="90976" y="0"/>
                    <a:pt x="203200" y="0"/>
                  </a:cubicBezTo>
                  <a:close/>
                </a:path>
              </a:pathLst>
            </a:cu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文本框 26">
              <a:extLst>
                <a:ext uri="{FF2B5EF4-FFF2-40B4-BE49-F238E27FC236}">
                  <a16:creationId xmlns:a16="http://schemas.microsoft.com/office/drawing/2014/main" id="{942558E9-633E-4CBA-9FF5-4473C9F06F2E}"/>
                </a:ext>
              </a:extLst>
            </p:cNvPr>
            <p:cNvSpPr txBox="1"/>
            <p:nvPr/>
          </p:nvSpPr>
          <p:spPr bwMode="auto">
            <a:xfrm>
              <a:off x="829698" y="268099"/>
              <a:ext cx="4706607" cy="580895"/>
            </a:xfrm>
            <a:prstGeom prst="rect">
              <a:avLst/>
            </a:prstGeom>
            <a:noFill/>
          </p:spPr>
          <p:txBody>
            <a:bodyPr wrap="square">
              <a:spAutoFit/>
            </a:bodyPr>
            <a:lstStyle/>
            <a:p>
              <a:pPr>
                <a:defRPr/>
              </a:pP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二、填报注意事项</a:t>
              </a:r>
              <a:r>
                <a:rPr lang="en-US" altLang="zh-CN" sz="28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800" b="1" dirty="0">
                  <a:solidFill>
                    <a:schemeClr val="tx1">
                      <a:lumMod val="75000"/>
                      <a:lumOff val="25000"/>
                    </a:schemeClr>
                  </a:solidFill>
                  <a:latin typeface="华文中宋" panose="02010600040101010101" pitchFamily="2" charset="-122"/>
                  <a:ea typeface="华文中宋" panose="02010600040101010101" pitchFamily="2" charset="-122"/>
                </a:rPr>
                <a:t>登陆</a:t>
              </a:r>
            </a:p>
          </p:txBody>
        </p:sp>
      </p:grpSp>
      <p:pic>
        <p:nvPicPr>
          <p:cNvPr id="43" name="图片 42">
            <a:extLst>
              <a:ext uri="{FF2B5EF4-FFF2-40B4-BE49-F238E27FC236}">
                <a16:creationId xmlns:a16="http://schemas.microsoft.com/office/drawing/2014/main" id="{3EA541F7-3B67-4C31-9CC0-B663ED0876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1460" y="20588"/>
            <a:ext cx="2202857" cy="678954"/>
          </a:xfrm>
          <a:prstGeom prst="rect">
            <a:avLst/>
          </a:prstGeom>
        </p:spPr>
      </p:pic>
    </p:spTree>
    <p:extLst>
      <p:ext uri="{BB962C8B-B14F-4D97-AF65-F5344CB8AC3E}">
        <p14:creationId xmlns:p14="http://schemas.microsoft.com/office/powerpoint/2010/main" val="3470452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027512A-D264-4382-9CC5-C4FB28CE168C"/>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微粒体工作总结"/>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主管人员">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fiw3lt2q">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4183</TotalTime>
  <Words>1862</Words>
  <Application>Microsoft Office PowerPoint</Application>
  <PresentationFormat>全屏显示(16:9)</PresentationFormat>
  <Paragraphs>201</Paragraphs>
  <Slides>32</Slides>
  <Notes>32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32</vt:i4>
      </vt:variant>
    </vt:vector>
  </HeadingPairs>
  <TitlesOfParts>
    <vt:vector size="46" baseType="lpstr">
      <vt:lpstr>FZHei-B01S</vt:lpstr>
      <vt:lpstr>FZZhengHeiS-R-GB</vt:lpstr>
      <vt:lpstr>ＭＳ Ｐゴシック</vt:lpstr>
      <vt:lpstr>仿宋</vt:lpstr>
      <vt:lpstr>仿宋_GB2312</vt:lpstr>
      <vt:lpstr>华文中宋</vt:lpstr>
      <vt:lpstr>宋体</vt:lpstr>
      <vt:lpstr>微软雅黑</vt:lpstr>
      <vt:lpstr>Arial</vt:lpstr>
      <vt:lpstr>Calibri</vt:lpstr>
      <vt:lpstr>Cambria Math</vt:lpstr>
      <vt:lpstr>Times New Roman</vt:lpstr>
      <vt:lpstr>Wingdings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wangjp</dc:creator>
  <cp:lastModifiedBy>tjzxwjp@outlook.com</cp:lastModifiedBy>
  <cp:revision>489</cp:revision>
  <dcterms:created xsi:type="dcterms:W3CDTF">2016-05-24T04:26:00Z</dcterms:created>
  <dcterms:modified xsi:type="dcterms:W3CDTF">2020-08-19T09:00:47Z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